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7" r:id="rId3"/>
    <p:sldId id="269" r:id="rId4"/>
    <p:sldId id="275" r:id="rId5"/>
    <p:sldId id="268" r:id="rId6"/>
    <p:sldId id="270" r:id="rId7"/>
    <p:sldId id="274" r:id="rId8"/>
    <p:sldId id="271" r:id="rId9"/>
    <p:sldId id="272" r:id="rId10"/>
    <p:sldId id="260" r:id="rId11"/>
    <p:sldId id="276"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6739"/>
    <a:srgbClr val="29292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10" d="100"/>
          <a:sy n="110" d="100"/>
        </p:scale>
        <p:origin x="-90" y="49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5FCF22-A62E-4F4D-AE95-64E3CB4101E2}" type="datetimeFigureOut">
              <a:rPr lang="en-US" smtClean="0"/>
              <a:pPr/>
              <a:t>9/23/2012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B19EDF-B9E7-4787-978E-11AF983A49B7}" type="slidenum">
              <a:rPr lang="en-US" smtClean="0"/>
              <a:pPr/>
              <a:t>‹#›</a:t>
            </a:fld>
            <a:endParaRPr lang="en-US"/>
          </a:p>
        </p:txBody>
      </p:sp>
    </p:spTree>
    <p:extLst>
      <p:ext uri="{BB962C8B-B14F-4D97-AF65-F5344CB8AC3E}">
        <p14:creationId xmlns:p14="http://schemas.microsoft.com/office/powerpoint/2010/main" xmlns="" val="91149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B19EDF-B9E7-4787-978E-11AF983A49B7}" type="slidenum">
              <a:rPr lang="en-US" smtClean="0"/>
              <a:pPr/>
              <a:t>2</a:t>
            </a:fld>
            <a:endParaRPr lang="en-US"/>
          </a:p>
        </p:txBody>
      </p:sp>
    </p:spTree>
    <p:extLst>
      <p:ext uri="{BB962C8B-B14F-4D97-AF65-F5344CB8AC3E}">
        <p14:creationId xmlns:p14="http://schemas.microsoft.com/office/powerpoint/2010/main" xmlns="" val="836910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B19EDF-B9E7-4787-978E-11AF983A49B7}" type="slidenum">
              <a:rPr lang="en-US" smtClean="0"/>
              <a:pPr/>
              <a:t>3</a:t>
            </a:fld>
            <a:endParaRPr lang="en-US"/>
          </a:p>
        </p:txBody>
      </p:sp>
    </p:spTree>
    <p:extLst>
      <p:ext uri="{BB962C8B-B14F-4D97-AF65-F5344CB8AC3E}">
        <p14:creationId xmlns:p14="http://schemas.microsoft.com/office/powerpoint/2010/main" xmlns="" val="836910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B19EDF-B9E7-4787-978E-11AF983A49B7}" type="slidenum">
              <a:rPr lang="en-US" smtClean="0"/>
              <a:pPr/>
              <a:t>5</a:t>
            </a:fld>
            <a:endParaRPr lang="en-US"/>
          </a:p>
        </p:txBody>
      </p:sp>
    </p:spTree>
    <p:extLst>
      <p:ext uri="{BB962C8B-B14F-4D97-AF65-F5344CB8AC3E}">
        <p14:creationId xmlns:p14="http://schemas.microsoft.com/office/powerpoint/2010/main" xmlns="" val="836910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B19EDF-B9E7-4787-978E-11AF983A49B7}" type="slidenum">
              <a:rPr lang="en-US" smtClean="0"/>
              <a:pPr/>
              <a:t>6</a:t>
            </a:fld>
            <a:endParaRPr lang="en-US"/>
          </a:p>
        </p:txBody>
      </p:sp>
    </p:spTree>
    <p:extLst>
      <p:ext uri="{BB962C8B-B14F-4D97-AF65-F5344CB8AC3E}">
        <p14:creationId xmlns:p14="http://schemas.microsoft.com/office/powerpoint/2010/main" xmlns="" val="836910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B19EDF-B9E7-4787-978E-11AF983A49B7}" type="slidenum">
              <a:rPr lang="en-US" smtClean="0"/>
              <a:pPr/>
              <a:t>7</a:t>
            </a:fld>
            <a:endParaRPr lang="en-US"/>
          </a:p>
        </p:txBody>
      </p:sp>
    </p:spTree>
    <p:extLst>
      <p:ext uri="{BB962C8B-B14F-4D97-AF65-F5344CB8AC3E}">
        <p14:creationId xmlns:p14="http://schemas.microsoft.com/office/powerpoint/2010/main" xmlns="" val="836910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B19EDF-B9E7-4787-978E-11AF983A49B7}" type="slidenum">
              <a:rPr lang="en-US" smtClean="0"/>
              <a:pPr/>
              <a:t>8</a:t>
            </a:fld>
            <a:endParaRPr lang="en-US"/>
          </a:p>
        </p:txBody>
      </p:sp>
    </p:spTree>
    <p:extLst>
      <p:ext uri="{BB962C8B-B14F-4D97-AF65-F5344CB8AC3E}">
        <p14:creationId xmlns:p14="http://schemas.microsoft.com/office/powerpoint/2010/main" xmlns="" val="836910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B19EDF-B9E7-4787-978E-11AF983A49B7}" type="slidenum">
              <a:rPr lang="en-US" smtClean="0"/>
              <a:pPr/>
              <a:t>9</a:t>
            </a:fld>
            <a:endParaRPr lang="en-US"/>
          </a:p>
        </p:txBody>
      </p:sp>
    </p:spTree>
    <p:extLst>
      <p:ext uri="{BB962C8B-B14F-4D97-AF65-F5344CB8AC3E}">
        <p14:creationId xmlns:p14="http://schemas.microsoft.com/office/powerpoint/2010/main" xmlns="" val="8369104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B19EDF-B9E7-4787-978E-11AF983A49B7}" type="slidenum">
              <a:rPr lang="en-US" smtClean="0"/>
              <a:pPr/>
              <a:t>12</a:t>
            </a:fld>
            <a:endParaRPr lang="en-US"/>
          </a:p>
        </p:txBody>
      </p:sp>
    </p:spTree>
    <p:extLst>
      <p:ext uri="{BB962C8B-B14F-4D97-AF65-F5344CB8AC3E}">
        <p14:creationId xmlns:p14="http://schemas.microsoft.com/office/powerpoint/2010/main" xmlns="" val="836910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0D947E-2394-485C-B9E5-ECF4769FB412}" type="datetimeFigureOut">
              <a:rPr lang="en-US" smtClean="0"/>
              <a:pPr/>
              <a:t>9/23/2012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25484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D947E-2394-485C-B9E5-ECF4769FB412}" type="datetimeFigureOut">
              <a:rPr lang="en-US" smtClean="0"/>
              <a:pPr/>
              <a:t>9/23/2012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2023924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D947E-2394-485C-B9E5-ECF4769FB412}" type="datetimeFigureOut">
              <a:rPr lang="en-US" smtClean="0"/>
              <a:pPr/>
              <a:t>9/23/2012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1368149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D947E-2394-485C-B9E5-ECF4769FB412}" type="datetimeFigureOut">
              <a:rPr lang="en-US" smtClean="0"/>
              <a:pPr/>
              <a:t>9/23/2012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1363659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0D947E-2394-485C-B9E5-ECF4769FB412}" type="datetimeFigureOut">
              <a:rPr lang="en-US" smtClean="0"/>
              <a:pPr/>
              <a:t>9/23/2012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175651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0D947E-2394-485C-B9E5-ECF4769FB412}" type="datetimeFigureOut">
              <a:rPr lang="en-US" smtClean="0"/>
              <a:pPr/>
              <a:t>9/23/2012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3704004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0D947E-2394-485C-B9E5-ECF4769FB412}" type="datetimeFigureOut">
              <a:rPr lang="en-US" smtClean="0"/>
              <a:pPr/>
              <a:t>9/23/2012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3581368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0D947E-2394-485C-B9E5-ECF4769FB412}" type="datetimeFigureOut">
              <a:rPr lang="en-US" smtClean="0"/>
              <a:pPr/>
              <a:t>9/23/2012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382081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0D947E-2394-485C-B9E5-ECF4769FB412}" type="datetimeFigureOut">
              <a:rPr lang="en-US" smtClean="0"/>
              <a:pPr/>
              <a:t>9/23/2012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1254564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0D947E-2394-485C-B9E5-ECF4769FB412}" type="datetimeFigureOut">
              <a:rPr lang="en-US" smtClean="0"/>
              <a:pPr/>
              <a:t>9/23/2012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3542448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0D947E-2394-485C-B9E5-ECF4769FB412}" type="datetimeFigureOut">
              <a:rPr lang="en-US" smtClean="0"/>
              <a:pPr/>
              <a:t>9/23/2012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89547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D947E-2394-485C-B9E5-ECF4769FB412}" type="datetimeFigureOut">
              <a:rPr lang="en-US" smtClean="0"/>
              <a:pPr/>
              <a:t>9/23/2012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2179028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1.jpeg"/><Relationship Id="rId3" Type="http://schemas.openxmlformats.org/officeDocument/2006/relationships/image" Target="../media/image3.jpeg"/><Relationship Id="rId7" Type="http://schemas.openxmlformats.org/officeDocument/2006/relationships/image" Target="../media/image7.jpeg"/><Relationship Id="rId12" Type="http://schemas.microsoft.com/office/2007/relationships/hdphoto" Target="../media/hdphoto1.wdp"/><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0.png"/><Relationship Id="rId5" Type="http://schemas.openxmlformats.org/officeDocument/2006/relationships/image" Target="../media/image5.jpeg"/><Relationship Id="rId10" Type="http://schemas.openxmlformats.org/officeDocument/2006/relationships/image" Target="../media/image2.png"/><Relationship Id="rId4" Type="http://schemas.openxmlformats.org/officeDocument/2006/relationships/image" Target="../media/image4.jpeg"/><Relationship Id="rId9" Type="http://schemas.openxmlformats.org/officeDocument/2006/relationships/image" Target="../media/image9.jpe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1.jpeg"/><Relationship Id="rId3" Type="http://schemas.openxmlformats.org/officeDocument/2006/relationships/image" Target="../media/image3.jpeg"/><Relationship Id="rId7" Type="http://schemas.openxmlformats.org/officeDocument/2006/relationships/image" Target="../media/image7.jpeg"/><Relationship Id="rId12"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0.png"/><Relationship Id="rId5" Type="http://schemas.openxmlformats.org/officeDocument/2006/relationships/image" Target="../media/image5.jpeg"/><Relationship Id="rId10" Type="http://schemas.openxmlformats.org/officeDocument/2006/relationships/image" Target="../media/image2.png"/><Relationship Id="rId4" Type="http://schemas.openxmlformats.org/officeDocument/2006/relationships/image" Target="../media/image4.jpeg"/><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1.jpeg"/><Relationship Id="rId3" Type="http://schemas.openxmlformats.org/officeDocument/2006/relationships/image" Target="../media/image3.jpeg"/><Relationship Id="rId7" Type="http://schemas.openxmlformats.org/officeDocument/2006/relationships/image" Target="../media/image7.jpeg"/><Relationship Id="rId12" Type="http://schemas.microsoft.com/office/2007/relationships/hdphoto" Target="../media/hdphoto1.wdp"/><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0.png"/><Relationship Id="rId5" Type="http://schemas.openxmlformats.org/officeDocument/2006/relationships/image" Target="../media/image5.jpeg"/><Relationship Id="rId10" Type="http://schemas.openxmlformats.org/officeDocument/2006/relationships/image" Target="../media/image2.png"/><Relationship Id="rId4" Type="http://schemas.openxmlformats.org/officeDocument/2006/relationships/image" Target="../media/image4.jpe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1.jpeg"/><Relationship Id="rId3" Type="http://schemas.openxmlformats.org/officeDocument/2006/relationships/image" Target="../media/image3.jpeg"/><Relationship Id="rId7" Type="http://schemas.openxmlformats.org/officeDocument/2006/relationships/image" Target="../media/image7.jpeg"/><Relationship Id="rId12" Type="http://schemas.microsoft.com/office/2007/relationships/hdphoto" Target="../media/hdphoto1.wdp"/><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0.png"/><Relationship Id="rId5" Type="http://schemas.openxmlformats.org/officeDocument/2006/relationships/image" Target="../media/image5.jpeg"/><Relationship Id="rId10" Type="http://schemas.openxmlformats.org/officeDocument/2006/relationships/image" Target="../media/image2.png"/><Relationship Id="rId4" Type="http://schemas.openxmlformats.org/officeDocument/2006/relationships/image" Target="../media/image4.jpeg"/><Relationship Id="rId9" Type="http://schemas.openxmlformats.org/officeDocument/2006/relationships/image" Target="../media/image9.jpe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9.jpeg"/><Relationship Id="rId3" Type="http://schemas.openxmlformats.org/officeDocument/2006/relationships/image" Target="../media/image6.jpeg"/><Relationship Id="rId7" Type="http://schemas.openxmlformats.org/officeDocument/2006/relationships/image" Target="../media/image2.png"/><Relationship Id="rId12"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image" Target="../media/image7.jpeg"/><Relationship Id="rId5" Type="http://schemas.microsoft.com/office/2007/relationships/hdphoto" Target="../media/hdphoto2.wdp"/><Relationship Id="rId10" Type="http://schemas.openxmlformats.org/officeDocument/2006/relationships/image" Target="../media/image4.jpeg"/><Relationship Id="rId4" Type="http://schemas.openxmlformats.org/officeDocument/2006/relationships/image" Target="../media/image12.jpeg"/><Relationship Id="rId9" Type="http://schemas.microsoft.com/office/2007/relationships/hdphoto" Target="../media/hdphoto1.wdp"/><Relationship Id="rId14" Type="http://schemas.openxmlformats.org/officeDocument/2006/relationships/image" Target="../media/image11.jpeg"/></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9.jpeg"/><Relationship Id="rId3" Type="http://schemas.openxmlformats.org/officeDocument/2006/relationships/image" Target="../media/image6.jpeg"/><Relationship Id="rId7" Type="http://schemas.openxmlformats.org/officeDocument/2006/relationships/image" Target="../media/image2.png"/><Relationship Id="rId12"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image" Target="../media/image7.jpeg"/><Relationship Id="rId5" Type="http://schemas.microsoft.com/office/2007/relationships/hdphoto" Target="../media/hdphoto2.wdp"/><Relationship Id="rId10" Type="http://schemas.openxmlformats.org/officeDocument/2006/relationships/image" Target="../media/image4.jpeg"/><Relationship Id="rId4" Type="http://schemas.openxmlformats.org/officeDocument/2006/relationships/image" Target="../media/image12.jpeg"/><Relationship Id="rId9" Type="http://schemas.microsoft.com/office/2007/relationships/hdphoto" Target="../media/hdphoto1.wdp"/><Relationship Id="rId14" Type="http://schemas.openxmlformats.org/officeDocument/2006/relationships/image" Target="../media/image11.jpeg"/></Relationships>
</file>

<file path=ppt/slides/_rels/slide8.xml.rels><?xml version="1.0" encoding="UTF-8" standalone="yes"?>
<Relationships xmlns="http://schemas.openxmlformats.org/package/2006/relationships"><Relationship Id="rId8" Type="http://schemas.microsoft.com/office/2007/relationships/hdphoto" Target="../media/hdphoto1.wdp"/><Relationship Id="rId13"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png"/><Relationship Id="rId12"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png"/><Relationship Id="rId11" Type="http://schemas.openxmlformats.org/officeDocument/2006/relationships/image" Target="../media/image8.jpeg"/><Relationship Id="rId5" Type="http://schemas.openxmlformats.org/officeDocument/2006/relationships/image" Target="../media/image3.jpeg"/><Relationship Id="rId10" Type="http://schemas.openxmlformats.org/officeDocument/2006/relationships/image" Target="../media/image7.jpeg"/><Relationship Id="rId4" Type="http://schemas.openxmlformats.org/officeDocument/2006/relationships/image" Target="../media/image5.jpeg"/><Relationship Id="rId9" Type="http://schemas.openxmlformats.org/officeDocument/2006/relationships/image" Target="../media/image4.jpeg"/></Relationships>
</file>

<file path=ppt/slides/_rels/slide9.xml.rels><?xml version="1.0" encoding="UTF-8" standalone="yes"?>
<Relationships xmlns="http://schemas.openxmlformats.org/package/2006/relationships"><Relationship Id="rId8" Type="http://schemas.microsoft.com/office/2007/relationships/hdphoto" Target="../media/hdphoto1.wdp"/><Relationship Id="rId13" Type="http://schemas.openxmlformats.org/officeDocument/2006/relationships/image" Target="../media/image11.jpeg"/><Relationship Id="rId3" Type="http://schemas.openxmlformats.org/officeDocument/2006/relationships/image" Target="../media/image3.jpeg"/><Relationship Id="rId7" Type="http://schemas.openxmlformats.org/officeDocument/2006/relationships/image" Target="../media/image10.png"/><Relationship Id="rId12"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png"/><Relationship Id="rId11" Type="http://schemas.openxmlformats.org/officeDocument/2006/relationships/image" Target="../media/image8.jpeg"/><Relationship Id="rId5" Type="http://schemas.openxmlformats.org/officeDocument/2006/relationships/image" Target="../media/image5.jpeg"/><Relationship Id="rId10"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38862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886200"/>
            <a:ext cx="9144000" cy="8382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37384" y="1528760"/>
            <a:ext cx="2614613" cy="3059327"/>
          </a:xfrm>
          <a:prstGeom prst="rect">
            <a:avLst/>
          </a:prstGeom>
        </p:spPr>
      </p:pic>
      <p:sp>
        <p:nvSpPr>
          <p:cNvPr id="8" name="Rectangle 2"/>
          <p:cNvSpPr>
            <a:spLocks noGrp="1"/>
          </p:cNvSpPr>
          <p:nvPr>
            <p:ph type="ctrTitle"/>
          </p:nvPr>
        </p:nvSpPr>
        <p:spPr>
          <a:xfrm>
            <a:off x="1219200" y="3886200"/>
            <a:ext cx="5791201" cy="533400"/>
          </a:xfrm>
        </p:spPr>
        <p:txBody>
          <a:bodyPr>
            <a:normAutofit fontScale="90000"/>
          </a:bodyPr>
          <a:lstStyle>
            <a:extLst/>
          </a:lstStyle>
          <a:p>
            <a:r>
              <a:rPr lang="en-US" dirty="0" smtClean="0">
                <a:solidFill>
                  <a:schemeClr val="bg1"/>
                </a:solidFill>
              </a:rPr>
              <a:t>DANIEL’S SEVENTY WEEKS</a:t>
            </a:r>
            <a:endParaRPr lang="en-US" dirty="0">
              <a:solidFill>
                <a:schemeClr val="bg1"/>
              </a:solidFill>
            </a:endParaRPr>
          </a:p>
        </p:txBody>
      </p:sp>
      <p:pic>
        <p:nvPicPr>
          <p:cNvPr id="9" name="Picture 8"/>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52400" y="2949788"/>
            <a:ext cx="1409700" cy="1638300"/>
          </a:xfrm>
          <a:prstGeom prst="rect">
            <a:avLst/>
          </a:prstGeom>
        </p:spPr>
      </p:pic>
      <p:sp>
        <p:nvSpPr>
          <p:cNvPr id="10" name="Rectangle 2"/>
          <p:cNvSpPr txBox="1">
            <a:spLocks/>
          </p:cNvSpPr>
          <p:nvPr/>
        </p:nvSpPr>
        <p:spPr>
          <a:xfrm>
            <a:off x="0" y="6477000"/>
            <a:ext cx="1295400" cy="381000"/>
          </a:xfrm>
          <a:prstGeom prst="rect">
            <a:avLst/>
          </a:prstGeom>
        </p:spPr>
        <p:txBody>
          <a:bodyPr vert="horz" lIns="91440" tIns="45720" rIns="91440" bIns="45720" rtlCol="0" anchor="ctr">
            <a:normAutofit fontScale="97500"/>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50000"/>
                  </a:schemeClr>
                </a:solidFill>
                <a:effectLst/>
                <a:uLnTx/>
                <a:uFillTx/>
                <a:ea typeface="Adobe Song Std L" pitchFamily="18" charset="-128"/>
                <a:cs typeface="+mj-cs"/>
              </a:rPr>
              <a:t>Brother</a:t>
            </a:r>
            <a:r>
              <a:rPr kumimoji="0" lang="en-US" sz="1000" b="0" i="0" u="none" strike="noStrike" kern="1200" cap="none" spc="0" normalizeH="0" noProof="0" dirty="0" smtClean="0">
                <a:ln>
                  <a:noFill/>
                </a:ln>
                <a:solidFill>
                  <a:schemeClr val="bg1">
                    <a:lumMod val="50000"/>
                  </a:schemeClr>
                </a:solidFill>
                <a:effectLst/>
                <a:uLnTx/>
                <a:uFillTx/>
                <a:ea typeface="Adobe Song Std L" pitchFamily="18" charset="-128"/>
                <a:cs typeface="+mj-cs"/>
              </a:rPr>
              <a:t> Wade Dale</a:t>
            </a:r>
            <a:endParaRPr kumimoji="0" lang="en-US" sz="1000" b="0" i="0" u="none" strike="noStrike" kern="1200" cap="none" spc="0" normalizeH="0" baseline="0" noProof="0" dirty="0">
              <a:ln>
                <a:noFill/>
              </a:ln>
              <a:solidFill>
                <a:schemeClr val="bg1">
                  <a:lumMod val="50000"/>
                </a:schemeClr>
              </a:solidFill>
              <a:effectLst/>
              <a:uLnTx/>
              <a:uFillTx/>
              <a:ea typeface="Adobe Song Std L" pitchFamily="18" charset="-128"/>
              <a:cs typeface="+mj-cs"/>
            </a:endParaRPr>
          </a:p>
        </p:txBody>
      </p:sp>
    </p:spTree>
    <p:extLst>
      <p:ext uri="{BB962C8B-B14F-4D97-AF65-F5344CB8AC3E}">
        <p14:creationId xmlns:p14="http://schemas.microsoft.com/office/powerpoint/2010/main" xmlns="" val="1024163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108" name="Straight Connector 107"/>
          <p:cNvCxnSpPr/>
          <p:nvPr/>
        </p:nvCxnSpPr>
        <p:spPr>
          <a:xfrm>
            <a:off x="750523" y="1905176"/>
            <a:ext cx="0" cy="13771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750523" y="2611591"/>
            <a:ext cx="641227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1534774" y="3048000"/>
            <a:ext cx="1008797" cy="430887"/>
          </a:xfrm>
          <a:prstGeom prst="rect">
            <a:avLst/>
          </a:prstGeom>
          <a:noFill/>
        </p:spPr>
        <p:txBody>
          <a:bodyPr wrap="square" rtlCol="0">
            <a:spAutoFit/>
          </a:bodyPr>
          <a:lstStyle/>
          <a:p>
            <a:pPr algn="ctr"/>
            <a:r>
              <a:rPr lang="en-US" sz="1100" dirty="0" smtClean="0"/>
              <a:t>Battle of</a:t>
            </a:r>
            <a:br>
              <a:rPr lang="en-US" sz="1100" dirty="0" smtClean="0"/>
            </a:br>
            <a:r>
              <a:rPr lang="en-US" sz="1100" dirty="0" smtClean="0"/>
              <a:t> Armageddon</a:t>
            </a:r>
            <a:endParaRPr lang="en-US" sz="1100" dirty="0"/>
          </a:p>
        </p:txBody>
      </p:sp>
      <p:sp>
        <p:nvSpPr>
          <p:cNvPr id="112" name="TextBox 111"/>
          <p:cNvSpPr txBox="1"/>
          <p:nvPr/>
        </p:nvSpPr>
        <p:spPr>
          <a:xfrm>
            <a:off x="1532158" y="1074179"/>
            <a:ext cx="2978727" cy="830997"/>
          </a:xfrm>
          <a:prstGeom prst="rect">
            <a:avLst/>
          </a:prstGeom>
          <a:noFill/>
        </p:spPr>
        <p:txBody>
          <a:bodyPr wrap="square" rtlCol="0">
            <a:spAutoFit/>
          </a:bodyPr>
          <a:lstStyle/>
          <a:p>
            <a:pPr algn="ctr"/>
            <a:r>
              <a:rPr lang="en-US" sz="1600" dirty="0" smtClean="0">
                <a:solidFill>
                  <a:srgbClr val="C00000"/>
                </a:solidFill>
              </a:rPr>
              <a:t>The 70</a:t>
            </a:r>
            <a:r>
              <a:rPr lang="en-US" sz="1600" baseline="30000" dirty="0" smtClean="0">
                <a:solidFill>
                  <a:srgbClr val="C00000"/>
                </a:solidFill>
              </a:rPr>
              <a:t>th</a:t>
            </a:r>
            <a:r>
              <a:rPr lang="en-US" sz="1600" dirty="0" smtClean="0">
                <a:solidFill>
                  <a:srgbClr val="C00000"/>
                </a:solidFill>
              </a:rPr>
              <a:t> Week</a:t>
            </a:r>
          </a:p>
          <a:p>
            <a:pPr algn="ctr"/>
            <a:r>
              <a:rPr lang="en-US" sz="1600" dirty="0" smtClean="0">
                <a:solidFill>
                  <a:srgbClr val="C00000"/>
                </a:solidFill>
              </a:rPr>
              <a:t>Last Week or 7 Years</a:t>
            </a:r>
          </a:p>
          <a:p>
            <a:pPr algn="ctr"/>
            <a:r>
              <a:rPr lang="en-US" sz="1600" dirty="0" smtClean="0">
                <a:solidFill>
                  <a:srgbClr val="C00000"/>
                </a:solidFill>
              </a:rPr>
              <a:t>Jewish Week (Not Messiah Week</a:t>
            </a:r>
            <a:r>
              <a:rPr lang="en-US" sz="1600" dirty="0" smtClean="0"/>
              <a:t>)</a:t>
            </a:r>
            <a:endParaRPr lang="en-US" sz="1600" dirty="0"/>
          </a:p>
        </p:txBody>
      </p:sp>
      <p:sp>
        <p:nvSpPr>
          <p:cNvPr id="144" name="TextBox 143"/>
          <p:cNvSpPr txBox="1"/>
          <p:nvPr/>
        </p:nvSpPr>
        <p:spPr>
          <a:xfrm>
            <a:off x="876740" y="2149926"/>
            <a:ext cx="1057275" cy="461665"/>
          </a:xfrm>
          <a:prstGeom prst="rect">
            <a:avLst/>
          </a:prstGeom>
          <a:noFill/>
        </p:spPr>
        <p:txBody>
          <a:bodyPr wrap="square" rtlCol="0">
            <a:spAutoFit/>
          </a:bodyPr>
          <a:lstStyle/>
          <a:p>
            <a:pPr algn="ctr"/>
            <a:r>
              <a:rPr lang="en-US" sz="1200" dirty="0" smtClean="0"/>
              <a:t>Rev 11:2</a:t>
            </a:r>
          </a:p>
          <a:p>
            <a:pPr algn="ctr"/>
            <a:r>
              <a:rPr lang="en-US" sz="1200" dirty="0" smtClean="0"/>
              <a:t>Rev 11:9-12</a:t>
            </a:r>
            <a:endParaRPr lang="en-US" sz="1200" dirty="0"/>
          </a:p>
        </p:txBody>
      </p:sp>
      <p:sp>
        <p:nvSpPr>
          <p:cNvPr id="145" name="TextBox 144"/>
          <p:cNvSpPr txBox="1"/>
          <p:nvPr/>
        </p:nvSpPr>
        <p:spPr>
          <a:xfrm>
            <a:off x="2364582" y="2302325"/>
            <a:ext cx="1140619" cy="276999"/>
          </a:xfrm>
          <a:prstGeom prst="rect">
            <a:avLst/>
          </a:prstGeom>
          <a:noFill/>
        </p:spPr>
        <p:txBody>
          <a:bodyPr wrap="square" rtlCol="0">
            <a:spAutoFit/>
          </a:bodyPr>
          <a:lstStyle/>
          <a:p>
            <a:r>
              <a:rPr lang="en-US" sz="1200" dirty="0" smtClean="0"/>
              <a:t>Ezekiel 40-44</a:t>
            </a:r>
            <a:endParaRPr lang="en-US" sz="1200" dirty="0"/>
          </a:p>
        </p:txBody>
      </p:sp>
      <p:sp>
        <p:nvSpPr>
          <p:cNvPr id="148" name="TextBox 147"/>
          <p:cNvSpPr txBox="1"/>
          <p:nvPr/>
        </p:nvSpPr>
        <p:spPr>
          <a:xfrm>
            <a:off x="152398" y="5000120"/>
            <a:ext cx="8763001" cy="1446550"/>
          </a:xfrm>
          <a:prstGeom prst="rect">
            <a:avLst/>
          </a:prstGeom>
          <a:noFill/>
          <a:ln>
            <a:solidFill>
              <a:schemeClr val="tx1">
                <a:lumMod val="95000"/>
                <a:lumOff val="5000"/>
              </a:schemeClr>
            </a:solidFill>
          </a:ln>
        </p:spPr>
        <p:txBody>
          <a:bodyPr wrap="square" rtlCol="0">
            <a:spAutoFit/>
          </a:bodyPr>
          <a:lstStyle/>
          <a:p>
            <a:r>
              <a:rPr lang="en-US" sz="1100" b="1" dirty="0"/>
              <a:t>REVELATION </a:t>
            </a:r>
            <a:r>
              <a:rPr lang="en-US" sz="1100" b="1" dirty="0" smtClean="0"/>
              <a:t>12:9-12</a:t>
            </a:r>
            <a:endParaRPr lang="en-US" sz="1100" b="1" dirty="0"/>
          </a:p>
          <a:p>
            <a:r>
              <a:rPr lang="en-US" sz="1100" dirty="0" smtClean="0"/>
              <a:t>9     </a:t>
            </a:r>
            <a:r>
              <a:rPr lang="en-US" sz="1100" dirty="0"/>
              <a:t>†     And the great dragon was cast out, that old serpent, called the Devil, and Satan, which deceiveth the whole world: he was cast out into the earth, and his angels were cast out with him. </a:t>
            </a:r>
            <a:endParaRPr lang="en-US" sz="1100" dirty="0" smtClean="0"/>
          </a:p>
          <a:p>
            <a:r>
              <a:rPr lang="en-US" sz="1100" dirty="0" smtClean="0"/>
              <a:t>10     †     And I heard a loud voice saying in heaven, Now is come salvation, and strength, and the kingdom of our God, and the power of his Christ: for the accuser of our brethren is cast down, which accused them before our God day and night. </a:t>
            </a:r>
          </a:p>
          <a:p>
            <a:r>
              <a:rPr lang="en-US" sz="1100" dirty="0" smtClean="0"/>
              <a:t>11    </a:t>
            </a:r>
            <a:r>
              <a:rPr lang="en-US" sz="1100" dirty="0"/>
              <a:t>And they overcame him by the blood of the Lamb, and by the word of their testimony; and they loved not their lives unto the death. </a:t>
            </a:r>
            <a:r>
              <a:rPr lang="en-US" sz="1100" dirty="0" smtClean="0"/>
              <a:t> </a:t>
            </a:r>
            <a:br>
              <a:rPr lang="en-US" sz="1100" dirty="0" smtClean="0"/>
            </a:br>
            <a:r>
              <a:rPr lang="en-US" sz="1100" dirty="0" smtClean="0"/>
              <a:t>12     </a:t>
            </a:r>
            <a:r>
              <a:rPr lang="en-US" sz="1100" dirty="0"/>
              <a:t>†      ¶  Therefore rejoice, ye heavens, and ye that dwell in them. Woe to the inhabiters of the earth and of the sea! for the devil is come down unto you, having great wrath, because he knoweth that he hath but a short time. </a:t>
            </a:r>
          </a:p>
        </p:txBody>
      </p:sp>
      <p:sp>
        <p:nvSpPr>
          <p:cNvPr id="150" name="TextBox 149"/>
          <p:cNvSpPr txBox="1"/>
          <p:nvPr/>
        </p:nvSpPr>
        <p:spPr>
          <a:xfrm>
            <a:off x="152399" y="4392767"/>
            <a:ext cx="6172200" cy="600164"/>
          </a:xfrm>
          <a:prstGeom prst="rect">
            <a:avLst/>
          </a:prstGeom>
          <a:noFill/>
          <a:ln>
            <a:solidFill>
              <a:schemeClr val="tx1">
                <a:lumMod val="95000"/>
                <a:lumOff val="5000"/>
              </a:schemeClr>
            </a:solidFill>
          </a:ln>
        </p:spPr>
        <p:txBody>
          <a:bodyPr wrap="square" rtlCol="0">
            <a:spAutoFit/>
          </a:bodyPr>
          <a:lstStyle/>
          <a:p>
            <a:r>
              <a:rPr lang="en-US" sz="1100" b="1" dirty="0"/>
              <a:t>REVELATION 11:2</a:t>
            </a:r>
          </a:p>
          <a:p>
            <a:r>
              <a:rPr lang="en-US" sz="1100" dirty="0" smtClean="0"/>
              <a:t>But </a:t>
            </a:r>
            <a:r>
              <a:rPr lang="en-US" sz="1100" dirty="0"/>
              <a:t>the court which is without the temple leave out, and measure it not; for it is given unto the Gentiles: and the holy city shall they tread under foot forty and two months. </a:t>
            </a:r>
          </a:p>
        </p:txBody>
      </p:sp>
      <p:cxnSp>
        <p:nvCxnSpPr>
          <p:cNvPr id="152" name="Straight Connector 151"/>
          <p:cNvCxnSpPr/>
          <p:nvPr/>
        </p:nvCxnSpPr>
        <p:spPr>
          <a:xfrm>
            <a:off x="2095559" y="1923021"/>
            <a:ext cx="0" cy="112497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3810000" y="1923020"/>
            <a:ext cx="0" cy="13771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54" name="TextBox 153"/>
          <p:cNvSpPr txBox="1"/>
          <p:nvPr/>
        </p:nvSpPr>
        <p:spPr>
          <a:xfrm>
            <a:off x="3956662" y="2292771"/>
            <a:ext cx="1828800" cy="276999"/>
          </a:xfrm>
          <a:prstGeom prst="rect">
            <a:avLst/>
          </a:prstGeom>
          <a:noFill/>
        </p:spPr>
        <p:txBody>
          <a:bodyPr wrap="square" rtlCol="0">
            <a:spAutoFit/>
          </a:bodyPr>
          <a:lstStyle/>
          <a:p>
            <a:r>
              <a:rPr lang="en-US" sz="1200" dirty="0" smtClean="0">
                <a:solidFill>
                  <a:srgbClr val="C00000"/>
                </a:solidFill>
              </a:rPr>
              <a:t>Millennium</a:t>
            </a:r>
            <a:endParaRPr lang="en-US" sz="1200" dirty="0">
              <a:solidFill>
                <a:srgbClr val="C00000"/>
              </a:solidFill>
            </a:endParaRPr>
          </a:p>
        </p:txBody>
      </p:sp>
      <p:cxnSp>
        <p:nvCxnSpPr>
          <p:cNvPr id="155" name="Straight Connector 154"/>
          <p:cNvCxnSpPr/>
          <p:nvPr/>
        </p:nvCxnSpPr>
        <p:spPr>
          <a:xfrm>
            <a:off x="750523" y="3798498"/>
            <a:ext cx="305947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750523" y="3616082"/>
            <a:ext cx="0" cy="42793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810000" y="3616082"/>
            <a:ext cx="0" cy="42793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1468862" y="3905516"/>
            <a:ext cx="1466029" cy="276999"/>
          </a:xfrm>
          <a:prstGeom prst="rect">
            <a:avLst/>
          </a:prstGeom>
          <a:noFill/>
        </p:spPr>
        <p:txBody>
          <a:bodyPr wrap="square" rtlCol="0">
            <a:spAutoFit/>
          </a:bodyPr>
          <a:lstStyle/>
          <a:p>
            <a:pPr algn="ctr"/>
            <a:r>
              <a:rPr lang="en-US" sz="1200" dirty="0" smtClean="0">
                <a:solidFill>
                  <a:srgbClr val="C00000"/>
                </a:solidFill>
              </a:rPr>
              <a:t>6 Fold Purpose</a:t>
            </a:r>
            <a:endParaRPr lang="en-US" sz="1200" dirty="0">
              <a:solidFill>
                <a:srgbClr val="C00000"/>
              </a:solidFill>
            </a:endParaRPr>
          </a:p>
        </p:txBody>
      </p:sp>
      <p:sp>
        <p:nvSpPr>
          <p:cNvPr id="165" name="TextBox 164"/>
          <p:cNvSpPr txBox="1"/>
          <p:nvPr/>
        </p:nvSpPr>
        <p:spPr>
          <a:xfrm>
            <a:off x="802214" y="3478887"/>
            <a:ext cx="305989" cy="307777"/>
          </a:xfrm>
          <a:prstGeom prst="rect">
            <a:avLst/>
          </a:prstGeom>
          <a:noFill/>
          <a:ln w="15875">
            <a:solidFill>
              <a:srgbClr val="FF0000"/>
            </a:solidFill>
          </a:ln>
        </p:spPr>
        <p:txBody>
          <a:bodyPr wrap="square" rtlCol="0">
            <a:spAutoFit/>
          </a:bodyPr>
          <a:lstStyle/>
          <a:p>
            <a:r>
              <a:rPr lang="en-US" sz="1400" dirty="0" smtClean="0"/>
              <a:t>1</a:t>
            </a:r>
            <a:endParaRPr lang="en-US" sz="1400" dirty="0"/>
          </a:p>
        </p:txBody>
      </p:sp>
      <p:sp>
        <p:nvSpPr>
          <p:cNvPr id="166" name="TextBox 165"/>
          <p:cNvSpPr txBox="1"/>
          <p:nvPr/>
        </p:nvSpPr>
        <p:spPr>
          <a:xfrm>
            <a:off x="1162873" y="3477398"/>
            <a:ext cx="305989" cy="307777"/>
          </a:xfrm>
          <a:prstGeom prst="rect">
            <a:avLst/>
          </a:prstGeom>
          <a:noFill/>
          <a:ln w="15875">
            <a:solidFill>
              <a:srgbClr val="FF0000"/>
            </a:solidFill>
          </a:ln>
        </p:spPr>
        <p:txBody>
          <a:bodyPr wrap="square" rtlCol="0">
            <a:spAutoFit/>
          </a:bodyPr>
          <a:lstStyle/>
          <a:p>
            <a:r>
              <a:rPr lang="en-US" sz="1400" dirty="0"/>
              <a:t>2</a:t>
            </a:r>
          </a:p>
        </p:txBody>
      </p:sp>
      <p:sp>
        <p:nvSpPr>
          <p:cNvPr id="167" name="TextBox 166"/>
          <p:cNvSpPr txBox="1"/>
          <p:nvPr/>
        </p:nvSpPr>
        <p:spPr>
          <a:xfrm>
            <a:off x="1509694" y="3478887"/>
            <a:ext cx="305989" cy="307777"/>
          </a:xfrm>
          <a:prstGeom prst="rect">
            <a:avLst/>
          </a:prstGeom>
          <a:noFill/>
          <a:ln w="15875">
            <a:solidFill>
              <a:srgbClr val="FF0000"/>
            </a:solidFill>
          </a:ln>
        </p:spPr>
        <p:txBody>
          <a:bodyPr wrap="square" rtlCol="0">
            <a:spAutoFit/>
          </a:bodyPr>
          <a:lstStyle/>
          <a:p>
            <a:r>
              <a:rPr lang="en-US" sz="1400" dirty="0"/>
              <a:t>3</a:t>
            </a:r>
          </a:p>
        </p:txBody>
      </p:sp>
      <p:sp>
        <p:nvSpPr>
          <p:cNvPr id="168" name="TextBox 167"/>
          <p:cNvSpPr txBox="1"/>
          <p:nvPr/>
        </p:nvSpPr>
        <p:spPr>
          <a:xfrm>
            <a:off x="2390576" y="3477397"/>
            <a:ext cx="305989" cy="307777"/>
          </a:xfrm>
          <a:prstGeom prst="rect">
            <a:avLst/>
          </a:prstGeom>
          <a:noFill/>
          <a:ln w="15875">
            <a:solidFill>
              <a:srgbClr val="FF0000"/>
            </a:solidFill>
          </a:ln>
        </p:spPr>
        <p:txBody>
          <a:bodyPr wrap="square" rtlCol="0">
            <a:spAutoFit/>
          </a:bodyPr>
          <a:lstStyle/>
          <a:p>
            <a:r>
              <a:rPr lang="en-US" sz="1400" dirty="0" smtClean="0"/>
              <a:t>4</a:t>
            </a:r>
            <a:endParaRPr lang="en-US" sz="1400" dirty="0"/>
          </a:p>
        </p:txBody>
      </p:sp>
      <p:sp>
        <p:nvSpPr>
          <p:cNvPr id="169" name="TextBox 168"/>
          <p:cNvSpPr txBox="1"/>
          <p:nvPr/>
        </p:nvSpPr>
        <p:spPr>
          <a:xfrm>
            <a:off x="2781895" y="3478887"/>
            <a:ext cx="305989" cy="307777"/>
          </a:xfrm>
          <a:prstGeom prst="rect">
            <a:avLst/>
          </a:prstGeom>
          <a:noFill/>
          <a:ln w="15875">
            <a:solidFill>
              <a:srgbClr val="FF0000"/>
            </a:solidFill>
          </a:ln>
        </p:spPr>
        <p:txBody>
          <a:bodyPr wrap="square" rtlCol="0">
            <a:spAutoFit/>
          </a:bodyPr>
          <a:lstStyle/>
          <a:p>
            <a:r>
              <a:rPr lang="en-US" sz="1400" dirty="0" smtClean="0"/>
              <a:t>5</a:t>
            </a:r>
            <a:endParaRPr lang="en-US" sz="1400" dirty="0"/>
          </a:p>
        </p:txBody>
      </p:sp>
      <p:sp>
        <p:nvSpPr>
          <p:cNvPr id="170" name="TextBox 169"/>
          <p:cNvSpPr txBox="1"/>
          <p:nvPr/>
        </p:nvSpPr>
        <p:spPr>
          <a:xfrm>
            <a:off x="3167862" y="3490721"/>
            <a:ext cx="305989" cy="307777"/>
          </a:xfrm>
          <a:prstGeom prst="rect">
            <a:avLst/>
          </a:prstGeom>
          <a:noFill/>
          <a:ln w="15875">
            <a:solidFill>
              <a:srgbClr val="FF0000"/>
            </a:solidFill>
          </a:ln>
        </p:spPr>
        <p:txBody>
          <a:bodyPr wrap="square" rtlCol="0">
            <a:spAutoFit/>
          </a:bodyPr>
          <a:lstStyle/>
          <a:p>
            <a:r>
              <a:rPr lang="en-US" sz="1400" dirty="0"/>
              <a:t>6</a:t>
            </a:r>
          </a:p>
        </p:txBody>
      </p:sp>
      <p:sp>
        <p:nvSpPr>
          <p:cNvPr id="171" name="Block Arc 170"/>
          <p:cNvSpPr/>
          <p:nvPr/>
        </p:nvSpPr>
        <p:spPr>
          <a:xfrm>
            <a:off x="3505201" y="3472356"/>
            <a:ext cx="672298" cy="357693"/>
          </a:xfrm>
          <a:prstGeom prst="blockArc">
            <a:avLst/>
          </a:prstGeom>
          <a:solidFill>
            <a:schemeClr val="bg1">
              <a:lumMod val="6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2" name="TextBox 171"/>
          <p:cNvSpPr txBox="1"/>
          <p:nvPr/>
        </p:nvSpPr>
        <p:spPr>
          <a:xfrm>
            <a:off x="3542640" y="3263443"/>
            <a:ext cx="761999" cy="230832"/>
          </a:xfrm>
          <a:prstGeom prst="rect">
            <a:avLst/>
          </a:prstGeom>
          <a:noFill/>
        </p:spPr>
        <p:txBody>
          <a:bodyPr wrap="square" rtlCol="0">
            <a:spAutoFit/>
          </a:bodyPr>
          <a:lstStyle/>
          <a:p>
            <a:r>
              <a:rPr lang="en-US" sz="900" dirty="0" smtClean="0"/>
              <a:t>Lap over</a:t>
            </a:r>
            <a:endParaRPr lang="en-US" sz="900" dirty="0"/>
          </a:p>
        </p:txBody>
      </p:sp>
      <p:sp>
        <p:nvSpPr>
          <p:cNvPr id="27"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Tree>
    <p:extLst>
      <p:ext uri="{BB962C8B-B14F-4D97-AF65-F5344CB8AC3E}">
        <p14:creationId xmlns:p14="http://schemas.microsoft.com/office/powerpoint/2010/main" xmlns="" val="3749987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dir="cw">
                                      <p:cBhvr override="childStyle">
                                        <p:cTn id="6" dur="500" fill="hold"/>
                                        <p:tgtEl>
                                          <p:spTgt spid="165"/>
                                        </p:tgtEl>
                                        <p:attrNameLst>
                                          <p:attrName>style.color</p:attrName>
                                        </p:attrNameLst>
                                      </p:cBhvr>
                                      <p:by>
                                        <p:hsl h="-7200000" s="0" l="0"/>
                                      </p:by>
                                    </p:animClr>
                                    <p:animClr clrSpc="hsl" dir="cw">
                                      <p:cBhvr>
                                        <p:cTn id="7" dur="500" fill="hold"/>
                                        <p:tgtEl>
                                          <p:spTgt spid="165"/>
                                        </p:tgtEl>
                                        <p:attrNameLst>
                                          <p:attrName>fillcolor</p:attrName>
                                        </p:attrNameLst>
                                      </p:cBhvr>
                                      <p:by>
                                        <p:hsl h="-7200000" s="0" l="0"/>
                                      </p:by>
                                    </p:animClr>
                                    <p:animClr clrSpc="hsl" dir="cw">
                                      <p:cBhvr>
                                        <p:cTn id="8" dur="500" fill="hold"/>
                                        <p:tgtEl>
                                          <p:spTgt spid="165"/>
                                        </p:tgtEl>
                                        <p:attrNameLst>
                                          <p:attrName>stroke.color</p:attrName>
                                        </p:attrNameLst>
                                      </p:cBhvr>
                                      <p:by>
                                        <p:hsl h="-7200000" s="0" l="0"/>
                                      </p:by>
                                    </p:animClr>
                                    <p:set>
                                      <p:cBhvr>
                                        <p:cTn id="9" dur="500" fill="hold"/>
                                        <p:tgtEl>
                                          <p:spTgt spid="16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mph" presetSubtype="0" fill="hold" grpId="0" nodeType="clickEffect">
                                  <p:stCondLst>
                                    <p:cond delay="0"/>
                                  </p:stCondLst>
                                  <p:childTnLst>
                                    <p:animClr clrSpc="hsl" dir="cw">
                                      <p:cBhvr override="childStyle">
                                        <p:cTn id="13" dur="500" fill="hold"/>
                                        <p:tgtEl>
                                          <p:spTgt spid="166"/>
                                        </p:tgtEl>
                                        <p:attrNameLst>
                                          <p:attrName>style.color</p:attrName>
                                        </p:attrNameLst>
                                      </p:cBhvr>
                                      <p:by>
                                        <p:hsl h="-7200000" s="0" l="0"/>
                                      </p:by>
                                    </p:animClr>
                                    <p:animClr clrSpc="hsl" dir="cw">
                                      <p:cBhvr>
                                        <p:cTn id="14" dur="500" fill="hold"/>
                                        <p:tgtEl>
                                          <p:spTgt spid="166"/>
                                        </p:tgtEl>
                                        <p:attrNameLst>
                                          <p:attrName>fillcolor</p:attrName>
                                        </p:attrNameLst>
                                      </p:cBhvr>
                                      <p:by>
                                        <p:hsl h="-7200000" s="0" l="0"/>
                                      </p:by>
                                    </p:animClr>
                                    <p:animClr clrSpc="hsl" dir="cw">
                                      <p:cBhvr>
                                        <p:cTn id="15" dur="500" fill="hold"/>
                                        <p:tgtEl>
                                          <p:spTgt spid="166"/>
                                        </p:tgtEl>
                                        <p:attrNameLst>
                                          <p:attrName>stroke.color</p:attrName>
                                        </p:attrNameLst>
                                      </p:cBhvr>
                                      <p:by>
                                        <p:hsl h="-7200000" s="0" l="0"/>
                                      </p:by>
                                    </p:animClr>
                                    <p:set>
                                      <p:cBhvr>
                                        <p:cTn id="16" dur="500" fill="hold"/>
                                        <p:tgtEl>
                                          <p:spTgt spid="166"/>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2" presetClass="emph" presetSubtype="0" fill="hold" grpId="0" nodeType="clickEffect">
                                  <p:stCondLst>
                                    <p:cond delay="0"/>
                                  </p:stCondLst>
                                  <p:childTnLst>
                                    <p:animClr clrSpc="hsl" dir="cw">
                                      <p:cBhvr override="childStyle">
                                        <p:cTn id="20" dur="500" fill="hold"/>
                                        <p:tgtEl>
                                          <p:spTgt spid="167"/>
                                        </p:tgtEl>
                                        <p:attrNameLst>
                                          <p:attrName>style.color</p:attrName>
                                        </p:attrNameLst>
                                      </p:cBhvr>
                                      <p:by>
                                        <p:hsl h="-7200000" s="0" l="0"/>
                                      </p:by>
                                    </p:animClr>
                                    <p:animClr clrSpc="hsl" dir="cw">
                                      <p:cBhvr>
                                        <p:cTn id="21" dur="500" fill="hold"/>
                                        <p:tgtEl>
                                          <p:spTgt spid="167"/>
                                        </p:tgtEl>
                                        <p:attrNameLst>
                                          <p:attrName>fillcolor</p:attrName>
                                        </p:attrNameLst>
                                      </p:cBhvr>
                                      <p:by>
                                        <p:hsl h="-7200000" s="0" l="0"/>
                                      </p:by>
                                    </p:animClr>
                                    <p:animClr clrSpc="hsl" dir="cw">
                                      <p:cBhvr>
                                        <p:cTn id="22" dur="500" fill="hold"/>
                                        <p:tgtEl>
                                          <p:spTgt spid="167"/>
                                        </p:tgtEl>
                                        <p:attrNameLst>
                                          <p:attrName>stroke.color</p:attrName>
                                        </p:attrNameLst>
                                      </p:cBhvr>
                                      <p:by>
                                        <p:hsl h="-7200000" s="0" l="0"/>
                                      </p:by>
                                    </p:animClr>
                                    <p:set>
                                      <p:cBhvr>
                                        <p:cTn id="23" dur="500" fill="hold"/>
                                        <p:tgtEl>
                                          <p:spTgt spid="167"/>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2" presetClass="emph" presetSubtype="0" fill="hold" grpId="0" nodeType="clickEffect">
                                  <p:stCondLst>
                                    <p:cond delay="0"/>
                                  </p:stCondLst>
                                  <p:childTnLst>
                                    <p:animClr clrSpc="hsl" dir="cw">
                                      <p:cBhvr override="childStyle">
                                        <p:cTn id="27" dur="500" fill="hold"/>
                                        <p:tgtEl>
                                          <p:spTgt spid="168"/>
                                        </p:tgtEl>
                                        <p:attrNameLst>
                                          <p:attrName>style.color</p:attrName>
                                        </p:attrNameLst>
                                      </p:cBhvr>
                                      <p:by>
                                        <p:hsl h="-7200000" s="0" l="0"/>
                                      </p:by>
                                    </p:animClr>
                                    <p:animClr clrSpc="hsl" dir="cw">
                                      <p:cBhvr>
                                        <p:cTn id="28" dur="500" fill="hold"/>
                                        <p:tgtEl>
                                          <p:spTgt spid="168"/>
                                        </p:tgtEl>
                                        <p:attrNameLst>
                                          <p:attrName>fillcolor</p:attrName>
                                        </p:attrNameLst>
                                      </p:cBhvr>
                                      <p:by>
                                        <p:hsl h="-7200000" s="0" l="0"/>
                                      </p:by>
                                    </p:animClr>
                                    <p:animClr clrSpc="hsl" dir="cw">
                                      <p:cBhvr>
                                        <p:cTn id="29" dur="500" fill="hold"/>
                                        <p:tgtEl>
                                          <p:spTgt spid="168"/>
                                        </p:tgtEl>
                                        <p:attrNameLst>
                                          <p:attrName>stroke.color</p:attrName>
                                        </p:attrNameLst>
                                      </p:cBhvr>
                                      <p:by>
                                        <p:hsl h="-7200000" s="0" l="0"/>
                                      </p:by>
                                    </p:animClr>
                                    <p:set>
                                      <p:cBhvr>
                                        <p:cTn id="30" dur="500" fill="hold"/>
                                        <p:tgtEl>
                                          <p:spTgt spid="168"/>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2" presetClass="emph" presetSubtype="0" fill="hold" grpId="0" nodeType="clickEffect">
                                  <p:stCondLst>
                                    <p:cond delay="0"/>
                                  </p:stCondLst>
                                  <p:childTnLst>
                                    <p:animClr clrSpc="hsl" dir="cw">
                                      <p:cBhvr override="childStyle">
                                        <p:cTn id="34" dur="500" fill="hold"/>
                                        <p:tgtEl>
                                          <p:spTgt spid="169"/>
                                        </p:tgtEl>
                                        <p:attrNameLst>
                                          <p:attrName>style.color</p:attrName>
                                        </p:attrNameLst>
                                      </p:cBhvr>
                                      <p:by>
                                        <p:hsl h="-7200000" s="0" l="0"/>
                                      </p:by>
                                    </p:animClr>
                                    <p:animClr clrSpc="hsl" dir="cw">
                                      <p:cBhvr>
                                        <p:cTn id="35" dur="500" fill="hold"/>
                                        <p:tgtEl>
                                          <p:spTgt spid="169"/>
                                        </p:tgtEl>
                                        <p:attrNameLst>
                                          <p:attrName>fillcolor</p:attrName>
                                        </p:attrNameLst>
                                      </p:cBhvr>
                                      <p:by>
                                        <p:hsl h="-7200000" s="0" l="0"/>
                                      </p:by>
                                    </p:animClr>
                                    <p:animClr clrSpc="hsl" dir="cw">
                                      <p:cBhvr>
                                        <p:cTn id="36" dur="500" fill="hold"/>
                                        <p:tgtEl>
                                          <p:spTgt spid="169"/>
                                        </p:tgtEl>
                                        <p:attrNameLst>
                                          <p:attrName>stroke.color</p:attrName>
                                        </p:attrNameLst>
                                      </p:cBhvr>
                                      <p:by>
                                        <p:hsl h="-7200000" s="0" l="0"/>
                                      </p:by>
                                    </p:animClr>
                                    <p:set>
                                      <p:cBhvr>
                                        <p:cTn id="37" dur="500" fill="hold"/>
                                        <p:tgtEl>
                                          <p:spTgt spid="169"/>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2" presetClass="emph" presetSubtype="0" fill="hold" grpId="0" nodeType="clickEffect">
                                  <p:stCondLst>
                                    <p:cond delay="0"/>
                                  </p:stCondLst>
                                  <p:childTnLst>
                                    <p:animClr clrSpc="hsl" dir="cw">
                                      <p:cBhvr override="childStyle">
                                        <p:cTn id="41" dur="500" fill="hold"/>
                                        <p:tgtEl>
                                          <p:spTgt spid="170"/>
                                        </p:tgtEl>
                                        <p:attrNameLst>
                                          <p:attrName>style.color</p:attrName>
                                        </p:attrNameLst>
                                      </p:cBhvr>
                                      <p:by>
                                        <p:hsl h="-7200000" s="0" l="0"/>
                                      </p:by>
                                    </p:animClr>
                                    <p:animClr clrSpc="hsl" dir="cw">
                                      <p:cBhvr>
                                        <p:cTn id="42" dur="500" fill="hold"/>
                                        <p:tgtEl>
                                          <p:spTgt spid="170"/>
                                        </p:tgtEl>
                                        <p:attrNameLst>
                                          <p:attrName>fillcolor</p:attrName>
                                        </p:attrNameLst>
                                      </p:cBhvr>
                                      <p:by>
                                        <p:hsl h="-7200000" s="0" l="0"/>
                                      </p:by>
                                    </p:animClr>
                                    <p:animClr clrSpc="hsl" dir="cw">
                                      <p:cBhvr>
                                        <p:cTn id="43" dur="500" fill="hold"/>
                                        <p:tgtEl>
                                          <p:spTgt spid="170"/>
                                        </p:tgtEl>
                                        <p:attrNameLst>
                                          <p:attrName>stroke.color</p:attrName>
                                        </p:attrNameLst>
                                      </p:cBhvr>
                                      <p:by>
                                        <p:hsl h="-7200000" s="0" l="0"/>
                                      </p:by>
                                    </p:animClr>
                                    <p:set>
                                      <p:cBhvr>
                                        <p:cTn id="44" dur="500" fill="hold"/>
                                        <p:tgtEl>
                                          <p:spTgt spid="170"/>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44" presetClass="path" presetSubtype="0" accel="50000" decel="50000" fill="hold" grpId="1" nodeType="clickEffect">
                                  <p:stCondLst>
                                    <p:cond delay="0"/>
                                  </p:stCondLst>
                                  <p:childTnLst>
                                    <p:animMotion origin="layout" path="M -4.44444E-6 -1.48148E-6 L 0.03889 -0.04004 C 0.04705 -0.04907 0.05921 -0.05393 0.07188 -0.05393 C 0.08646 -0.05393 0.09792 -0.04907 0.10608 -0.04004 L 0.14514 -1.48148E-6 " pathEditMode="relative" rAng="0" ptsTypes="FffFF">
                                      <p:cBhvr>
                                        <p:cTn id="48" dur="2000" fill="hold"/>
                                        <p:tgtEl>
                                          <p:spTgt spid="170"/>
                                        </p:tgtEl>
                                        <p:attrNameLst>
                                          <p:attrName>ppt_x</p:attrName>
                                          <p:attrName>ppt_y</p:attrName>
                                        </p:attrNameLst>
                                      </p:cBhvr>
                                      <p:rCtr x="7257" y="-270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animBg="1"/>
      <p:bldP spid="166" grpId="0" animBg="1"/>
      <p:bldP spid="167" grpId="0" animBg="1"/>
      <p:bldP spid="168" grpId="0" animBg="1"/>
      <p:bldP spid="169" grpId="0" animBg="1"/>
      <p:bldP spid="170" grpId="0" animBg="1"/>
      <p:bldP spid="170"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108" name="Straight Connector 107"/>
          <p:cNvCxnSpPr/>
          <p:nvPr/>
        </p:nvCxnSpPr>
        <p:spPr>
          <a:xfrm rot="16200000" flipH="1">
            <a:off x="294493" y="2656691"/>
            <a:ext cx="1544615" cy="1"/>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V="1">
            <a:off x="762000" y="2590800"/>
            <a:ext cx="6717078"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1851051" y="3027209"/>
            <a:ext cx="1008797" cy="430887"/>
          </a:xfrm>
          <a:prstGeom prst="rect">
            <a:avLst/>
          </a:prstGeom>
          <a:noFill/>
        </p:spPr>
        <p:txBody>
          <a:bodyPr wrap="square" rtlCol="0">
            <a:spAutoFit/>
          </a:bodyPr>
          <a:lstStyle/>
          <a:p>
            <a:pPr algn="ctr"/>
            <a:r>
              <a:rPr lang="en-US" sz="1100" dirty="0" smtClean="0"/>
              <a:t>Battle of</a:t>
            </a:r>
            <a:br>
              <a:rPr lang="en-US" sz="1100" dirty="0" smtClean="0"/>
            </a:br>
            <a:r>
              <a:rPr lang="en-US" sz="1100" dirty="0" smtClean="0"/>
              <a:t> Armageddon</a:t>
            </a:r>
            <a:endParaRPr lang="en-US" sz="1100" dirty="0"/>
          </a:p>
        </p:txBody>
      </p:sp>
      <p:sp>
        <p:nvSpPr>
          <p:cNvPr id="112" name="TextBox 111"/>
          <p:cNvSpPr txBox="1"/>
          <p:nvPr/>
        </p:nvSpPr>
        <p:spPr>
          <a:xfrm>
            <a:off x="1532158" y="1074179"/>
            <a:ext cx="2978727" cy="830997"/>
          </a:xfrm>
          <a:prstGeom prst="rect">
            <a:avLst/>
          </a:prstGeom>
          <a:noFill/>
        </p:spPr>
        <p:txBody>
          <a:bodyPr wrap="square" rtlCol="0">
            <a:spAutoFit/>
          </a:bodyPr>
          <a:lstStyle/>
          <a:p>
            <a:pPr algn="ctr"/>
            <a:r>
              <a:rPr lang="en-US" sz="1600" dirty="0" smtClean="0">
                <a:solidFill>
                  <a:srgbClr val="C00000"/>
                </a:solidFill>
              </a:rPr>
              <a:t>The 70</a:t>
            </a:r>
            <a:r>
              <a:rPr lang="en-US" sz="1600" baseline="30000" dirty="0" smtClean="0">
                <a:solidFill>
                  <a:srgbClr val="C00000"/>
                </a:solidFill>
              </a:rPr>
              <a:t>th</a:t>
            </a:r>
            <a:r>
              <a:rPr lang="en-US" sz="1600" dirty="0" smtClean="0">
                <a:solidFill>
                  <a:srgbClr val="C00000"/>
                </a:solidFill>
              </a:rPr>
              <a:t> Week</a:t>
            </a:r>
          </a:p>
          <a:p>
            <a:pPr algn="ctr"/>
            <a:r>
              <a:rPr lang="en-US" sz="1600" dirty="0" smtClean="0">
                <a:solidFill>
                  <a:srgbClr val="C00000"/>
                </a:solidFill>
              </a:rPr>
              <a:t>Last Week or 7 Years</a:t>
            </a:r>
          </a:p>
          <a:p>
            <a:pPr algn="ctr"/>
            <a:r>
              <a:rPr lang="en-US" sz="1600" dirty="0" smtClean="0">
                <a:solidFill>
                  <a:srgbClr val="C00000"/>
                </a:solidFill>
              </a:rPr>
              <a:t>Jewish Week (Not Messiah Week</a:t>
            </a:r>
            <a:r>
              <a:rPr lang="en-US" sz="1600" dirty="0" smtClean="0"/>
              <a:t>)</a:t>
            </a:r>
            <a:endParaRPr lang="en-US" sz="1600" dirty="0"/>
          </a:p>
        </p:txBody>
      </p:sp>
      <p:sp>
        <p:nvSpPr>
          <p:cNvPr id="144" name="TextBox 143"/>
          <p:cNvSpPr txBox="1"/>
          <p:nvPr/>
        </p:nvSpPr>
        <p:spPr>
          <a:xfrm>
            <a:off x="1193017" y="2129135"/>
            <a:ext cx="1057275" cy="461665"/>
          </a:xfrm>
          <a:prstGeom prst="rect">
            <a:avLst/>
          </a:prstGeom>
          <a:noFill/>
        </p:spPr>
        <p:txBody>
          <a:bodyPr wrap="square" rtlCol="0">
            <a:spAutoFit/>
          </a:bodyPr>
          <a:lstStyle/>
          <a:p>
            <a:pPr algn="ctr"/>
            <a:r>
              <a:rPr lang="en-US" sz="1200" dirty="0" smtClean="0"/>
              <a:t>Rev 11:2</a:t>
            </a:r>
          </a:p>
          <a:p>
            <a:pPr algn="ctr"/>
            <a:r>
              <a:rPr lang="en-US" sz="1200" dirty="0" smtClean="0"/>
              <a:t>Rev 11:9-12</a:t>
            </a:r>
            <a:endParaRPr lang="en-US" sz="1200" dirty="0"/>
          </a:p>
        </p:txBody>
      </p:sp>
      <p:sp>
        <p:nvSpPr>
          <p:cNvPr id="145" name="TextBox 144"/>
          <p:cNvSpPr txBox="1"/>
          <p:nvPr/>
        </p:nvSpPr>
        <p:spPr>
          <a:xfrm>
            <a:off x="2680859" y="2281534"/>
            <a:ext cx="1140619" cy="276999"/>
          </a:xfrm>
          <a:prstGeom prst="rect">
            <a:avLst/>
          </a:prstGeom>
          <a:noFill/>
        </p:spPr>
        <p:txBody>
          <a:bodyPr wrap="square" rtlCol="0">
            <a:spAutoFit/>
          </a:bodyPr>
          <a:lstStyle/>
          <a:p>
            <a:r>
              <a:rPr lang="en-US" sz="1200" dirty="0" smtClean="0"/>
              <a:t>Ezekiel 40-44</a:t>
            </a:r>
            <a:endParaRPr lang="en-US" sz="1200" dirty="0"/>
          </a:p>
        </p:txBody>
      </p:sp>
      <p:cxnSp>
        <p:nvCxnSpPr>
          <p:cNvPr id="152" name="Straight Connector 151"/>
          <p:cNvCxnSpPr/>
          <p:nvPr/>
        </p:nvCxnSpPr>
        <p:spPr>
          <a:xfrm>
            <a:off x="2411836" y="1902230"/>
            <a:ext cx="0" cy="112497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4126277" y="1902229"/>
            <a:ext cx="0" cy="13771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54" name="TextBox 153"/>
          <p:cNvSpPr txBox="1"/>
          <p:nvPr/>
        </p:nvSpPr>
        <p:spPr>
          <a:xfrm>
            <a:off x="4272939" y="2271980"/>
            <a:ext cx="1828800" cy="276999"/>
          </a:xfrm>
          <a:prstGeom prst="rect">
            <a:avLst/>
          </a:prstGeom>
          <a:noFill/>
        </p:spPr>
        <p:txBody>
          <a:bodyPr wrap="square" rtlCol="0">
            <a:spAutoFit/>
          </a:bodyPr>
          <a:lstStyle/>
          <a:p>
            <a:r>
              <a:rPr lang="en-US" sz="1200" dirty="0" smtClean="0">
                <a:solidFill>
                  <a:srgbClr val="C00000"/>
                </a:solidFill>
              </a:rPr>
              <a:t>Millennium</a:t>
            </a:r>
            <a:endParaRPr lang="en-US" sz="1200" dirty="0">
              <a:solidFill>
                <a:srgbClr val="C00000"/>
              </a:solidFill>
            </a:endParaRPr>
          </a:p>
        </p:txBody>
      </p:sp>
      <p:cxnSp>
        <p:nvCxnSpPr>
          <p:cNvPr id="155" name="Straight Connector 154"/>
          <p:cNvCxnSpPr/>
          <p:nvPr/>
        </p:nvCxnSpPr>
        <p:spPr>
          <a:xfrm>
            <a:off x="1066800" y="3777707"/>
            <a:ext cx="305947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1066800" y="3595291"/>
            <a:ext cx="0" cy="42793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4126277" y="3595291"/>
            <a:ext cx="0" cy="42793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1785139" y="3884725"/>
            <a:ext cx="1466029" cy="276999"/>
          </a:xfrm>
          <a:prstGeom prst="rect">
            <a:avLst/>
          </a:prstGeom>
          <a:noFill/>
        </p:spPr>
        <p:txBody>
          <a:bodyPr wrap="square" rtlCol="0">
            <a:spAutoFit/>
          </a:bodyPr>
          <a:lstStyle/>
          <a:p>
            <a:pPr algn="ctr"/>
            <a:r>
              <a:rPr lang="en-US" sz="1200" dirty="0" smtClean="0">
                <a:solidFill>
                  <a:srgbClr val="C00000"/>
                </a:solidFill>
              </a:rPr>
              <a:t>6 Fold Purpose</a:t>
            </a:r>
            <a:endParaRPr lang="en-US" sz="1200" dirty="0">
              <a:solidFill>
                <a:srgbClr val="C00000"/>
              </a:solidFill>
            </a:endParaRPr>
          </a:p>
        </p:txBody>
      </p:sp>
      <p:sp>
        <p:nvSpPr>
          <p:cNvPr id="165" name="TextBox 164"/>
          <p:cNvSpPr txBox="1"/>
          <p:nvPr/>
        </p:nvSpPr>
        <p:spPr>
          <a:xfrm>
            <a:off x="1118491" y="3458096"/>
            <a:ext cx="305989" cy="307777"/>
          </a:xfrm>
          <a:prstGeom prst="rect">
            <a:avLst/>
          </a:prstGeom>
          <a:noFill/>
          <a:ln w="15875">
            <a:solidFill>
              <a:srgbClr val="FF0000"/>
            </a:solidFill>
          </a:ln>
        </p:spPr>
        <p:txBody>
          <a:bodyPr wrap="square" rtlCol="0">
            <a:spAutoFit/>
          </a:bodyPr>
          <a:lstStyle/>
          <a:p>
            <a:r>
              <a:rPr lang="en-US" sz="1400" dirty="0" smtClean="0"/>
              <a:t>1</a:t>
            </a:r>
            <a:endParaRPr lang="en-US" sz="1400" dirty="0"/>
          </a:p>
        </p:txBody>
      </p:sp>
      <p:sp>
        <p:nvSpPr>
          <p:cNvPr id="166" name="TextBox 165"/>
          <p:cNvSpPr txBox="1"/>
          <p:nvPr/>
        </p:nvSpPr>
        <p:spPr>
          <a:xfrm>
            <a:off x="1479150" y="3456607"/>
            <a:ext cx="305989" cy="307777"/>
          </a:xfrm>
          <a:prstGeom prst="rect">
            <a:avLst/>
          </a:prstGeom>
          <a:noFill/>
          <a:ln w="15875">
            <a:solidFill>
              <a:srgbClr val="FF0000"/>
            </a:solidFill>
          </a:ln>
        </p:spPr>
        <p:txBody>
          <a:bodyPr wrap="square" rtlCol="0">
            <a:spAutoFit/>
          </a:bodyPr>
          <a:lstStyle/>
          <a:p>
            <a:r>
              <a:rPr lang="en-US" sz="1400" dirty="0"/>
              <a:t>2</a:t>
            </a:r>
          </a:p>
        </p:txBody>
      </p:sp>
      <p:sp>
        <p:nvSpPr>
          <p:cNvPr id="167" name="TextBox 166"/>
          <p:cNvSpPr txBox="1"/>
          <p:nvPr/>
        </p:nvSpPr>
        <p:spPr>
          <a:xfrm>
            <a:off x="1825971" y="3458096"/>
            <a:ext cx="305989" cy="307777"/>
          </a:xfrm>
          <a:prstGeom prst="rect">
            <a:avLst/>
          </a:prstGeom>
          <a:noFill/>
          <a:ln w="15875">
            <a:solidFill>
              <a:srgbClr val="FF0000"/>
            </a:solidFill>
          </a:ln>
        </p:spPr>
        <p:txBody>
          <a:bodyPr wrap="square" rtlCol="0">
            <a:spAutoFit/>
          </a:bodyPr>
          <a:lstStyle/>
          <a:p>
            <a:r>
              <a:rPr lang="en-US" sz="1400" dirty="0"/>
              <a:t>3</a:t>
            </a:r>
          </a:p>
        </p:txBody>
      </p:sp>
      <p:sp>
        <p:nvSpPr>
          <p:cNvPr id="168" name="TextBox 167"/>
          <p:cNvSpPr txBox="1"/>
          <p:nvPr/>
        </p:nvSpPr>
        <p:spPr>
          <a:xfrm>
            <a:off x="2706853" y="3456606"/>
            <a:ext cx="305989" cy="307777"/>
          </a:xfrm>
          <a:prstGeom prst="rect">
            <a:avLst/>
          </a:prstGeom>
          <a:noFill/>
          <a:ln w="15875">
            <a:solidFill>
              <a:srgbClr val="FF0000"/>
            </a:solidFill>
          </a:ln>
        </p:spPr>
        <p:txBody>
          <a:bodyPr wrap="square" rtlCol="0">
            <a:spAutoFit/>
          </a:bodyPr>
          <a:lstStyle/>
          <a:p>
            <a:r>
              <a:rPr lang="en-US" sz="1400" dirty="0" smtClean="0"/>
              <a:t>4</a:t>
            </a:r>
            <a:endParaRPr lang="en-US" sz="1400" dirty="0"/>
          </a:p>
        </p:txBody>
      </p:sp>
      <p:sp>
        <p:nvSpPr>
          <p:cNvPr id="169" name="TextBox 168"/>
          <p:cNvSpPr txBox="1"/>
          <p:nvPr/>
        </p:nvSpPr>
        <p:spPr>
          <a:xfrm>
            <a:off x="3098172" y="3458096"/>
            <a:ext cx="305989" cy="307777"/>
          </a:xfrm>
          <a:prstGeom prst="rect">
            <a:avLst/>
          </a:prstGeom>
          <a:noFill/>
          <a:ln w="15875">
            <a:solidFill>
              <a:srgbClr val="FF0000"/>
            </a:solidFill>
          </a:ln>
        </p:spPr>
        <p:txBody>
          <a:bodyPr wrap="square" rtlCol="0">
            <a:spAutoFit/>
          </a:bodyPr>
          <a:lstStyle/>
          <a:p>
            <a:r>
              <a:rPr lang="en-US" sz="1400" dirty="0" smtClean="0"/>
              <a:t>5</a:t>
            </a:r>
            <a:endParaRPr lang="en-US" sz="1400" dirty="0"/>
          </a:p>
        </p:txBody>
      </p:sp>
      <p:sp>
        <p:nvSpPr>
          <p:cNvPr id="170" name="TextBox 169"/>
          <p:cNvSpPr txBox="1"/>
          <p:nvPr/>
        </p:nvSpPr>
        <p:spPr>
          <a:xfrm>
            <a:off x="3484139" y="3469930"/>
            <a:ext cx="305989" cy="307777"/>
          </a:xfrm>
          <a:prstGeom prst="rect">
            <a:avLst/>
          </a:prstGeom>
          <a:noFill/>
          <a:ln w="15875">
            <a:solidFill>
              <a:srgbClr val="FF0000"/>
            </a:solidFill>
          </a:ln>
        </p:spPr>
        <p:txBody>
          <a:bodyPr wrap="square" rtlCol="0">
            <a:spAutoFit/>
          </a:bodyPr>
          <a:lstStyle/>
          <a:p>
            <a:r>
              <a:rPr lang="en-US" sz="1400" dirty="0"/>
              <a:t>6</a:t>
            </a:r>
          </a:p>
        </p:txBody>
      </p:sp>
      <p:sp>
        <p:nvSpPr>
          <p:cNvPr id="171" name="Block Arc 170"/>
          <p:cNvSpPr/>
          <p:nvPr/>
        </p:nvSpPr>
        <p:spPr>
          <a:xfrm>
            <a:off x="3821478" y="3451565"/>
            <a:ext cx="672298" cy="357693"/>
          </a:xfrm>
          <a:prstGeom prst="blockArc">
            <a:avLst/>
          </a:prstGeom>
          <a:solidFill>
            <a:schemeClr val="bg1">
              <a:lumMod val="6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2" name="TextBox 171"/>
          <p:cNvSpPr txBox="1"/>
          <p:nvPr/>
        </p:nvSpPr>
        <p:spPr>
          <a:xfrm>
            <a:off x="3858917" y="3242652"/>
            <a:ext cx="761999" cy="230832"/>
          </a:xfrm>
          <a:prstGeom prst="rect">
            <a:avLst/>
          </a:prstGeom>
          <a:noFill/>
        </p:spPr>
        <p:txBody>
          <a:bodyPr wrap="square" rtlCol="0">
            <a:spAutoFit/>
          </a:bodyPr>
          <a:lstStyle/>
          <a:p>
            <a:r>
              <a:rPr lang="en-US" sz="900" dirty="0" smtClean="0"/>
              <a:t>Lap over</a:t>
            </a:r>
            <a:endParaRPr lang="en-US" sz="900" dirty="0"/>
          </a:p>
        </p:txBody>
      </p:sp>
      <p:sp>
        <p:nvSpPr>
          <p:cNvPr id="27"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cxnSp>
        <p:nvCxnSpPr>
          <p:cNvPr id="33" name="Straight Connector 32"/>
          <p:cNvCxnSpPr/>
          <p:nvPr/>
        </p:nvCxnSpPr>
        <p:spPr>
          <a:xfrm rot="5400000">
            <a:off x="361206" y="2153394"/>
            <a:ext cx="801589" cy="1588"/>
          </a:xfrm>
          <a:prstGeom prst="line">
            <a:avLst/>
          </a:prstGeom>
          <a:ln w="15875">
            <a:solidFill>
              <a:schemeClr val="tx1"/>
            </a:solidFill>
            <a:prstDash val="dash"/>
          </a:ln>
          <a:effectLst/>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81000" y="1295400"/>
            <a:ext cx="838199" cy="461665"/>
          </a:xfrm>
          <a:prstGeom prst="rect">
            <a:avLst/>
          </a:prstGeom>
          <a:noFill/>
        </p:spPr>
        <p:txBody>
          <a:bodyPr wrap="square" rtlCol="0">
            <a:spAutoFit/>
          </a:bodyPr>
          <a:lstStyle/>
          <a:p>
            <a:pPr algn="ctr"/>
            <a:r>
              <a:rPr lang="en-US" sz="1200" dirty="0" smtClean="0"/>
              <a:t>Jews Returning</a:t>
            </a:r>
            <a:endParaRPr lang="en-US" sz="1200" dirty="0"/>
          </a:p>
        </p:txBody>
      </p:sp>
      <p:sp>
        <p:nvSpPr>
          <p:cNvPr id="36" name="TextBox 35"/>
          <p:cNvSpPr txBox="1"/>
          <p:nvPr/>
        </p:nvSpPr>
        <p:spPr>
          <a:xfrm>
            <a:off x="1219200" y="2667000"/>
            <a:ext cx="1057275" cy="461665"/>
          </a:xfrm>
          <a:prstGeom prst="rect">
            <a:avLst/>
          </a:prstGeom>
          <a:noFill/>
        </p:spPr>
        <p:txBody>
          <a:bodyPr wrap="square" rtlCol="0">
            <a:spAutoFit/>
          </a:bodyPr>
          <a:lstStyle/>
          <a:p>
            <a:pPr algn="ctr"/>
            <a:r>
              <a:rPr lang="en-US" sz="1200" dirty="0" smtClean="0"/>
              <a:t>2 Prophets Rev. 11:3</a:t>
            </a:r>
            <a:endParaRPr lang="en-US" sz="1200" dirty="0"/>
          </a:p>
        </p:txBody>
      </p:sp>
      <p:cxnSp>
        <p:nvCxnSpPr>
          <p:cNvPr id="39" name="Straight Connector 38"/>
          <p:cNvCxnSpPr/>
          <p:nvPr/>
        </p:nvCxnSpPr>
        <p:spPr>
          <a:xfrm>
            <a:off x="0" y="3429001"/>
            <a:ext cx="1066800" cy="1588"/>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pic>
        <p:nvPicPr>
          <p:cNvPr id="44" name="Picture 7" descr="C:\Users\Administrator\Desktop\`Daniel 70 Week Project\graphics\06 Philedelphia.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 y="2667000"/>
            <a:ext cx="457200" cy="533400"/>
          </a:xfrm>
          <a:prstGeom prst="rect">
            <a:avLst/>
          </a:prstGeom>
          <a:noFill/>
          <a:extLst>
            <a:ext uri="{909E8E84-426E-40DD-AFC4-6F175D3DCCD1}">
              <a14:hiddenFill xmlns:a14="http://schemas.microsoft.com/office/drawing/2010/main" xmlns="">
                <a:solidFill>
                  <a:srgbClr val="FFFFFF"/>
                </a:solidFill>
              </a14:hiddenFill>
            </a:ext>
          </a:extLst>
        </p:spPr>
      </p:pic>
      <p:pic>
        <p:nvPicPr>
          <p:cNvPr id="28" name="Picture 27" descr="C:\Users\Administrator\Desktop\`Daniel 70 Week Project\graphics\07 Laodicia.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200" y="2667000"/>
            <a:ext cx="485775" cy="530880"/>
          </a:xfrm>
          <a:prstGeom prst="rect">
            <a:avLst/>
          </a:prstGeom>
          <a:noFill/>
          <a:extLst>
            <a:ext uri="{909E8E84-426E-40DD-AFC4-6F175D3DCCD1}">
              <a14:hiddenFill xmlns:a14="http://schemas.microsoft.com/office/drawing/2010/main" xmlns="">
                <a:solidFill>
                  <a:srgbClr val="FFFFFF"/>
                </a:solidFill>
              </a14:hiddenFill>
            </a:ext>
          </a:extLst>
        </p:spPr>
      </p:pic>
      <p:sp>
        <p:nvSpPr>
          <p:cNvPr id="45" name="Line 9"/>
          <p:cNvSpPr>
            <a:spLocks noChangeShapeType="1"/>
          </p:cNvSpPr>
          <p:nvPr/>
        </p:nvSpPr>
        <p:spPr bwMode="auto">
          <a:xfrm flipH="1" flipV="1">
            <a:off x="0" y="1600199"/>
            <a:ext cx="643792" cy="1063603"/>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Line 9"/>
          <p:cNvSpPr>
            <a:spLocks noChangeShapeType="1"/>
          </p:cNvSpPr>
          <p:nvPr/>
        </p:nvSpPr>
        <p:spPr bwMode="auto">
          <a:xfrm flipH="1" flipV="1">
            <a:off x="0" y="2071336"/>
            <a:ext cx="142404" cy="595663"/>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3749987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dir="cw">
                                      <p:cBhvr override="childStyle">
                                        <p:cTn id="6" dur="500" fill="hold"/>
                                        <p:tgtEl>
                                          <p:spTgt spid="165"/>
                                        </p:tgtEl>
                                        <p:attrNameLst>
                                          <p:attrName>style.color</p:attrName>
                                        </p:attrNameLst>
                                      </p:cBhvr>
                                      <p:by>
                                        <p:hsl h="-7200000" s="0" l="0"/>
                                      </p:by>
                                    </p:animClr>
                                    <p:animClr clrSpc="hsl" dir="cw">
                                      <p:cBhvr>
                                        <p:cTn id="7" dur="500" fill="hold"/>
                                        <p:tgtEl>
                                          <p:spTgt spid="165"/>
                                        </p:tgtEl>
                                        <p:attrNameLst>
                                          <p:attrName>fillcolor</p:attrName>
                                        </p:attrNameLst>
                                      </p:cBhvr>
                                      <p:by>
                                        <p:hsl h="-7200000" s="0" l="0"/>
                                      </p:by>
                                    </p:animClr>
                                    <p:animClr clrSpc="hsl" dir="cw">
                                      <p:cBhvr>
                                        <p:cTn id="8" dur="500" fill="hold"/>
                                        <p:tgtEl>
                                          <p:spTgt spid="165"/>
                                        </p:tgtEl>
                                        <p:attrNameLst>
                                          <p:attrName>stroke.color</p:attrName>
                                        </p:attrNameLst>
                                      </p:cBhvr>
                                      <p:by>
                                        <p:hsl h="-7200000" s="0" l="0"/>
                                      </p:by>
                                    </p:animClr>
                                    <p:set>
                                      <p:cBhvr>
                                        <p:cTn id="9" dur="500" fill="hold"/>
                                        <p:tgtEl>
                                          <p:spTgt spid="16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mph" presetSubtype="0" fill="hold" grpId="0" nodeType="clickEffect">
                                  <p:stCondLst>
                                    <p:cond delay="0"/>
                                  </p:stCondLst>
                                  <p:childTnLst>
                                    <p:animClr clrSpc="hsl" dir="cw">
                                      <p:cBhvr override="childStyle">
                                        <p:cTn id="13" dur="500" fill="hold"/>
                                        <p:tgtEl>
                                          <p:spTgt spid="166"/>
                                        </p:tgtEl>
                                        <p:attrNameLst>
                                          <p:attrName>style.color</p:attrName>
                                        </p:attrNameLst>
                                      </p:cBhvr>
                                      <p:by>
                                        <p:hsl h="-7200000" s="0" l="0"/>
                                      </p:by>
                                    </p:animClr>
                                    <p:animClr clrSpc="hsl" dir="cw">
                                      <p:cBhvr>
                                        <p:cTn id="14" dur="500" fill="hold"/>
                                        <p:tgtEl>
                                          <p:spTgt spid="166"/>
                                        </p:tgtEl>
                                        <p:attrNameLst>
                                          <p:attrName>fillcolor</p:attrName>
                                        </p:attrNameLst>
                                      </p:cBhvr>
                                      <p:by>
                                        <p:hsl h="-7200000" s="0" l="0"/>
                                      </p:by>
                                    </p:animClr>
                                    <p:animClr clrSpc="hsl" dir="cw">
                                      <p:cBhvr>
                                        <p:cTn id="15" dur="500" fill="hold"/>
                                        <p:tgtEl>
                                          <p:spTgt spid="166"/>
                                        </p:tgtEl>
                                        <p:attrNameLst>
                                          <p:attrName>stroke.color</p:attrName>
                                        </p:attrNameLst>
                                      </p:cBhvr>
                                      <p:by>
                                        <p:hsl h="-7200000" s="0" l="0"/>
                                      </p:by>
                                    </p:animClr>
                                    <p:set>
                                      <p:cBhvr>
                                        <p:cTn id="16" dur="500" fill="hold"/>
                                        <p:tgtEl>
                                          <p:spTgt spid="166"/>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2" presetClass="emph" presetSubtype="0" fill="hold" grpId="0" nodeType="clickEffect">
                                  <p:stCondLst>
                                    <p:cond delay="0"/>
                                  </p:stCondLst>
                                  <p:childTnLst>
                                    <p:animClr clrSpc="hsl" dir="cw">
                                      <p:cBhvr override="childStyle">
                                        <p:cTn id="20" dur="500" fill="hold"/>
                                        <p:tgtEl>
                                          <p:spTgt spid="167"/>
                                        </p:tgtEl>
                                        <p:attrNameLst>
                                          <p:attrName>style.color</p:attrName>
                                        </p:attrNameLst>
                                      </p:cBhvr>
                                      <p:by>
                                        <p:hsl h="-7200000" s="0" l="0"/>
                                      </p:by>
                                    </p:animClr>
                                    <p:animClr clrSpc="hsl" dir="cw">
                                      <p:cBhvr>
                                        <p:cTn id="21" dur="500" fill="hold"/>
                                        <p:tgtEl>
                                          <p:spTgt spid="167"/>
                                        </p:tgtEl>
                                        <p:attrNameLst>
                                          <p:attrName>fillcolor</p:attrName>
                                        </p:attrNameLst>
                                      </p:cBhvr>
                                      <p:by>
                                        <p:hsl h="-7200000" s="0" l="0"/>
                                      </p:by>
                                    </p:animClr>
                                    <p:animClr clrSpc="hsl" dir="cw">
                                      <p:cBhvr>
                                        <p:cTn id="22" dur="500" fill="hold"/>
                                        <p:tgtEl>
                                          <p:spTgt spid="167"/>
                                        </p:tgtEl>
                                        <p:attrNameLst>
                                          <p:attrName>stroke.color</p:attrName>
                                        </p:attrNameLst>
                                      </p:cBhvr>
                                      <p:by>
                                        <p:hsl h="-7200000" s="0" l="0"/>
                                      </p:by>
                                    </p:animClr>
                                    <p:set>
                                      <p:cBhvr>
                                        <p:cTn id="23" dur="500" fill="hold"/>
                                        <p:tgtEl>
                                          <p:spTgt spid="167"/>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2" presetClass="emph" presetSubtype="0" fill="hold" grpId="0" nodeType="clickEffect">
                                  <p:stCondLst>
                                    <p:cond delay="0"/>
                                  </p:stCondLst>
                                  <p:childTnLst>
                                    <p:animClr clrSpc="hsl" dir="cw">
                                      <p:cBhvr override="childStyle">
                                        <p:cTn id="27" dur="500" fill="hold"/>
                                        <p:tgtEl>
                                          <p:spTgt spid="168"/>
                                        </p:tgtEl>
                                        <p:attrNameLst>
                                          <p:attrName>style.color</p:attrName>
                                        </p:attrNameLst>
                                      </p:cBhvr>
                                      <p:by>
                                        <p:hsl h="-7200000" s="0" l="0"/>
                                      </p:by>
                                    </p:animClr>
                                    <p:animClr clrSpc="hsl" dir="cw">
                                      <p:cBhvr>
                                        <p:cTn id="28" dur="500" fill="hold"/>
                                        <p:tgtEl>
                                          <p:spTgt spid="168"/>
                                        </p:tgtEl>
                                        <p:attrNameLst>
                                          <p:attrName>fillcolor</p:attrName>
                                        </p:attrNameLst>
                                      </p:cBhvr>
                                      <p:by>
                                        <p:hsl h="-7200000" s="0" l="0"/>
                                      </p:by>
                                    </p:animClr>
                                    <p:animClr clrSpc="hsl" dir="cw">
                                      <p:cBhvr>
                                        <p:cTn id="29" dur="500" fill="hold"/>
                                        <p:tgtEl>
                                          <p:spTgt spid="168"/>
                                        </p:tgtEl>
                                        <p:attrNameLst>
                                          <p:attrName>stroke.color</p:attrName>
                                        </p:attrNameLst>
                                      </p:cBhvr>
                                      <p:by>
                                        <p:hsl h="-7200000" s="0" l="0"/>
                                      </p:by>
                                    </p:animClr>
                                    <p:set>
                                      <p:cBhvr>
                                        <p:cTn id="30" dur="500" fill="hold"/>
                                        <p:tgtEl>
                                          <p:spTgt spid="168"/>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2" presetClass="emph" presetSubtype="0" fill="hold" grpId="0" nodeType="clickEffect">
                                  <p:stCondLst>
                                    <p:cond delay="0"/>
                                  </p:stCondLst>
                                  <p:childTnLst>
                                    <p:animClr clrSpc="hsl" dir="cw">
                                      <p:cBhvr override="childStyle">
                                        <p:cTn id="34" dur="500" fill="hold"/>
                                        <p:tgtEl>
                                          <p:spTgt spid="169"/>
                                        </p:tgtEl>
                                        <p:attrNameLst>
                                          <p:attrName>style.color</p:attrName>
                                        </p:attrNameLst>
                                      </p:cBhvr>
                                      <p:by>
                                        <p:hsl h="-7200000" s="0" l="0"/>
                                      </p:by>
                                    </p:animClr>
                                    <p:animClr clrSpc="hsl" dir="cw">
                                      <p:cBhvr>
                                        <p:cTn id="35" dur="500" fill="hold"/>
                                        <p:tgtEl>
                                          <p:spTgt spid="169"/>
                                        </p:tgtEl>
                                        <p:attrNameLst>
                                          <p:attrName>fillcolor</p:attrName>
                                        </p:attrNameLst>
                                      </p:cBhvr>
                                      <p:by>
                                        <p:hsl h="-7200000" s="0" l="0"/>
                                      </p:by>
                                    </p:animClr>
                                    <p:animClr clrSpc="hsl" dir="cw">
                                      <p:cBhvr>
                                        <p:cTn id="36" dur="500" fill="hold"/>
                                        <p:tgtEl>
                                          <p:spTgt spid="169"/>
                                        </p:tgtEl>
                                        <p:attrNameLst>
                                          <p:attrName>stroke.color</p:attrName>
                                        </p:attrNameLst>
                                      </p:cBhvr>
                                      <p:by>
                                        <p:hsl h="-7200000" s="0" l="0"/>
                                      </p:by>
                                    </p:animClr>
                                    <p:set>
                                      <p:cBhvr>
                                        <p:cTn id="37" dur="500" fill="hold"/>
                                        <p:tgtEl>
                                          <p:spTgt spid="169"/>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2" presetClass="emph" presetSubtype="0" fill="hold" grpId="0" nodeType="clickEffect">
                                  <p:stCondLst>
                                    <p:cond delay="0"/>
                                  </p:stCondLst>
                                  <p:childTnLst>
                                    <p:animClr clrSpc="hsl" dir="cw">
                                      <p:cBhvr override="childStyle">
                                        <p:cTn id="41" dur="500" fill="hold"/>
                                        <p:tgtEl>
                                          <p:spTgt spid="170"/>
                                        </p:tgtEl>
                                        <p:attrNameLst>
                                          <p:attrName>style.color</p:attrName>
                                        </p:attrNameLst>
                                      </p:cBhvr>
                                      <p:by>
                                        <p:hsl h="-7200000" s="0" l="0"/>
                                      </p:by>
                                    </p:animClr>
                                    <p:animClr clrSpc="hsl" dir="cw">
                                      <p:cBhvr>
                                        <p:cTn id="42" dur="500" fill="hold"/>
                                        <p:tgtEl>
                                          <p:spTgt spid="170"/>
                                        </p:tgtEl>
                                        <p:attrNameLst>
                                          <p:attrName>fillcolor</p:attrName>
                                        </p:attrNameLst>
                                      </p:cBhvr>
                                      <p:by>
                                        <p:hsl h="-7200000" s="0" l="0"/>
                                      </p:by>
                                    </p:animClr>
                                    <p:animClr clrSpc="hsl" dir="cw">
                                      <p:cBhvr>
                                        <p:cTn id="43" dur="500" fill="hold"/>
                                        <p:tgtEl>
                                          <p:spTgt spid="170"/>
                                        </p:tgtEl>
                                        <p:attrNameLst>
                                          <p:attrName>stroke.color</p:attrName>
                                        </p:attrNameLst>
                                      </p:cBhvr>
                                      <p:by>
                                        <p:hsl h="-7200000" s="0" l="0"/>
                                      </p:by>
                                    </p:animClr>
                                    <p:set>
                                      <p:cBhvr>
                                        <p:cTn id="44" dur="500" fill="hold"/>
                                        <p:tgtEl>
                                          <p:spTgt spid="170"/>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44" presetClass="path" presetSubtype="0" accel="50000" decel="50000" fill="hold" grpId="1" nodeType="clickEffect">
                                  <p:stCondLst>
                                    <p:cond delay="0"/>
                                  </p:stCondLst>
                                  <p:childTnLst>
                                    <p:animMotion origin="layout" path="M -4.44444E-6 -1.48148E-6 L 0.03889 -0.04004 C 0.04705 -0.04907 0.05921 -0.05393 0.07188 -0.05393 C 0.08646 -0.05393 0.09792 -0.04907 0.10608 -0.04004 L 0.14514 -1.48148E-6 " pathEditMode="relative" rAng="0" ptsTypes="FffFF">
                                      <p:cBhvr>
                                        <p:cTn id="48" dur="2000" fill="hold"/>
                                        <p:tgtEl>
                                          <p:spTgt spid="170"/>
                                        </p:tgtEl>
                                        <p:attrNameLst>
                                          <p:attrName>ppt_x</p:attrName>
                                          <p:attrName>ppt_y</p:attrName>
                                        </p:attrNameLst>
                                      </p:cBhvr>
                                      <p:rCtr x="7257" y="-270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animBg="1"/>
      <p:bldP spid="166" grpId="0" animBg="1"/>
      <p:bldP spid="167" grpId="0" animBg="1"/>
      <p:bldP spid="168" grpId="0" animBg="1"/>
      <p:bldP spid="169" grpId="0" animBg="1"/>
      <p:bldP spid="170" grpId="0" animBg="1"/>
      <p:bldP spid="170"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statu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907971" y="4826435"/>
            <a:ext cx="2057400" cy="165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0" name="Line 9"/>
          <p:cNvSpPr>
            <a:spLocks noChangeShapeType="1"/>
          </p:cNvSpPr>
          <p:nvPr/>
        </p:nvSpPr>
        <p:spPr bwMode="auto">
          <a:xfrm flipH="1" flipV="1">
            <a:off x="4309208" y="1908197"/>
            <a:ext cx="1627463"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1" name="Picture 7" descr="C:\Users\Administrator\Desktop\`Daniel 70 Week Project\graphics\06 Philedelphia.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270950" y="3901909"/>
            <a:ext cx="513059" cy="534985"/>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C:\Users\Administrator\Desktop\`Daniel 70 Week Project\graphics\01 Ephesus.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813613" y="3899017"/>
            <a:ext cx="539583"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8" descr="C:\Users\Administrator\Desktop\`Daniel 70 Week Project\graphics\07 Laodicia.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784009" y="3899018"/>
            <a:ext cx="485775"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Administrator\Desktop\`Daniel 70 Week Project\graphics\04 Thyatira.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297436" y="3899017"/>
            <a:ext cx="481778" cy="548989"/>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Administrator\Desktop\`Daniel 70 Week Project\graphics\03 Pergamean.jpg"/>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3814194" y="3899018"/>
            <a:ext cx="495015" cy="548988"/>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Administrator\Desktop\`Daniel 70 Week Project\graphics\02  Smyria.jpg"/>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3329401" y="3899017"/>
            <a:ext cx="498300" cy="52407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10">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8" name="Straight Connector 7"/>
          <p:cNvCxnSpPr/>
          <p:nvPr/>
        </p:nvCxnSpPr>
        <p:spPr>
          <a:xfrm>
            <a:off x="228600" y="3048000"/>
            <a:ext cx="290512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19399" y="3060597"/>
            <a:ext cx="293" cy="181620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2133600"/>
            <a:ext cx="0" cy="28575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8600" y="3657600"/>
            <a:ext cx="259079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33550" y="3238500"/>
            <a:ext cx="0" cy="17526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76250" y="2646461"/>
            <a:ext cx="2209800" cy="307777"/>
          </a:xfrm>
          <a:prstGeom prst="rect">
            <a:avLst/>
          </a:prstGeom>
          <a:noFill/>
        </p:spPr>
        <p:txBody>
          <a:bodyPr wrap="square" rtlCol="0">
            <a:spAutoFit/>
          </a:bodyPr>
          <a:lstStyle/>
          <a:p>
            <a:r>
              <a:rPr lang="en-US" sz="1400" dirty="0" smtClean="0"/>
              <a:t>69 Weeks of Daniel 9:25</a:t>
            </a:r>
            <a:endParaRPr lang="en-US" sz="1400" dirty="0"/>
          </a:p>
        </p:txBody>
      </p:sp>
      <p:sp>
        <p:nvSpPr>
          <p:cNvPr id="25" name="TextBox 24"/>
          <p:cNvSpPr txBox="1"/>
          <p:nvPr/>
        </p:nvSpPr>
        <p:spPr>
          <a:xfrm>
            <a:off x="533402" y="3238500"/>
            <a:ext cx="1047748" cy="307777"/>
          </a:xfrm>
          <a:prstGeom prst="rect">
            <a:avLst/>
          </a:prstGeom>
          <a:noFill/>
        </p:spPr>
        <p:txBody>
          <a:bodyPr wrap="square" rtlCol="0">
            <a:spAutoFit/>
          </a:bodyPr>
          <a:lstStyle/>
          <a:p>
            <a:r>
              <a:rPr lang="en-US" sz="1400" dirty="0" smtClean="0"/>
              <a:t>7 Weeks</a:t>
            </a:r>
            <a:endParaRPr lang="en-US" sz="1400" dirty="0"/>
          </a:p>
        </p:txBody>
      </p:sp>
      <p:sp>
        <p:nvSpPr>
          <p:cNvPr id="26" name="TextBox 25"/>
          <p:cNvSpPr txBox="1"/>
          <p:nvPr/>
        </p:nvSpPr>
        <p:spPr>
          <a:xfrm>
            <a:off x="1905000" y="3238499"/>
            <a:ext cx="1057275" cy="307777"/>
          </a:xfrm>
          <a:prstGeom prst="rect">
            <a:avLst/>
          </a:prstGeom>
          <a:noFill/>
        </p:spPr>
        <p:txBody>
          <a:bodyPr wrap="square" rtlCol="0">
            <a:spAutoFit/>
          </a:bodyPr>
          <a:lstStyle/>
          <a:p>
            <a:r>
              <a:rPr lang="en-US" sz="1400" dirty="0" smtClean="0"/>
              <a:t>62 weeks</a:t>
            </a:r>
            <a:endParaRPr lang="en-US" sz="1400" dirty="0"/>
          </a:p>
        </p:txBody>
      </p:sp>
      <p:pic>
        <p:nvPicPr>
          <p:cNvPr id="33" name="Picture 32"/>
          <p:cNvPicPr>
            <a:picLocks noChangeAspect="1"/>
          </p:cNvPicPr>
          <p:nvPr/>
        </p:nvPicPr>
        <p:blipFill>
          <a:blip r:embed="rId11">
            <a:extLst>
              <a:ext uri="{BEBA8EAE-BF5A-486C-A8C5-ECC9F3942E4B}">
                <a14:imgProps xmlns:a14="http://schemas.microsoft.com/office/drawing/2010/main" xmlns="">
                  <a14:imgLayer r:embed="rId12">
                    <a14:imgEffect>
                      <a14:sharpenSoften amount="1000"/>
                    </a14:imgEffect>
                  </a14:imgLayer>
                </a14:imgProps>
              </a:ext>
              <a:ext uri="{28A0092B-C50C-407E-A947-70E740481C1C}">
                <a14:useLocalDpi xmlns:a14="http://schemas.microsoft.com/office/drawing/2010/main" xmlns="" val="0"/>
              </a:ext>
            </a:extLst>
          </a:blip>
          <a:stretch>
            <a:fillRect/>
          </a:stretch>
        </p:blipFill>
        <p:spPr>
          <a:xfrm>
            <a:off x="2658754" y="2523732"/>
            <a:ext cx="327332" cy="535634"/>
          </a:xfrm>
          <a:prstGeom prst="rect">
            <a:avLst/>
          </a:prstGeom>
          <a:pattFill prst="openDmnd">
            <a:fgClr>
              <a:srgbClr val="FFFF00"/>
            </a:fgClr>
            <a:bgClr>
              <a:srgbClr val="FFFF00"/>
            </a:bgClr>
          </a:pattFill>
          <a:effectLst/>
        </p:spPr>
      </p:pic>
      <p:sp>
        <p:nvSpPr>
          <p:cNvPr id="34" name="TextBox 33"/>
          <p:cNvSpPr txBox="1"/>
          <p:nvPr/>
        </p:nvSpPr>
        <p:spPr>
          <a:xfrm>
            <a:off x="2976561" y="2767309"/>
            <a:ext cx="828676" cy="276999"/>
          </a:xfrm>
          <a:prstGeom prst="rect">
            <a:avLst/>
          </a:prstGeom>
          <a:noFill/>
        </p:spPr>
        <p:txBody>
          <a:bodyPr wrap="square" rtlCol="0">
            <a:spAutoFit/>
          </a:bodyPr>
          <a:lstStyle/>
          <a:p>
            <a:r>
              <a:rPr lang="en-US" sz="1200" dirty="0" smtClean="0"/>
              <a:t>A.D. 70</a:t>
            </a:r>
            <a:endParaRPr lang="en-US" sz="1200" dirty="0"/>
          </a:p>
        </p:txBody>
      </p:sp>
      <p:sp>
        <p:nvSpPr>
          <p:cNvPr id="36" name="TextBox 35"/>
          <p:cNvSpPr txBox="1"/>
          <p:nvPr/>
        </p:nvSpPr>
        <p:spPr>
          <a:xfrm>
            <a:off x="228600" y="3807023"/>
            <a:ext cx="1504950" cy="430887"/>
          </a:xfrm>
          <a:prstGeom prst="rect">
            <a:avLst/>
          </a:prstGeom>
          <a:noFill/>
        </p:spPr>
        <p:txBody>
          <a:bodyPr wrap="square" rtlCol="0">
            <a:spAutoFit/>
          </a:bodyPr>
          <a:lstStyle/>
          <a:p>
            <a:pPr algn="ctr"/>
            <a:r>
              <a:rPr lang="en-US" sz="1100" dirty="0" smtClean="0"/>
              <a:t>49 Years for the rebuilding of Jerusalem</a:t>
            </a:r>
            <a:endParaRPr lang="en-US" sz="1100" dirty="0"/>
          </a:p>
        </p:txBody>
      </p:sp>
      <p:sp>
        <p:nvSpPr>
          <p:cNvPr id="37" name="TextBox 36"/>
          <p:cNvSpPr txBox="1"/>
          <p:nvPr/>
        </p:nvSpPr>
        <p:spPr>
          <a:xfrm>
            <a:off x="1790700" y="3807022"/>
            <a:ext cx="1057275" cy="430887"/>
          </a:xfrm>
          <a:prstGeom prst="rect">
            <a:avLst/>
          </a:prstGeom>
          <a:noFill/>
        </p:spPr>
        <p:txBody>
          <a:bodyPr wrap="square" rtlCol="0">
            <a:spAutoFit/>
          </a:bodyPr>
          <a:lstStyle/>
          <a:p>
            <a:pPr algn="ctr"/>
            <a:r>
              <a:rPr lang="en-US" sz="1100" dirty="0" smtClean="0"/>
              <a:t>434 Years </a:t>
            </a:r>
            <a:r>
              <a:rPr lang="en-US" sz="1100" dirty="0"/>
              <a:t>t</a:t>
            </a:r>
            <a:r>
              <a:rPr lang="en-US" sz="1100" dirty="0" smtClean="0"/>
              <a:t>o Messiah</a:t>
            </a:r>
            <a:endParaRPr lang="en-US" sz="1100" dirty="0"/>
          </a:p>
        </p:txBody>
      </p:sp>
      <p:cxnSp>
        <p:nvCxnSpPr>
          <p:cNvPr id="40" name="Straight Connector 39"/>
          <p:cNvCxnSpPr/>
          <p:nvPr/>
        </p:nvCxnSpPr>
        <p:spPr>
          <a:xfrm>
            <a:off x="2819692" y="4876800"/>
            <a:ext cx="3454856"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269784" y="2646461"/>
            <a:ext cx="0" cy="22303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19800" y="3057525"/>
            <a:ext cx="274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467600" y="3057525"/>
            <a:ext cx="0" cy="2428875"/>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688931" y="5486400"/>
            <a:ext cx="1443038" cy="430887"/>
          </a:xfrm>
          <a:prstGeom prst="rect">
            <a:avLst/>
          </a:prstGeom>
          <a:noFill/>
        </p:spPr>
        <p:txBody>
          <a:bodyPr wrap="square" rtlCol="0">
            <a:spAutoFit/>
          </a:bodyPr>
          <a:lstStyle/>
          <a:p>
            <a:pPr algn="ctr"/>
            <a:r>
              <a:rPr lang="en-US" sz="1100" dirty="0" smtClean="0"/>
              <a:t>Middle of  Week Armageddon</a:t>
            </a:r>
            <a:endParaRPr lang="en-US" sz="1100" dirty="0"/>
          </a:p>
        </p:txBody>
      </p:sp>
      <p:sp>
        <p:nvSpPr>
          <p:cNvPr id="53" name="TextBox 52"/>
          <p:cNvSpPr txBox="1"/>
          <p:nvPr/>
        </p:nvSpPr>
        <p:spPr>
          <a:xfrm>
            <a:off x="6477001" y="2646461"/>
            <a:ext cx="2133600" cy="307777"/>
          </a:xfrm>
          <a:prstGeom prst="rect">
            <a:avLst/>
          </a:prstGeom>
          <a:noFill/>
        </p:spPr>
        <p:txBody>
          <a:bodyPr wrap="square" rtlCol="0">
            <a:spAutoFit/>
          </a:bodyPr>
          <a:lstStyle/>
          <a:p>
            <a:r>
              <a:rPr lang="en-US" sz="1400" dirty="0" smtClean="0"/>
              <a:t>70th Week or last 7 years</a:t>
            </a:r>
            <a:endParaRPr lang="en-US" sz="1400" dirty="0"/>
          </a:p>
        </p:txBody>
      </p:sp>
      <p:sp>
        <p:nvSpPr>
          <p:cNvPr id="55" name="TextBox 54"/>
          <p:cNvSpPr txBox="1"/>
          <p:nvPr/>
        </p:nvSpPr>
        <p:spPr>
          <a:xfrm>
            <a:off x="6400800" y="3161555"/>
            <a:ext cx="1057275" cy="461665"/>
          </a:xfrm>
          <a:prstGeom prst="rect">
            <a:avLst/>
          </a:prstGeom>
          <a:noFill/>
        </p:spPr>
        <p:txBody>
          <a:bodyPr wrap="square" rtlCol="0">
            <a:spAutoFit/>
          </a:bodyPr>
          <a:lstStyle/>
          <a:p>
            <a:r>
              <a:rPr lang="en-US" sz="1200" dirty="0" smtClean="0"/>
              <a:t>2 Prophets Rev. 11:3</a:t>
            </a:r>
            <a:endParaRPr lang="en-US" sz="1200" dirty="0"/>
          </a:p>
        </p:txBody>
      </p:sp>
      <p:sp>
        <p:nvSpPr>
          <p:cNvPr id="56" name="TextBox 55"/>
          <p:cNvSpPr txBox="1"/>
          <p:nvPr/>
        </p:nvSpPr>
        <p:spPr>
          <a:xfrm>
            <a:off x="7543801" y="3149793"/>
            <a:ext cx="1388269" cy="461665"/>
          </a:xfrm>
          <a:prstGeom prst="rect">
            <a:avLst/>
          </a:prstGeom>
          <a:noFill/>
        </p:spPr>
        <p:txBody>
          <a:bodyPr wrap="square" rtlCol="0">
            <a:spAutoFit/>
          </a:bodyPr>
          <a:lstStyle/>
          <a:p>
            <a:r>
              <a:rPr lang="en-US" sz="1200" dirty="0" smtClean="0"/>
              <a:t>Great Tribulation Period 3 ½ years</a:t>
            </a:r>
            <a:endParaRPr lang="en-US" sz="1200" dirty="0"/>
          </a:p>
        </p:txBody>
      </p:sp>
      <p:cxnSp>
        <p:nvCxnSpPr>
          <p:cNvPr id="58" name="Straight Connector 57"/>
          <p:cNvCxnSpPr/>
          <p:nvPr/>
        </p:nvCxnSpPr>
        <p:spPr>
          <a:xfrm>
            <a:off x="6019800" y="1968697"/>
            <a:ext cx="0" cy="1106389"/>
          </a:xfrm>
          <a:prstGeom prst="line">
            <a:avLst/>
          </a:prstGeom>
          <a:ln w="15875">
            <a:solidFill>
              <a:schemeClr val="tx1"/>
            </a:solidFill>
            <a:prstDash val="dash"/>
          </a:ln>
          <a:effectLst/>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600700" y="1506287"/>
            <a:ext cx="838199" cy="461665"/>
          </a:xfrm>
          <a:prstGeom prst="rect">
            <a:avLst/>
          </a:prstGeom>
          <a:noFill/>
        </p:spPr>
        <p:txBody>
          <a:bodyPr wrap="square" rtlCol="0">
            <a:spAutoFit/>
          </a:bodyPr>
          <a:lstStyle/>
          <a:p>
            <a:pPr algn="ctr"/>
            <a:r>
              <a:rPr lang="en-US" sz="1200" dirty="0" smtClean="0"/>
              <a:t>Jews Returning</a:t>
            </a:r>
            <a:endParaRPr lang="en-US" sz="1200" dirty="0"/>
          </a:p>
        </p:txBody>
      </p:sp>
      <p:sp>
        <p:nvSpPr>
          <p:cNvPr id="62" name="Isosceles Triangle 61"/>
          <p:cNvSpPr/>
          <p:nvPr/>
        </p:nvSpPr>
        <p:spPr>
          <a:xfrm>
            <a:off x="7366993" y="1645591"/>
            <a:ext cx="1170384" cy="654247"/>
          </a:xfrm>
          <a:custGeom>
            <a:avLst/>
            <a:gdLst>
              <a:gd name="connsiteX0" fmla="*/ 0 w 998935"/>
              <a:gd name="connsiteY0" fmla="*/ 749497 h 749497"/>
              <a:gd name="connsiteX1" fmla="*/ 499468 w 998935"/>
              <a:gd name="connsiteY1" fmla="*/ 0 h 749497"/>
              <a:gd name="connsiteX2" fmla="*/ 998935 w 998935"/>
              <a:gd name="connsiteY2" fmla="*/ 749497 h 749497"/>
              <a:gd name="connsiteX3" fmla="*/ 0 w 998935"/>
              <a:gd name="connsiteY3" fmla="*/ 749497 h 749497"/>
              <a:gd name="connsiteX0" fmla="*/ 0 w 998935"/>
              <a:gd name="connsiteY0" fmla="*/ 749497 h 749497"/>
              <a:gd name="connsiteX1" fmla="*/ 447676 w 998935"/>
              <a:gd name="connsiteY1" fmla="*/ 107753 h 749497"/>
              <a:gd name="connsiteX2" fmla="*/ 499468 w 998935"/>
              <a:gd name="connsiteY2" fmla="*/ 0 h 749497"/>
              <a:gd name="connsiteX3" fmla="*/ 998935 w 998935"/>
              <a:gd name="connsiteY3" fmla="*/ 749497 h 749497"/>
              <a:gd name="connsiteX4" fmla="*/ 0 w 998935"/>
              <a:gd name="connsiteY4" fmla="*/ 749497 h 749497"/>
              <a:gd name="connsiteX0" fmla="*/ 0 w 998935"/>
              <a:gd name="connsiteY0" fmla="*/ 654247 h 654247"/>
              <a:gd name="connsiteX1" fmla="*/ 447676 w 998935"/>
              <a:gd name="connsiteY1" fmla="*/ 12503 h 654247"/>
              <a:gd name="connsiteX2" fmla="*/ 632818 w 998935"/>
              <a:gd name="connsiteY2" fmla="*/ 0 h 654247"/>
              <a:gd name="connsiteX3" fmla="*/ 998935 w 998935"/>
              <a:gd name="connsiteY3" fmla="*/ 654247 h 654247"/>
              <a:gd name="connsiteX4" fmla="*/ 0 w 998935"/>
              <a:gd name="connsiteY4" fmla="*/ 654247 h 654247"/>
              <a:gd name="connsiteX0" fmla="*/ 0 w 998935"/>
              <a:gd name="connsiteY0" fmla="*/ 644722 h 644722"/>
              <a:gd name="connsiteX1" fmla="*/ 447676 w 998935"/>
              <a:gd name="connsiteY1" fmla="*/ 2978 h 644722"/>
              <a:gd name="connsiteX2" fmla="*/ 661393 w 998935"/>
              <a:gd name="connsiteY2" fmla="*/ 0 h 644722"/>
              <a:gd name="connsiteX3" fmla="*/ 998935 w 998935"/>
              <a:gd name="connsiteY3" fmla="*/ 644722 h 644722"/>
              <a:gd name="connsiteX4" fmla="*/ 0 w 998935"/>
              <a:gd name="connsiteY4" fmla="*/ 644722 h 644722"/>
              <a:gd name="connsiteX0" fmla="*/ 0 w 998935"/>
              <a:gd name="connsiteY0" fmla="*/ 644722 h 644722"/>
              <a:gd name="connsiteX1" fmla="*/ 447676 w 998935"/>
              <a:gd name="connsiteY1" fmla="*/ 2978 h 644722"/>
              <a:gd name="connsiteX2" fmla="*/ 739435 w 998935"/>
              <a:gd name="connsiteY2" fmla="*/ 0 h 644722"/>
              <a:gd name="connsiteX3" fmla="*/ 998935 w 998935"/>
              <a:gd name="connsiteY3" fmla="*/ 644722 h 644722"/>
              <a:gd name="connsiteX4" fmla="*/ 0 w 998935"/>
              <a:gd name="connsiteY4" fmla="*/ 644722 h 644722"/>
              <a:gd name="connsiteX0" fmla="*/ 0 w 1092585"/>
              <a:gd name="connsiteY0" fmla="*/ 644722 h 644722"/>
              <a:gd name="connsiteX1" fmla="*/ 447676 w 1092585"/>
              <a:gd name="connsiteY1" fmla="*/ 2978 h 644722"/>
              <a:gd name="connsiteX2" fmla="*/ 739435 w 1092585"/>
              <a:gd name="connsiteY2" fmla="*/ 0 h 644722"/>
              <a:gd name="connsiteX3" fmla="*/ 1092585 w 1092585"/>
              <a:gd name="connsiteY3" fmla="*/ 625672 h 644722"/>
              <a:gd name="connsiteX4" fmla="*/ 0 w 1092585"/>
              <a:gd name="connsiteY4" fmla="*/ 644722 h 644722"/>
              <a:gd name="connsiteX0" fmla="*/ 0 w 1108193"/>
              <a:gd name="connsiteY0" fmla="*/ 644722 h 654247"/>
              <a:gd name="connsiteX1" fmla="*/ 447676 w 1108193"/>
              <a:gd name="connsiteY1" fmla="*/ 2978 h 654247"/>
              <a:gd name="connsiteX2" fmla="*/ 739435 w 1108193"/>
              <a:gd name="connsiteY2" fmla="*/ 0 h 654247"/>
              <a:gd name="connsiteX3" fmla="*/ 1108193 w 1108193"/>
              <a:gd name="connsiteY3" fmla="*/ 654247 h 654247"/>
              <a:gd name="connsiteX4" fmla="*/ 0 w 1108193"/>
              <a:gd name="connsiteY4" fmla="*/ 644722 h 654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193" h="654247">
                <a:moveTo>
                  <a:pt x="0" y="644722"/>
                </a:moveTo>
                <a:lnTo>
                  <a:pt x="447676" y="2978"/>
                </a:lnTo>
                <a:lnTo>
                  <a:pt x="739435" y="0"/>
                </a:lnTo>
                <a:lnTo>
                  <a:pt x="1108193" y="654247"/>
                </a:lnTo>
                <a:lnTo>
                  <a:pt x="0" y="644722"/>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7835503" y="1371601"/>
            <a:ext cx="296466"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Freeform 1031"/>
          <p:cNvSpPr/>
          <p:nvPr/>
        </p:nvSpPr>
        <p:spPr>
          <a:xfrm>
            <a:off x="6115049" y="1562099"/>
            <a:ext cx="1628775" cy="4524375"/>
          </a:xfrm>
          <a:custGeom>
            <a:avLst/>
            <a:gdLst>
              <a:gd name="connsiteX0" fmla="*/ 1730186 w 1730186"/>
              <a:gd name="connsiteY0" fmla="*/ 0 h 4703875"/>
              <a:gd name="connsiteX1" fmla="*/ 215711 w 1730186"/>
              <a:gd name="connsiteY1" fmla="*/ 1543050 h 4703875"/>
              <a:gd name="connsiteX2" fmla="*/ 1015811 w 1730186"/>
              <a:gd name="connsiteY2" fmla="*/ 2981325 h 4703875"/>
              <a:gd name="connsiteX3" fmla="*/ 101411 w 1730186"/>
              <a:gd name="connsiteY3" fmla="*/ 4524375 h 4703875"/>
              <a:gd name="connsiteX4" fmla="*/ 63311 w 1730186"/>
              <a:gd name="connsiteY4" fmla="*/ 4610100 h 4703875"/>
              <a:gd name="connsiteX0" fmla="*/ 1708010 w 1708010"/>
              <a:gd name="connsiteY0" fmla="*/ 0 h 4662225"/>
              <a:gd name="connsiteX1" fmla="*/ 193535 w 1708010"/>
              <a:gd name="connsiteY1" fmla="*/ 1543050 h 4662225"/>
              <a:gd name="connsiteX2" fmla="*/ 993635 w 1708010"/>
              <a:gd name="connsiteY2" fmla="*/ 2981325 h 4662225"/>
              <a:gd name="connsiteX3" fmla="*/ 79235 w 1708010"/>
              <a:gd name="connsiteY3" fmla="*/ 4524375 h 4662225"/>
              <a:gd name="connsiteX4" fmla="*/ 88760 w 1708010"/>
              <a:gd name="connsiteY4" fmla="*/ 4524375 h 4662225"/>
              <a:gd name="connsiteX0" fmla="*/ 1628775 w 1628775"/>
              <a:gd name="connsiteY0" fmla="*/ 0 h 4524375"/>
              <a:gd name="connsiteX1" fmla="*/ 114300 w 1628775"/>
              <a:gd name="connsiteY1" fmla="*/ 1543050 h 4524375"/>
              <a:gd name="connsiteX2" fmla="*/ 914400 w 1628775"/>
              <a:gd name="connsiteY2" fmla="*/ 2981325 h 4524375"/>
              <a:gd name="connsiteX3" fmla="*/ 0 w 1628775"/>
              <a:gd name="connsiteY3" fmla="*/ 4524375 h 4524375"/>
            </a:gdLst>
            <a:ahLst/>
            <a:cxnLst>
              <a:cxn ang="0">
                <a:pos x="connsiteX0" y="connsiteY0"/>
              </a:cxn>
              <a:cxn ang="0">
                <a:pos x="connsiteX1" y="connsiteY1"/>
              </a:cxn>
              <a:cxn ang="0">
                <a:pos x="connsiteX2" y="connsiteY2"/>
              </a:cxn>
              <a:cxn ang="0">
                <a:pos x="connsiteX3" y="connsiteY3"/>
              </a:cxn>
            </a:cxnLst>
            <a:rect l="l" t="t" r="r" b="b"/>
            <a:pathLst>
              <a:path w="1628775" h="4524375">
                <a:moveTo>
                  <a:pt x="1628775" y="0"/>
                </a:moveTo>
                <a:cubicBezTo>
                  <a:pt x="931068" y="523081"/>
                  <a:pt x="233362" y="1046163"/>
                  <a:pt x="114300" y="1543050"/>
                </a:cubicBezTo>
                <a:cubicBezTo>
                  <a:pt x="-4762" y="2039937"/>
                  <a:pt x="933450" y="2484438"/>
                  <a:pt x="914400" y="2981325"/>
                </a:cubicBezTo>
                <a:cubicBezTo>
                  <a:pt x="895350" y="3478212"/>
                  <a:pt x="150812" y="4267200"/>
                  <a:pt x="0" y="4524375"/>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213104" y="1087791"/>
            <a:ext cx="1478162" cy="276999"/>
          </a:xfrm>
          <a:prstGeom prst="rect">
            <a:avLst/>
          </a:prstGeom>
          <a:noFill/>
        </p:spPr>
        <p:txBody>
          <a:bodyPr wrap="square" rtlCol="0">
            <a:spAutoFit/>
          </a:bodyPr>
          <a:lstStyle/>
          <a:p>
            <a:r>
              <a:rPr lang="en-US" sz="1200" dirty="0" smtClean="0"/>
              <a:t>Stone of Daniel 2:34</a:t>
            </a:r>
            <a:endParaRPr lang="en-US" sz="1200" dirty="0"/>
          </a:p>
        </p:txBody>
      </p:sp>
      <p:pic>
        <p:nvPicPr>
          <p:cNvPr id="1030" name="Picture 6" descr="C:\Users\Administrator\Desktop\`Daniel 70 Week Project\graphics\05 Sardis.jpg"/>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4779300" y="3901909"/>
            <a:ext cx="491650" cy="527988"/>
          </a:xfrm>
          <a:prstGeom prst="rect">
            <a:avLst/>
          </a:prstGeom>
          <a:noFill/>
          <a:extLst>
            <a:ext uri="{909E8E84-426E-40DD-AFC4-6F175D3DCCD1}">
              <a14:hiddenFill xmlns:a14="http://schemas.microsoft.com/office/drawing/2010/main" xmlns="">
                <a:solidFill>
                  <a:srgbClr val="FFFFFF"/>
                </a:solidFill>
              </a14:hiddenFill>
            </a:ext>
          </a:extLst>
        </p:spPr>
      </p:pic>
      <p:sp>
        <p:nvSpPr>
          <p:cNvPr id="48" name="Line 9"/>
          <p:cNvSpPr>
            <a:spLocks noChangeShapeType="1"/>
          </p:cNvSpPr>
          <p:nvPr/>
        </p:nvSpPr>
        <p:spPr bwMode="auto">
          <a:xfrm flipH="1" flipV="1">
            <a:off x="4309209" y="1908199"/>
            <a:ext cx="1177191" cy="2012526"/>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9"/>
          <p:cNvSpPr>
            <a:spLocks noChangeShapeType="1"/>
          </p:cNvSpPr>
          <p:nvPr/>
        </p:nvSpPr>
        <p:spPr bwMode="auto">
          <a:xfrm flipV="1">
            <a:off x="4036323" y="1857981"/>
            <a:ext cx="272885" cy="206755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9"/>
          <p:cNvSpPr>
            <a:spLocks noChangeShapeType="1"/>
          </p:cNvSpPr>
          <p:nvPr/>
        </p:nvSpPr>
        <p:spPr bwMode="auto">
          <a:xfrm flipV="1">
            <a:off x="3585520" y="1908199"/>
            <a:ext cx="712001" cy="199371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9"/>
          <p:cNvSpPr>
            <a:spLocks noChangeShapeType="1"/>
          </p:cNvSpPr>
          <p:nvPr/>
        </p:nvSpPr>
        <p:spPr bwMode="auto">
          <a:xfrm flipV="1">
            <a:off x="3133725" y="1908197"/>
            <a:ext cx="1163796" cy="2016411"/>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9"/>
          <p:cNvSpPr>
            <a:spLocks noChangeShapeType="1"/>
          </p:cNvSpPr>
          <p:nvPr/>
        </p:nvSpPr>
        <p:spPr bwMode="auto">
          <a:xfrm flipH="1" flipV="1">
            <a:off x="4309209" y="1908196"/>
            <a:ext cx="209692"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9"/>
          <p:cNvSpPr>
            <a:spLocks noChangeShapeType="1"/>
          </p:cNvSpPr>
          <p:nvPr/>
        </p:nvSpPr>
        <p:spPr bwMode="auto">
          <a:xfrm flipH="1" flipV="1">
            <a:off x="4309209" y="1908200"/>
            <a:ext cx="715916" cy="203340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3699171" y="1323202"/>
            <a:ext cx="1178087" cy="276999"/>
          </a:xfrm>
          <a:prstGeom prst="rect">
            <a:avLst/>
          </a:prstGeom>
          <a:noFill/>
          <a:ln>
            <a:solidFill>
              <a:schemeClr val="tx1"/>
            </a:solidFill>
          </a:ln>
        </p:spPr>
        <p:txBody>
          <a:bodyPr wrap="square" rtlCol="0">
            <a:spAutoFit/>
          </a:bodyPr>
          <a:lstStyle/>
          <a:p>
            <a:r>
              <a:rPr lang="en-US" sz="1200" dirty="0" smtClean="0"/>
              <a:t>Raptured Saints</a:t>
            </a:r>
            <a:endParaRPr lang="en-US" sz="1200" dirty="0"/>
          </a:p>
        </p:txBody>
      </p:sp>
      <p:sp>
        <p:nvSpPr>
          <p:cNvPr id="64" name="Line 9"/>
          <p:cNvSpPr>
            <a:spLocks noChangeShapeType="1"/>
          </p:cNvSpPr>
          <p:nvPr/>
        </p:nvSpPr>
        <p:spPr bwMode="auto">
          <a:xfrm flipH="1" flipV="1">
            <a:off x="4297519" y="1609826"/>
            <a:ext cx="1" cy="29837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TextBox 64"/>
          <p:cNvSpPr txBox="1"/>
          <p:nvPr/>
        </p:nvSpPr>
        <p:spPr>
          <a:xfrm>
            <a:off x="4675145" y="5486400"/>
            <a:ext cx="1191610" cy="261610"/>
          </a:xfrm>
          <a:prstGeom prst="rect">
            <a:avLst/>
          </a:prstGeom>
          <a:noFill/>
        </p:spPr>
        <p:txBody>
          <a:bodyPr wrap="square" rtlCol="0">
            <a:spAutoFit/>
          </a:bodyPr>
          <a:lstStyle/>
          <a:p>
            <a:pPr algn="ctr"/>
            <a:r>
              <a:rPr lang="en-US" sz="1100" dirty="0" smtClean="0"/>
              <a:t>Daniel 2:31</a:t>
            </a:r>
            <a:endParaRPr lang="en-US" sz="1100" dirty="0"/>
          </a:p>
        </p:txBody>
      </p:sp>
      <p:sp>
        <p:nvSpPr>
          <p:cNvPr id="66" name="TextBox 65"/>
          <p:cNvSpPr txBox="1"/>
          <p:nvPr/>
        </p:nvSpPr>
        <p:spPr>
          <a:xfrm>
            <a:off x="347662" y="1980651"/>
            <a:ext cx="1443038" cy="430887"/>
          </a:xfrm>
          <a:prstGeom prst="rect">
            <a:avLst/>
          </a:prstGeom>
          <a:noFill/>
        </p:spPr>
        <p:txBody>
          <a:bodyPr wrap="square" rtlCol="0">
            <a:spAutoFit/>
          </a:bodyPr>
          <a:lstStyle/>
          <a:p>
            <a:pPr algn="ctr"/>
            <a:r>
              <a:rPr lang="en-US" sz="1100" dirty="0" smtClean="0"/>
              <a:t>Daniel 9:24</a:t>
            </a:r>
          </a:p>
          <a:p>
            <a:pPr algn="ctr"/>
            <a:r>
              <a:rPr lang="en-US" sz="1100" dirty="0" smtClean="0"/>
              <a:t>70 Weeks B.C. 538</a:t>
            </a:r>
            <a:endParaRPr lang="en-US" sz="1100" dirty="0"/>
          </a:p>
        </p:txBody>
      </p:sp>
      <p:sp>
        <p:nvSpPr>
          <p:cNvPr id="67" name="TextBox 66"/>
          <p:cNvSpPr txBox="1"/>
          <p:nvPr/>
        </p:nvSpPr>
        <p:spPr>
          <a:xfrm>
            <a:off x="2500725" y="2129419"/>
            <a:ext cx="828676" cy="276999"/>
          </a:xfrm>
          <a:prstGeom prst="rect">
            <a:avLst/>
          </a:prstGeom>
          <a:noFill/>
        </p:spPr>
        <p:txBody>
          <a:bodyPr wrap="square" rtlCol="0">
            <a:spAutoFit/>
          </a:bodyPr>
          <a:lstStyle/>
          <a:p>
            <a:r>
              <a:rPr lang="en-US" sz="1200" dirty="0" smtClean="0"/>
              <a:t>A.D. 30</a:t>
            </a:r>
            <a:endParaRPr lang="en-US" sz="1200" dirty="0"/>
          </a:p>
        </p:txBody>
      </p:sp>
      <p:sp>
        <p:nvSpPr>
          <p:cNvPr id="2" name="TextBox 1"/>
          <p:cNvSpPr txBox="1"/>
          <p:nvPr/>
        </p:nvSpPr>
        <p:spPr>
          <a:xfrm>
            <a:off x="2500725" y="2133600"/>
            <a:ext cx="633000" cy="369332"/>
          </a:xfrm>
          <a:prstGeom prst="rect">
            <a:avLst/>
          </a:prstGeom>
          <a:noFill/>
        </p:spPr>
        <p:txBody>
          <a:bodyPr wrap="square" rtlCol="0">
            <a:spAutoFit/>
          </a:bodyPr>
          <a:lstStyle/>
          <a:p>
            <a:endParaRPr lang="en-US" dirty="0"/>
          </a:p>
        </p:txBody>
      </p:sp>
      <p:sp>
        <p:nvSpPr>
          <p:cNvPr id="68" name="TextBox 67"/>
          <p:cNvSpPr txBox="1"/>
          <p:nvPr/>
        </p:nvSpPr>
        <p:spPr>
          <a:xfrm>
            <a:off x="3545170" y="4445374"/>
            <a:ext cx="1951191" cy="261610"/>
          </a:xfrm>
          <a:prstGeom prst="rect">
            <a:avLst/>
          </a:prstGeom>
          <a:noFill/>
        </p:spPr>
        <p:txBody>
          <a:bodyPr wrap="square" rtlCol="0">
            <a:spAutoFit/>
          </a:bodyPr>
          <a:lstStyle/>
          <a:p>
            <a:pPr algn="ctr"/>
            <a:r>
              <a:rPr lang="en-US" sz="1100" b="1" dirty="0" smtClean="0"/>
              <a:t>7 Church Ages</a:t>
            </a:r>
            <a:endParaRPr lang="en-US" sz="1100" b="1" dirty="0"/>
          </a:p>
        </p:txBody>
      </p:sp>
      <p:sp>
        <p:nvSpPr>
          <p:cNvPr id="69" name="TextBox 68"/>
          <p:cNvSpPr txBox="1"/>
          <p:nvPr/>
        </p:nvSpPr>
        <p:spPr>
          <a:xfrm>
            <a:off x="3584913" y="4619739"/>
            <a:ext cx="1951191" cy="246221"/>
          </a:xfrm>
          <a:prstGeom prst="rect">
            <a:avLst/>
          </a:prstGeom>
          <a:noFill/>
        </p:spPr>
        <p:txBody>
          <a:bodyPr wrap="square" rtlCol="0">
            <a:spAutoFit/>
          </a:bodyPr>
          <a:lstStyle/>
          <a:p>
            <a:pPr algn="ctr"/>
            <a:r>
              <a:rPr lang="en-US" sz="1000" dirty="0" smtClean="0"/>
              <a:t>Luke 21:24</a:t>
            </a:r>
            <a:endParaRPr lang="en-US" sz="1000" dirty="0"/>
          </a:p>
        </p:txBody>
      </p:sp>
      <p:sp>
        <p:nvSpPr>
          <p:cNvPr id="70" name="TextBox 69"/>
          <p:cNvSpPr txBox="1"/>
          <p:nvPr/>
        </p:nvSpPr>
        <p:spPr>
          <a:xfrm>
            <a:off x="2372916" y="3552685"/>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69 Weeks</a:t>
            </a:r>
            <a:endParaRPr lang="en-US" sz="1000" dirty="0"/>
          </a:p>
        </p:txBody>
      </p:sp>
      <p:sp>
        <p:nvSpPr>
          <p:cNvPr id="71" name="TextBox 70"/>
          <p:cNvSpPr txBox="1"/>
          <p:nvPr/>
        </p:nvSpPr>
        <p:spPr>
          <a:xfrm>
            <a:off x="2391966" y="4457391"/>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483 Years</a:t>
            </a:r>
            <a:endParaRPr lang="en-US" sz="1000" dirty="0"/>
          </a:p>
        </p:txBody>
      </p:sp>
      <p:sp>
        <p:nvSpPr>
          <p:cNvPr id="72" name="TextBox 71"/>
          <p:cNvSpPr txBox="1"/>
          <p:nvPr/>
        </p:nvSpPr>
        <p:spPr>
          <a:xfrm>
            <a:off x="0" y="4826435"/>
            <a:ext cx="4877258" cy="1938992"/>
          </a:xfrm>
          <a:prstGeom prst="rect">
            <a:avLst/>
          </a:prstGeom>
          <a:noFill/>
        </p:spPr>
        <p:txBody>
          <a:bodyPr wrap="square" rtlCol="0">
            <a:spAutoFit/>
          </a:bodyPr>
          <a:lstStyle/>
          <a:p>
            <a:endParaRPr lang="en-US" sz="1000" b="1" dirty="0" smtClean="0"/>
          </a:p>
          <a:p>
            <a:r>
              <a:rPr lang="en-US" sz="1000" b="1" dirty="0" smtClean="0"/>
              <a:t>64-0830E  QUESTIONS.AND.ANSWERS.4</a:t>
            </a:r>
          </a:p>
          <a:p>
            <a:r>
              <a:rPr lang="en-US" sz="1000" dirty="0" smtClean="0"/>
              <a:t> </a:t>
            </a:r>
            <a:r>
              <a:rPr lang="en-US" sz="1000" b="1" dirty="0" smtClean="0">
                <a:solidFill>
                  <a:srgbClr val="C00000"/>
                </a:solidFill>
              </a:rPr>
              <a:t>75    392. Ah... The church age ending and has blacked out, the Bride is called, we have already entered into the tribulation period?</a:t>
            </a:r>
          </a:p>
          <a:p>
            <a:r>
              <a:rPr lang="en-US" sz="1000" dirty="0" smtClean="0"/>
              <a:t>No, no, no, you're... I wished that I could just have more time on that. See, see? The Bride, when she's taken from the church, then the church age will cease. Laodicea goes into chaos; the Bride goes to glory; and the tribulation period sets in upon the sleeping virgin for three and a half years while Israel is getting its prophecy; then tribulation sets in upon Israel; and then comes the battle of Armageddon which destroys all things. And then, the Bride returns back with the Groom for a thousand years, the Millennium reign; after that comes the white throne judgment; after that comes the new heavens and new earth and the new city coming down from God out of heaven. Eternity and time blends together.</a:t>
            </a:r>
            <a:endParaRPr lang="en-US" sz="1000" dirty="0"/>
          </a:p>
        </p:txBody>
      </p:sp>
      <p:sp>
        <p:nvSpPr>
          <p:cNvPr id="75"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Tree>
    <p:extLst>
      <p:ext uri="{BB962C8B-B14F-4D97-AF65-F5344CB8AC3E}">
        <p14:creationId xmlns:p14="http://schemas.microsoft.com/office/powerpoint/2010/main" xmlns="" val="1047389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statu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419601" y="4800600"/>
            <a:ext cx="2057400" cy="165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0" name="Line 9"/>
          <p:cNvSpPr>
            <a:spLocks noChangeShapeType="1"/>
          </p:cNvSpPr>
          <p:nvPr/>
        </p:nvSpPr>
        <p:spPr bwMode="auto">
          <a:xfrm flipH="1" flipV="1">
            <a:off x="4309208" y="1908197"/>
            <a:ext cx="1627463"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1" name="Picture 7" descr="C:\Users\Administrator\Desktop\`Daniel 70 Week Project\graphics\06 Philedelphia.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270950" y="3901909"/>
            <a:ext cx="513059" cy="534985"/>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C:\Users\Administrator\Desktop\`Daniel 70 Week Project\graphics\01 Ephesus.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813613" y="3899017"/>
            <a:ext cx="539583"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8" descr="C:\Users\Administrator\Desktop\`Daniel 70 Week Project\graphics\07 Laodicia.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784009" y="3899018"/>
            <a:ext cx="485775"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Administrator\Desktop\`Daniel 70 Week Project\graphics\04 Thyatira.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297436" y="3899017"/>
            <a:ext cx="481778" cy="548989"/>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Administrator\Desktop\`Daniel 70 Week Project\graphics\03 Pergamean.jpg"/>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3814194" y="3899018"/>
            <a:ext cx="495015" cy="548988"/>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Administrator\Desktop\`Daniel 70 Week Project\graphics\02  Smyria.jpg"/>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3329401" y="3899017"/>
            <a:ext cx="498300" cy="52407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10">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8" name="Straight Connector 7"/>
          <p:cNvCxnSpPr/>
          <p:nvPr/>
        </p:nvCxnSpPr>
        <p:spPr>
          <a:xfrm>
            <a:off x="228600" y="3048000"/>
            <a:ext cx="290512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19399" y="3060597"/>
            <a:ext cx="293" cy="181620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2133600"/>
            <a:ext cx="0" cy="28575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8600" y="3657600"/>
            <a:ext cx="259079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33550" y="3238500"/>
            <a:ext cx="0" cy="17526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76250" y="2646461"/>
            <a:ext cx="2209800" cy="307777"/>
          </a:xfrm>
          <a:prstGeom prst="rect">
            <a:avLst/>
          </a:prstGeom>
          <a:noFill/>
        </p:spPr>
        <p:txBody>
          <a:bodyPr wrap="square" rtlCol="0">
            <a:spAutoFit/>
          </a:bodyPr>
          <a:lstStyle/>
          <a:p>
            <a:r>
              <a:rPr lang="en-US" sz="1400" dirty="0" smtClean="0"/>
              <a:t>69 Weeks of Daniel 9:25</a:t>
            </a:r>
            <a:endParaRPr lang="en-US" sz="1400" dirty="0"/>
          </a:p>
        </p:txBody>
      </p:sp>
      <p:sp>
        <p:nvSpPr>
          <p:cNvPr id="25" name="TextBox 24"/>
          <p:cNvSpPr txBox="1"/>
          <p:nvPr/>
        </p:nvSpPr>
        <p:spPr>
          <a:xfrm>
            <a:off x="533402" y="3238500"/>
            <a:ext cx="1047748" cy="307777"/>
          </a:xfrm>
          <a:prstGeom prst="rect">
            <a:avLst/>
          </a:prstGeom>
          <a:noFill/>
        </p:spPr>
        <p:txBody>
          <a:bodyPr wrap="square" rtlCol="0">
            <a:spAutoFit/>
          </a:bodyPr>
          <a:lstStyle/>
          <a:p>
            <a:r>
              <a:rPr lang="en-US" sz="1400" dirty="0" smtClean="0"/>
              <a:t>7 Weeks</a:t>
            </a:r>
            <a:endParaRPr lang="en-US" sz="1400" dirty="0"/>
          </a:p>
        </p:txBody>
      </p:sp>
      <p:sp>
        <p:nvSpPr>
          <p:cNvPr id="26" name="TextBox 25"/>
          <p:cNvSpPr txBox="1"/>
          <p:nvPr/>
        </p:nvSpPr>
        <p:spPr>
          <a:xfrm>
            <a:off x="1905000" y="3238499"/>
            <a:ext cx="1057275" cy="307777"/>
          </a:xfrm>
          <a:prstGeom prst="rect">
            <a:avLst/>
          </a:prstGeom>
          <a:noFill/>
        </p:spPr>
        <p:txBody>
          <a:bodyPr wrap="square" rtlCol="0">
            <a:spAutoFit/>
          </a:bodyPr>
          <a:lstStyle/>
          <a:p>
            <a:r>
              <a:rPr lang="en-US" sz="1400" dirty="0" smtClean="0"/>
              <a:t>62 weeks</a:t>
            </a:r>
            <a:endParaRPr lang="en-US" sz="1400" dirty="0"/>
          </a:p>
        </p:txBody>
      </p:sp>
      <p:pic>
        <p:nvPicPr>
          <p:cNvPr id="33" name="Picture 32"/>
          <p:cNvPicPr>
            <a:picLocks noChangeAspect="1"/>
          </p:cNvPicPr>
          <p:nvPr/>
        </p:nvPicPr>
        <p:blipFill>
          <a:blip r:embed="rId11">
            <a:extLst>
              <a:ext uri="{BEBA8EAE-BF5A-486C-A8C5-ECC9F3942E4B}">
                <a14:imgProps xmlns:a14="http://schemas.microsoft.com/office/drawing/2010/main" xmlns="">
                  <a14:imgLayer r:embed="rId12">
                    <a14:imgEffect>
                      <a14:sharpenSoften amount="1000"/>
                    </a14:imgEffect>
                  </a14:imgLayer>
                </a14:imgProps>
              </a:ext>
              <a:ext uri="{28A0092B-C50C-407E-A947-70E740481C1C}">
                <a14:useLocalDpi xmlns:a14="http://schemas.microsoft.com/office/drawing/2010/main" xmlns="" val="0"/>
              </a:ext>
            </a:extLst>
          </a:blip>
          <a:stretch>
            <a:fillRect/>
          </a:stretch>
        </p:blipFill>
        <p:spPr>
          <a:xfrm>
            <a:off x="2658754" y="2523732"/>
            <a:ext cx="327332" cy="535634"/>
          </a:xfrm>
          <a:prstGeom prst="rect">
            <a:avLst/>
          </a:prstGeom>
          <a:pattFill prst="openDmnd">
            <a:fgClr>
              <a:srgbClr val="FFFF00"/>
            </a:fgClr>
            <a:bgClr>
              <a:srgbClr val="FFFF00"/>
            </a:bgClr>
          </a:pattFill>
          <a:effectLst/>
        </p:spPr>
      </p:pic>
      <p:sp>
        <p:nvSpPr>
          <p:cNvPr id="34" name="TextBox 33"/>
          <p:cNvSpPr txBox="1"/>
          <p:nvPr/>
        </p:nvSpPr>
        <p:spPr>
          <a:xfrm>
            <a:off x="2976561" y="2767309"/>
            <a:ext cx="828676" cy="276999"/>
          </a:xfrm>
          <a:prstGeom prst="rect">
            <a:avLst/>
          </a:prstGeom>
          <a:noFill/>
        </p:spPr>
        <p:txBody>
          <a:bodyPr wrap="square" rtlCol="0">
            <a:spAutoFit/>
          </a:bodyPr>
          <a:lstStyle/>
          <a:p>
            <a:r>
              <a:rPr lang="en-US" sz="1200" dirty="0" smtClean="0"/>
              <a:t>A.D. 70</a:t>
            </a:r>
            <a:endParaRPr lang="en-US" sz="1200" dirty="0"/>
          </a:p>
        </p:txBody>
      </p:sp>
      <p:sp>
        <p:nvSpPr>
          <p:cNvPr id="36" name="TextBox 35"/>
          <p:cNvSpPr txBox="1"/>
          <p:nvPr/>
        </p:nvSpPr>
        <p:spPr>
          <a:xfrm>
            <a:off x="228600" y="3807023"/>
            <a:ext cx="1504950" cy="430887"/>
          </a:xfrm>
          <a:prstGeom prst="rect">
            <a:avLst/>
          </a:prstGeom>
          <a:noFill/>
        </p:spPr>
        <p:txBody>
          <a:bodyPr wrap="square" rtlCol="0">
            <a:spAutoFit/>
          </a:bodyPr>
          <a:lstStyle/>
          <a:p>
            <a:pPr algn="ctr"/>
            <a:r>
              <a:rPr lang="en-US" sz="1100" dirty="0" smtClean="0"/>
              <a:t>49 Years for the rebuilding of Jerusalem</a:t>
            </a:r>
            <a:endParaRPr lang="en-US" sz="1100" dirty="0"/>
          </a:p>
        </p:txBody>
      </p:sp>
      <p:sp>
        <p:nvSpPr>
          <p:cNvPr id="37" name="TextBox 36"/>
          <p:cNvSpPr txBox="1"/>
          <p:nvPr/>
        </p:nvSpPr>
        <p:spPr>
          <a:xfrm>
            <a:off x="1790700" y="3807022"/>
            <a:ext cx="1057275" cy="430887"/>
          </a:xfrm>
          <a:prstGeom prst="rect">
            <a:avLst/>
          </a:prstGeom>
          <a:noFill/>
        </p:spPr>
        <p:txBody>
          <a:bodyPr wrap="square" rtlCol="0">
            <a:spAutoFit/>
          </a:bodyPr>
          <a:lstStyle/>
          <a:p>
            <a:pPr algn="ctr"/>
            <a:r>
              <a:rPr lang="en-US" sz="1100" dirty="0" smtClean="0"/>
              <a:t>434 Years </a:t>
            </a:r>
            <a:r>
              <a:rPr lang="en-US" sz="1100" dirty="0"/>
              <a:t>t</a:t>
            </a:r>
            <a:r>
              <a:rPr lang="en-US" sz="1100" dirty="0" smtClean="0"/>
              <a:t>o Messiah</a:t>
            </a:r>
            <a:endParaRPr lang="en-US" sz="1100" dirty="0"/>
          </a:p>
        </p:txBody>
      </p:sp>
      <p:cxnSp>
        <p:nvCxnSpPr>
          <p:cNvPr id="40" name="Straight Connector 39"/>
          <p:cNvCxnSpPr/>
          <p:nvPr/>
        </p:nvCxnSpPr>
        <p:spPr>
          <a:xfrm>
            <a:off x="2819692" y="4876800"/>
            <a:ext cx="3454856"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269784" y="2646461"/>
            <a:ext cx="0" cy="22303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19800" y="3057525"/>
            <a:ext cx="274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467600" y="3057525"/>
            <a:ext cx="0" cy="2428875"/>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688931" y="5486400"/>
            <a:ext cx="1443038" cy="430887"/>
          </a:xfrm>
          <a:prstGeom prst="rect">
            <a:avLst/>
          </a:prstGeom>
          <a:noFill/>
        </p:spPr>
        <p:txBody>
          <a:bodyPr wrap="square" rtlCol="0">
            <a:spAutoFit/>
          </a:bodyPr>
          <a:lstStyle/>
          <a:p>
            <a:pPr algn="ctr"/>
            <a:r>
              <a:rPr lang="en-US" sz="1100" dirty="0" smtClean="0"/>
              <a:t>Middle of  Week Armageddon</a:t>
            </a:r>
            <a:endParaRPr lang="en-US" sz="1100" dirty="0"/>
          </a:p>
        </p:txBody>
      </p:sp>
      <p:sp>
        <p:nvSpPr>
          <p:cNvPr id="53" name="TextBox 52"/>
          <p:cNvSpPr txBox="1"/>
          <p:nvPr/>
        </p:nvSpPr>
        <p:spPr>
          <a:xfrm>
            <a:off x="6477001" y="2646461"/>
            <a:ext cx="2133600" cy="307777"/>
          </a:xfrm>
          <a:prstGeom prst="rect">
            <a:avLst/>
          </a:prstGeom>
          <a:noFill/>
        </p:spPr>
        <p:txBody>
          <a:bodyPr wrap="square" rtlCol="0">
            <a:spAutoFit/>
          </a:bodyPr>
          <a:lstStyle/>
          <a:p>
            <a:r>
              <a:rPr lang="en-US" sz="1400" dirty="0" smtClean="0"/>
              <a:t>70th Week or last 7 years</a:t>
            </a:r>
            <a:endParaRPr lang="en-US" sz="1400" dirty="0"/>
          </a:p>
        </p:txBody>
      </p:sp>
      <p:sp>
        <p:nvSpPr>
          <p:cNvPr id="55" name="TextBox 54"/>
          <p:cNvSpPr txBox="1"/>
          <p:nvPr/>
        </p:nvSpPr>
        <p:spPr>
          <a:xfrm>
            <a:off x="6400800" y="3161555"/>
            <a:ext cx="1057275" cy="461665"/>
          </a:xfrm>
          <a:prstGeom prst="rect">
            <a:avLst/>
          </a:prstGeom>
          <a:noFill/>
        </p:spPr>
        <p:txBody>
          <a:bodyPr wrap="square" rtlCol="0">
            <a:spAutoFit/>
          </a:bodyPr>
          <a:lstStyle/>
          <a:p>
            <a:r>
              <a:rPr lang="en-US" sz="1200" dirty="0" smtClean="0"/>
              <a:t>2 Prophets Rev. 11:3</a:t>
            </a:r>
            <a:endParaRPr lang="en-US" sz="1200" dirty="0"/>
          </a:p>
        </p:txBody>
      </p:sp>
      <p:sp>
        <p:nvSpPr>
          <p:cNvPr id="56" name="TextBox 55"/>
          <p:cNvSpPr txBox="1"/>
          <p:nvPr/>
        </p:nvSpPr>
        <p:spPr>
          <a:xfrm>
            <a:off x="7543801" y="3149793"/>
            <a:ext cx="1388269" cy="461665"/>
          </a:xfrm>
          <a:prstGeom prst="rect">
            <a:avLst/>
          </a:prstGeom>
          <a:noFill/>
        </p:spPr>
        <p:txBody>
          <a:bodyPr wrap="square" rtlCol="0">
            <a:spAutoFit/>
          </a:bodyPr>
          <a:lstStyle/>
          <a:p>
            <a:r>
              <a:rPr lang="en-US" sz="1200" dirty="0" smtClean="0"/>
              <a:t>Great Tribulation Period 3 ½ years</a:t>
            </a:r>
            <a:endParaRPr lang="en-US" sz="1200" dirty="0"/>
          </a:p>
        </p:txBody>
      </p:sp>
      <p:cxnSp>
        <p:nvCxnSpPr>
          <p:cNvPr id="58" name="Straight Connector 57"/>
          <p:cNvCxnSpPr/>
          <p:nvPr/>
        </p:nvCxnSpPr>
        <p:spPr>
          <a:xfrm>
            <a:off x="6019800" y="1968697"/>
            <a:ext cx="0" cy="1106389"/>
          </a:xfrm>
          <a:prstGeom prst="line">
            <a:avLst/>
          </a:prstGeom>
          <a:ln w="15875">
            <a:solidFill>
              <a:schemeClr val="tx1"/>
            </a:solidFill>
            <a:prstDash val="dash"/>
          </a:ln>
          <a:effectLst/>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600700" y="1506287"/>
            <a:ext cx="838199" cy="461665"/>
          </a:xfrm>
          <a:prstGeom prst="rect">
            <a:avLst/>
          </a:prstGeom>
          <a:noFill/>
        </p:spPr>
        <p:txBody>
          <a:bodyPr wrap="square" rtlCol="0">
            <a:spAutoFit/>
          </a:bodyPr>
          <a:lstStyle/>
          <a:p>
            <a:pPr algn="ctr"/>
            <a:r>
              <a:rPr lang="en-US" sz="1200" dirty="0" smtClean="0"/>
              <a:t>Jews Returning</a:t>
            </a:r>
            <a:endParaRPr lang="en-US" sz="1200" dirty="0"/>
          </a:p>
        </p:txBody>
      </p:sp>
      <p:sp>
        <p:nvSpPr>
          <p:cNvPr id="62" name="Isosceles Triangle 61"/>
          <p:cNvSpPr/>
          <p:nvPr/>
        </p:nvSpPr>
        <p:spPr>
          <a:xfrm>
            <a:off x="7366993" y="1645591"/>
            <a:ext cx="1170384" cy="654247"/>
          </a:xfrm>
          <a:custGeom>
            <a:avLst/>
            <a:gdLst>
              <a:gd name="connsiteX0" fmla="*/ 0 w 998935"/>
              <a:gd name="connsiteY0" fmla="*/ 749497 h 749497"/>
              <a:gd name="connsiteX1" fmla="*/ 499468 w 998935"/>
              <a:gd name="connsiteY1" fmla="*/ 0 h 749497"/>
              <a:gd name="connsiteX2" fmla="*/ 998935 w 998935"/>
              <a:gd name="connsiteY2" fmla="*/ 749497 h 749497"/>
              <a:gd name="connsiteX3" fmla="*/ 0 w 998935"/>
              <a:gd name="connsiteY3" fmla="*/ 749497 h 749497"/>
              <a:gd name="connsiteX0" fmla="*/ 0 w 998935"/>
              <a:gd name="connsiteY0" fmla="*/ 749497 h 749497"/>
              <a:gd name="connsiteX1" fmla="*/ 447676 w 998935"/>
              <a:gd name="connsiteY1" fmla="*/ 107753 h 749497"/>
              <a:gd name="connsiteX2" fmla="*/ 499468 w 998935"/>
              <a:gd name="connsiteY2" fmla="*/ 0 h 749497"/>
              <a:gd name="connsiteX3" fmla="*/ 998935 w 998935"/>
              <a:gd name="connsiteY3" fmla="*/ 749497 h 749497"/>
              <a:gd name="connsiteX4" fmla="*/ 0 w 998935"/>
              <a:gd name="connsiteY4" fmla="*/ 749497 h 749497"/>
              <a:gd name="connsiteX0" fmla="*/ 0 w 998935"/>
              <a:gd name="connsiteY0" fmla="*/ 654247 h 654247"/>
              <a:gd name="connsiteX1" fmla="*/ 447676 w 998935"/>
              <a:gd name="connsiteY1" fmla="*/ 12503 h 654247"/>
              <a:gd name="connsiteX2" fmla="*/ 632818 w 998935"/>
              <a:gd name="connsiteY2" fmla="*/ 0 h 654247"/>
              <a:gd name="connsiteX3" fmla="*/ 998935 w 998935"/>
              <a:gd name="connsiteY3" fmla="*/ 654247 h 654247"/>
              <a:gd name="connsiteX4" fmla="*/ 0 w 998935"/>
              <a:gd name="connsiteY4" fmla="*/ 654247 h 654247"/>
              <a:gd name="connsiteX0" fmla="*/ 0 w 998935"/>
              <a:gd name="connsiteY0" fmla="*/ 644722 h 644722"/>
              <a:gd name="connsiteX1" fmla="*/ 447676 w 998935"/>
              <a:gd name="connsiteY1" fmla="*/ 2978 h 644722"/>
              <a:gd name="connsiteX2" fmla="*/ 661393 w 998935"/>
              <a:gd name="connsiteY2" fmla="*/ 0 h 644722"/>
              <a:gd name="connsiteX3" fmla="*/ 998935 w 998935"/>
              <a:gd name="connsiteY3" fmla="*/ 644722 h 644722"/>
              <a:gd name="connsiteX4" fmla="*/ 0 w 998935"/>
              <a:gd name="connsiteY4" fmla="*/ 644722 h 644722"/>
              <a:gd name="connsiteX0" fmla="*/ 0 w 998935"/>
              <a:gd name="connsiteY0" fmla="*/ 644722 h 644722"/>
              <a:gd name="connsiteX1" fmla="*/ 447676 w 998935"/>
              <a:gd name="connsiteY1" fmla="*/ 2978 h 644722"/>
              <a:gd name="connsiteX2" fmla="*/ 739435 w 998935"/>
              <a:gd name="connsiteY2" fmla="*/ 0 h 644722"/>
              <a:gd name="connsiteX3" fmla="*/ 998935 w 998935"/>
              <a:gd name="connsiteY3" fmla="*/ 644722 h 644722"/>
              <a:gd name="connsiteX4" fmla="*/ 0 w 998935"/>
              <a:gd name="connsiteY4" fmla="*/ 644722 h 644722"/>
              <a:gd name="connsiteX0" fmla="*/ 0 w 1092585"/>
              <a:gd name="connsiteY0" fmla="*/ 644722 h 644722"/>
              <a:gd name="connsiteX1" fmla="*/ 447676 w 1092585"/>
              <a:gd name="connsiteY1" fmla="*/ 2978 h 644722"/>
              <a:gd name="connsiteX2" fmla="*/ 739435 w 1092585"/>
              <a:gd name="connsiteY2" fmla="*/ 0 h 644722"/>
              <a:gd name="connsiteX3" fmla="*/ 1092585 w 1092585"/>
              <a:gd name="connsiteY3" fmla="*/ 625672 h 644722"/>
              <a:gd name="connsiteX4" fmla="*/ 0 w 1092585"/>
              <a:gd name="connsiteY4" fmla="*/ 644722 h 644722"/>
              <a:gd name="connsiteX0" fmla="*/ 0 w 1108193"/>
              <a:gd name="connsiteY0" fmla="*/ 644722 h 654247"/>
              <a:gd name="connsiteX1" fmla="*/ 447676 w 1108193"/>
              <a:gd name="connsiteY1" fmla="*/ 2978 h 654247"/>
              <a:gd name="connsiteX2" fmla="*/ 739435 w 1108193"/>
              <a:gd name="connsiteY2" fmla="*/ 0 h 654247"/>
              <a:gd name="connsiteX3" fmla="*/ 1108193 w 1108193"/>
              <a:gd name="connsiteY3" fmla="*/ 654247 h 654247"/>
              <a:gd name="connsiteX4" fmla="*/ 0 w 1108193"/>
              <a:gd name="connsiteY4" fmla="*/ 644722 h 654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193" h="654247">
                <a:moveTo>
                  <a:pt x="0" y="644722"/>
                </a:moveTo>
                <a:lnTo>
                  <a:pt x="447676" y="2978"/>
                </a:lnTo>
                <a:lnTo>
                  <a:pt x="739435" y="0"/>
                </a:lnTo>
                <a:lnTo>
                  <a:pt x="1108193" y="654247"/>
                </a:lnTo>
                <a:lnTo>
                  <a:pt x="0" y="644722"/>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7835503" y="1371601"/>
            <a:ext cx="296466"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Freeform 1031"/>
          <p:cNvSpPr/>
          <p:nvPr/>
        </p:nvSpPr>
        <p:spPr>
          <a:xfrm>
            <a:off x="6115049" y="1562099"/>
            <a:ext cx="1628775" cy="4524375"/>
          </a:xfrm>
          <a:custGeom>
            <a:avLst/>
            <a:gdLst>
              <a:gd name="connsiteX0" fmla="*/ 1730186 w 1730186"/>
              <a:gd name="connsiteY0" fmla="*/ 0 h 4703875"/>
              <a:gd name="connsiteX1" fmla="*/ 215711 w 1730186"/>
              <a:gd name="connsiteY1" fmla="*/ 1543050 h 4703875"/>
              <a:gd name="connsiteX2" fmla="*/ 1015811 w 1730186"/>
              <a:gd name="connsiteY2" fmla="*/ 2981325 h 4703875"/>
              <a:gd name="connsiteX3" fmla="*/ 101411 w 1730186"/>
              <a:gd name="connsiteY3" fmla="*/ 4524375 h 4703875"/>
              <a:gd name="connsiteX4" fmla="*/ 63311 w 1730186"/>
              <a:gd name="connsiteY4" fmla="*/ 4610100 h 4703875"/>
              <a:gd name="connsiteX0" fmla="*/ 1708010 w 1708010"/>
              <a:gd name="connsiteY0" fmla="*/ 0 h 4662225"/>
              <a:gd name="connsiteX1" fmla="*/ 193535 w 1708010"/>
              <a:gd name="connsiteY1" fmla="*/ 1543050 h 4662225"/>
              <a:gd name="connsiteX2" fmla="*/ 993635 w 1708010"/>
              <a:gd name="connsiteY2" fmla="*/ 2981325 h 4662225"/>
              <a:gd name="connsiteX3" fmla="*/ 79235 w 1708010"/>
              <a:gd name="connsiteY3" fmla="*/ 4524375 h 4662225"/>
              <a:gd name="connsiteX4" fmla="*/ 88760 w 1708010"/>
              <a:gd name="connsiteY4" fmla="*/ 4524375 h 4662225"/>
              <a:gd name="connsiteX0" fmla="*/ 1628775 w 1628775"/>
              <a:gd name="connsiteY0" fmla="*/ 0 h 4524375"/>
              <a:gd name="connsiteX1" fmla="*/ 114300 w 1628775"/>
              <a:gd name="connsiteY1" fmla="*/ 1543050 h 4524375"/>
              <a:gd name="connsiteX2" fmla="*/ 914400 w 1628775"/>
              <a:gd name="connsiteY2" fmla="*/ 2981325 h 4524375"/>
              <a:gd name="connsiteX3" fmla="*/ 0 w 1628775"/>
              <a:gd name="connsiteY3" fmla="*/ 4524375 h 4524375"/>
            </a:gdLst>
            <a:ahLst/>
            <a:cxnLst>
              <a:cxn ang="0">
                <a:pos x="connsiteX0" y="connsiteY0"/>
              </a:cxn>
              <a:cxn ang="0">
                <a:pos x="connsiteX1" y="connsiteY1"/>
              </a:cxn>
              <a:cxn ang="0">
                <a:pos x="connsiteX2" y="connsiteY2"/>
              </a:cxn>
              <a:cxn ang="0">
                <a:pos x="connsiteX3" y="connsiteY3"/>
              </a:cxn>
            </a:cxnLst>
            <a:rect l="l" t="t" r="r" b="b"/>
            <a:pathLst>
              <a:path w="1628775" h="4524375">
                <a:moveTo>
                  <a:pt x="1628775" y="0"/>
                </a:moveTo>
                <a:cubicBezTo>
                  <a:pt x="931068" y="523081"/>
                  <a:pt x="233362" y="1046163"/>
                  <a:pt x="114300" y="1543050"/>
                </a:cubicBezTo>
                <a:cubicBezTo>
                  <a:pt x="-4762" y="2039937"/>
                  <a:pt x="933450" y="2484438"/>
                  <a:pt x="914400" y="2981325"/>
                </a:cubicBezTo>
                <a:cubicBezTo>
                  <a:pt x="895350" y="3478212"/>
                  <a:pt x="150812" y="4267200"/>
                  <a:pt x="0" y="4524375"/>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213104" y="1087791"/>
            <a:ext cx="1478162" cy="276999"/>
          </a:xfrm>
          <a:prstGeom prst="rect">
            <a:avLst/>
          </a:prstGeom>
          <a:noFill/>
        </p:spPr>
        <p:txBody>
          <a:bodyPr wrap="square" rtlCol="0">
            <a:spAutoFit/>
          </a:bodyPr>
          <a:lstStyle/>
          <a:p>
            <a:r>
              <a:rPr lang="en-US" sz="1200" dirty="0" smtClean="0"/>
              <a:t>Stone of Daniel 2:34</a:t>
            </a:r>
            <a:endParaRPr lang="en-US" sz="1200" dirty="0"/>
          </a:p>
        </p:txBody>
      </p:sp>
      <p:sp>
        <p:nvSpPr>
          <p:cNvPr id="74"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rPr>
              <a:t>DANIEL’S SEVENTY WEEKS</a:t>
            </a:r>
            <a:endParaRPr lang="en-US" sz="2000" dirty="0">
              <a:solidFill>
                <a:schemeClr val="bg1"/>
              </a:solidFill>
            </a:endParaRPr>
          </a:p>
        </p:txBody>
      </p:sp>
      <p:pic>
        <p:nvPicPr>
          <p:cNvPr id="1030" name="Picture 6" descr="C:\Users\Administrator\Desktop\`Daniel 70 Week Project\graphics\05 Sardis.jpg"/>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4779300" y="3901909"/>
            <a:ext cx="491650" cy="527988"/>
          </a:xfrm>
          <a:prstGeom prst="rect">
            <a:avLst/>
          </a:prstGeom>
          <a:noFill/>
          <a:extLst>
            <a:ext uri="{909E8E84-426E-40DD-AFC4-6F175D3DCCD1}">
              <a14:hiddenFill xmlns:a14="http://schemas.microsoft.com/office/drawing/2010/main" xmlns="">
                <a:solidFill>
                  <a:srgbClr val="FFFFFF"/>
                </a:solidFill>
              </a14:hiddenFill>
            </a:ext>
          </a:extLst>
        </p:spPr>
      </p:pic>
      <p:sp>
        <p:nvSpPr>
          <p:cNvPr id="48" name="Line 9"/>
          <p:cNvSpPr>
            <a:spLocks noChangeShapeType="1"/>
          </p:cNvSpPr>
          <p:nvPr/>
        </p:nvSpPr>
        <p:spPr bwMode="auto">
          <a:xfrm flipH="1" flipV="1">
            <a:off x="4309209" y="1908199"/>
            <a:ext cx="1177191" cy="2012526"/>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9"/>
          <p:cNvSpPr>
            <a:spLocks noChangeShapeType="1"/>
          </p:cNvSpPr>
          <p:nvPr/>
        </p:nvSpPr>
        <p:spPr bwMode="auto">
          <a:xfrm flipV="1">
            <a:off x="4036323" y="1857981"/>
            <a:ext cx="272885" cy="206755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9"/>
          <p:cNvSpPr>
            <a:spLocks noChangeShapeType="1"/>
          </p:cNvSpPr>
          <p:nvPr/>
        </p:nvSpPr>
        <p:spPr bwMode="auto">
          <a:xfrm flipV="1">
            <a:off x="3585520" y="1908199"/>
            <a:ext cx="712001" cy="199371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9"/>
          <p:cNvSpPr>
            <a:spLocks noChangeShapeType="1"/>
          </p:cNvSpPr>
          <p:nvPr/>
        </p:nvSpPr>
        <p:spPr bwMode="auto">
          <a:xfrm flipV="1">
            <a:off x="3133725" y="1908197"/>
            <a:ext cx="1163796" cy="2016411"/>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9"/>
          <p:cNvSpPr>
            <a:spLocks noChangeShapeType="1"/>
          </p:cNvSpPr>
          <p:nvPr/>
        </p:nvSpPr>
        <p:spPr bwMode="auto">
          <a:xfrm flipH="1" flipV="1">
            <a:off x="4309209" y="1908196"/>
            <a:ext cx="209692"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9"/>
          <p:cNvSpPr>
            <a:spLocks noChangeShapeType="1"/>
          </p:cNvSpPr>
          <p:nvPr/>
        </p:nvSpPr>
        <p:spPr bwMode="auto">
          <a:xfrm flipH="1" flipV="1">
            <a:off x="4309209" y="1908200"/>
            <a:ext cx="715916" cy="203340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3699171" y="1323202"/>
            <a:ext cx="1178087" cy="276999"/>
          </a:xfrm>
          <a:prstGeom prst="rect">
            <a:avLst/>
          </a:prstGeom>
          <a:noFill/>
          <a:ln>
            <a:solidFill>
              <a:schemeClr val="tx1"/>
            </a:solidFill>
          </a:ln>
        </p:spPr>
        <p:txBody>
          <a:bodyPr wrap="square" rtlCol="0">
            <a:spAutoFit/>
          </a:bodyPr>
          <a:lstStyle/>
          <a:p>
            <a:r>
              <a:rPr lang="en-US" sz="1200" dirty="0" smtClean="0"/>
              <a:t>Raptured Saints</a:t>
            </a:r>
            <a:endParaRPr lang="en-US" sz="1200" dirty="0"/>
          </a:p>
        </p:txBody>
      </p:sp>
      <p:sp>
        <p:nvSpPr>
          <p:cNvPr id="64" name="Line 9"/>
          <p:cNvSpPr>
            <a:spLocks noChangeShapeType="1"/>
          </p:cNvSpPr>
          <p:nvPr/>
        </p:nvSpPr>
        <p:spPr bwMode="auto">
          <a:xfrm flipH="1" flipV="1">
            <a:off x="4297519" y="1609826"/>
            <a:ext cx="1" cy="29837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TextBox 64"/>
          <p:cNvSpPr txBox="1"/>
          <p:nvPr/>
        </p:nvSpPr>
        <p:spPr>
          <a:xfrm>
            <a:off x="3921805" y="5432166"/>
            <a:ext cx="1191610" cy="261610"/>
          </a:xfrm>
          <a:prstGeom prst="rect">
            <a:avLst/>
          </a:prstGeom>
          <a:noFill/>
        </p:spPr>
        <p:txBody>
          <a:bodyPr wrap="square" rtlCol="0">
            <a:spAutoFit/>
          </a:bodyPr>
          <a:lstStyle/>
          <a:p>
            <a:pPr algn="ctr"/>
            <a:r>
              <a:rPr lang="en-US" sz="1100" dirty="0" smtClean="0"/>
              <a:t>Daniel 2:31</a:t>
            </a:r>
            <a:endParaRPr lang="en-US" sz="1100" dirty="0"/>
          </a:p>
        </p:txBody>
      </p:sp>
      <p:sp>
        <p:nvSpPr>
          <p:cNvPr id="66" name="TextBox 65"/>
          <p:cNvSpPr txBox="1"/>
          <p:nvPr/>
        </p:nvSpPr>
        <p:spPr>
          <a:xfrm>
            <a:off x="347662" y="1980651"/>
            <a:ext cx="1443038" cy="430887"/>
          </a:xfrm>
          <a:prstGeom prst="rect">
            <a:avLst/>
          </a:prstGeom>
          <a:noFill/>
        </p:spPr>
        <p:txBody>
          <a:bodyPr wrap="square" rtlCol="0">
            <a:spAutoFit/>
          </a:bodyPr>
          <a:lstStyle/>
          <a:p>
            <a:pPr algn="ctr"/>
            <a:r>
              <a:rPr lang="en-US" sz="1100" dirty="0" smtClean="0"/>
              <a:t>Daniel 9:24</a:t>
            </a:r>
          </a:p>
          <a:p>
            <a:pPr algn="ctr"/>
            <a:r>
              <a:rPr lang="en-US" sz="1100" dirty="0" smtClean="0"/>
              <a:t>70 Weeks B.C. 538</a:t>
            </a:r>
            <a:endParaRPr lang="en-US" sz="1100" dirty="0"/>
          </a:p>
        </p:txBody>
      </p:sp>
      <p:sp>
        <p:nvSpPr>
          <p:cNvPr id="67" name="TextBox 66"/>
          <p:cNvSpPr txBox="1"/>
          <p:nvPr/>
        </p:nvSpPr>
        <p:spPr>
          <a:xfrm>
            <a:off x="2500725" y="2129419"/>
            <a:ext cx="828676" cy="276999"/>
          </a:xfrm>
          <a:prstGeom prst="rect">
            <a:avLst/>
          </a:prstGeom>
          <a:noFill/>
        </p:spPr>
        <p:txBody>
          <a:bodyPr wrap="square" rtlCol="0">
            <a:spAutoFit/>
          </a:bodyPr>
          <a:lstStyle/>
          <a:p>
            <a:r>
              <a:rPr lang="en-US" sz="1200" dirty="0" smtClean="0"/>
              <a:t>A.D. 30</a:t>
            </a:r>
            <a:endParaRPr lang="en-US" sz="1200" dirty="0"/>
          </a:p>
        </p:txBody>
      </p:sp>
      <p:sp>
        <p:nvSpPr>
          <p:cNvPr id="2" name="TextBox 1"/>
          <p:cNvSpPr txBox="1"/>
          <p:nvPr/>
        </p:nvSpPr>
        <p:spPr>
          <a:xfrm>
            <a:off x="2500725" y="2133600"/>
            <a:ext cx="633000" cy="369332"/>
          </a:xfrm>
          <a:prstGeom prst="rect">
            <a:avLst/>
          </a:prstGeom>
          <a:noFill/>
        </p:spPr>
        <p:txBody>
          <a:bodyPr wrap="square" rtlCol="0">
            <a:spAutoFit/>
          </a:bodyPr>
          <a:lstStyle/>
          <a:p>
            <a:endParaRPr lang="en-US" dirty="0"/>
          </a:p>
        </p:txBody>
      </p:sp>
      <p:sp>
        <p:nvSpPr>
          <p:cNvPr id="68" name="TextBox 67"/>
          <p:cNvSpPr txBox="1"/>
          <p:nvPr/>
        </p:nvSpPr>
        <p:spPr>
          <a:xfrm>
            <a:off x="3545170" y="4445374"/>
            <a:ext cx="1951191" cy="261610"/>
          </a:xfrm>
          <a:prstGeom prst="rect">
            <a:avLst/>
          </a:prstGeom>
          <a:noFill/>
        </p:spPr>
        <p:txBody>
          <a:bodyPr wrap="square" rtlCol="0">
            <a:spAutoFit/>
          </a:bodyPr>
          <a:lstStyle/>
          <a:p>
            <a:pPr algn="ctr"/>
            <a:r>
              <a:rPr lang="en-US" sz="1100" b="1" dirty="0" smtClean="0"/>
              <a:t>7 Church Ages</a:t>
            </a:r>
            <a:endParaRPr lang="en-US" sz="1100" b="1" dirty="0"/>
          </a:p>
        </p:txBody>
      </p:sp>
      <p:sp>
        <p:nvSpPr>
          <p:cNvPr id="69" name="TextBox 68"/>
          <p:cNvSpPr txBox="1"/>
          <p:nvPr/>
        </p:nvSpPr>
        <p:spPr>
          <a:xfrm>
            <a:off x="3584913" y="4619739"/>
            <a:ext cx="1951191" cy="246221"/>
          </a:xfrm>
          <a:prstGeom prst="rect">
            <a:avLst/>
          </a:prstGeom>
          <a:noFill/>
        </p:spPr>
        <p:txBody>
          <a:bodyPr wrap="square" rtlCol="0">
            <a:spAutoFit/>
          </a:bodyPr>
          <a:lstStyle/>
          <a:p>
            <a:pPr algn="ctr"/>
            <a:r>
              <a:rPr lang="en-US" sz="1000" dirty="0" smtClean="0"/>
              <a:t>Luke 21:24</a:t>
            </a:r>
            <a:endParaRPr lang="en-US" sz="1000" dirty="0"/>
          </a:p>
        </p:txBody>
      </p:sp>
      <p:sp>
        <p:nvSpPr>
          <p:cNvPr id="71" name="TextBox 70"/>
          <p:cNvSpPr txBox="1"/>
          <p:nvPr/>
        </p:nvSpPr>
        <p:spPr>
          <a:xfrm>
            <a:off x="7182443" y="3979137"/>
            <a:ext cx="560785" cy="60016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100" dirty="0" smtClean="0"/>
              <a:t>Midst of Week</a:t>
            </a:r>
            <a:endParaRPr lang="en-US" sz="1100" dirty="0"/>
          </a:p>
        </p:txBody>
      </p:sp>
      <p:sp>
        <p:nvSpPr>
          <p:cNvPr id="70" name="TextBox 69"/>
          <p:cNvSpPr txBox="1"/>
          <p:nvPr/>
        </p:nvSpPr>
        <p:spPr>
          <a:xfrm>
            <a:off x="2372916" y="3552685"/>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69 Weeks</a:t>
            </a:r>
            <a:endParaRPr lang="en-US" sz="1000" dirty="0"/>
          </a:p>
        </p:txBody>
      </p:sp>
      <p:sp>
        <p:nvSpPr>
          <p:cNvPr id="72" name="TextBox 71"/>
          <p:cNvSpPr txBox="1"/>
          <p:nvPr/>
        </p:nvSpPr>
        <p:spPr>
          <a:xfrm>
            <a:off x="2391966" y="4457391"/>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483 Years</a:t>
            </a:r>
            <a:endParaRPr lang="en-US" sz="1000" dirty="0"/>
          </a:p>
        </p:txBody>
      </p:sp>
    </p:spTree>
    <p:extLst>
      <p:ext uri="{BB962C8B-B14F-4D97-AF65-F5344CB8AC3E}">
        <p14:creationId xmlns:p14="http://schemas.microsoft.com/office/powerpoint/2010/main" xmlns="" val="145860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statu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419601" y="4800600"/>
            <a:ext cx="2057400" cy="165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0" name="Line 9"/>
          <p:cNvSpPr>
            <a:spLocks noChangeShapeType="1"/>
          </p:cNvSpPr>
          <p:nvPr/>
        </p:nvSpPr>
        <p:spPr bwMode="auto">
          <a:xfrm flipH="1" flipV="1">
            <a:off x="4309208" y="1908197"/>
            <a:ext cx="1627463"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1" name="Picture 7" descr="C:\Users\Administrator\Desktop\`Daniel 70 Week Project\graphics\06 Philedelphia.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270950" y="3901909"/>
            <a:ext cx="513059" cy="534985"/>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C:\Users\Administrator\Desktop\`Daniel 70 Week Project\graphics\01 Ephesus.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813613" y="3899017"/>
            <a:ext cx="539583"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8" descr="C:\Users\Administrator\Desktop\`Daniel 70 Week Project\graphics\07 Laodicia.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784009" y="3899018"/>
            <a:ext cx="485775"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Administrator\Desktop\`Daniel 70 Week Project\graphics\04 Thyatira.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297436" y="3899017"/>
            <a:ext cx="481778" cy="548989"/>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Administrator\Desktop\`Daniel 70 Week Project\graphics\03 Pergamean.jpg"/>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3814194" y="3899018"/>
            <a:ext cx="495015" cy="548988"/>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Administrator\Desktop\`Daniel 70 Week Project\graphics\02  Smyria.jpg"/>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3329401" y="3899017"/>
            <a:ext cx="498300" cy="52407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10">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8" name="Straight Connector 7"/>
          <p:cNvCxnSpPr/>
          <p:nvPr/>
        </p:nvCxnSpPr>
        <p:spPr>
          <a:xfrm>
            <a:off x="228600" y="3048000"/>
            <a:ext cx="290512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2133600"/>
            <a:ext cx="0" cy="28575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8600" y="3657600"/>
            <a:ext cx="259079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33550" y="3238500"/>
            <a:ext cx="0" cy="17526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31356" y="2635819"/>
            <a:ext cx="1952625" cy="307777"/>
          </a:xfrm>
          <a:prstGeom prst="rect">
            <a:avLst/>
          </a:prstGeom>
          <a:noFill/>
        </p:spPr>
        <p:txBody>
          <a:bodyPr wrap="square" rtlCol="0">
            <a:spAutoFit/>
          </a:bodyPr>
          <a:lstStyle/>
          <a:p>
            <a:r>
              <a:rPr lang="en-US" sz="1400" dirty="0" smtClean="0"/>
              <a:t>69 Weeks of Daniel 9:25</a:t>
            </a:r>
            <a:endParaRPr lang="en-US" sz="1400" dirty="0"/>
          </a:p>
        </p:txBody>
      </p:sp>
      <p:sp>
        <p:nvSpPr>
          <p:cNvPr id="25" name="TextBox 24"/>
          <p:cNvSpPr txBox="1"/>
          <p:nvPr/>
        </p:nvSpPr>
        <p:spPr>
          <a:xfrm>
            <a:off x="533402" y="3238500"/>
            <a:ext cx="1047748" cy="307777"/>
          </a:xfrm>
          <a:prstGeom prst="rect">
            <a:avLst/>
          </a:prstGeom>
          <a:noFill/>
        </p:spPr>
        <p:txBody>
          <a:bodyPr wrap="square" rtlCol="0">
            <a:spAutoFit/>
          </a:bodyPr>
          <a:lstStyle/>
          <a:p>
            <a:r>
              <a:rPr lang="en-US" sz="1400" dirty="0" smtClean="0"/>
              <a:t>7 Weeks</a:t>
            </a:r>
            <a:endParaRPr lang="en-US" sz="1400" dirty="0"/>
          </a:p>
        </p:txBody>
      </p:sp>
      <p:sp>
        <p:nvSpPr>
          <p:cNvPr id="26" name="TextBox 25"/>
          <p:cNvSpPr txBox="1"/>
          <p:nvPr/>
        </p:nvSpPr>
        <p:spPr>
          <a:xfrm>
            <a:off x="1863045" y="3225257"/>
            <a:ext cx="1057275" cy="307777"/>
          </a:xfrm>
          <a:prstGeom prst="rect">
            <a:avLst/>
          </a:prstGeom>
          <a:noFill/>
        </p:spPr>
        <p:txBody>
          <a:bodyPr wrap="square" rtlCol="0">
            <a:spAutoFit/>
          </a:bodyPr>
          <a:lstStyle/>
          <a:p>
            <a:r>
              <a:rPr lang="en-US" sz="1400" dirty="0" smtClean="0"/>
              <a:t>62 weeks</a:t>
            </a:r>
            <a:endParaRPr lang="en-US" sz="1400" dirty="0"/>
          </a:p>
        </p:txBody>
      </p:sp>
      <p:pic>
        <p:nvPicPr>
          <p:cNvPr id="33" name="Picture 32"/>
          <p:cNvPicPr>
            <a:picLocks noChangeAspect="1"/>
          </p:cNvPicPr>
          <p:nvPr/>
        </p:nvPicPr>
        <p:blipFill>
          <a:blip r:embed="rId11">
            <a:duotone>
              <a:prstClr val="black"/>
              <a:schemeClr val="accent5">
                <a:tint val="45000"/>
                <a:satMod val="400000"/>
              </a:schemeClr>
            </a:duotone>
            <a:extLst>
              <a:ext uri="{BEBA8EAE-BF5A-486C-A8C5-ECC9F3942E4B}">
                <a14:imgProps xmlns:a14="http://schemas.microsoft.com/office/drawing/2010/main" xmlns="">
                  <a14:imgLayer r:embed="rId12">
                    <a14:imgEffect>
                      <a14:sharpenSoften amount="1000"/>
                    </a14:imgEffect>
                  </a14:imgLayer>
                </a14:imgProps>
              </a:ext>
              <a:ext uri="{28A0092B-C50C-407E-A947-70E740481C1C}">
                <a14:useLocalDpi xmlns:a14="http://schemas.microsoft.com/office/drawing/2010/main" xmlns="" val="0"/>
              </a:ext>
            </a:extLst>
          </a:blip>
          <a:stretch>
            <a:fillRect/>
          </a:stretch>
        </p:blipFill>
        <p:spPr>
          <a:xfrm>
            <a:off x="2655733" y="2521891"/>
            <a:ext cx="327332" cy="535634"/>
          </a:xfrm>
          <a:prstGeom prst="rect">
            <a:avLst/>
          </a:prstGeom>
          <a:pattFill prst="openDmnd">
            <a:fgClr>
              <a:srgbClr val="FFFF00"/>
            </a:fgClr>
            <a:bgClr>
              <a:srgbClr val="FFFF00"/>
            </a:bgClr>
          </a:pattFill>
          <a:effectLst/>
        </p:spPr>
      </p:pic>
      <p:sp>
        <p:nvSpPr>
          <p:cNvPr id="34" name="TextBox 33"/>
          <p:cNvSpPr txBox="1"/>
          <p:nvPr/>
        </p:nvSpPr>
        <p:spPr>
          <a:xfrm>
            <a:off x="2976561" y="2767309"/>
            <a:ext cx="828676" cy="276999"/>
          </a:xfrm>
          <a:prstGeom prst="rect">
            <a:avLst/>
          </a:prstGeom>
          <a:noFill/>
        </p:spPr>
        <p:txBody>
          <a:bodyPr wrap="square" rtlCol="0">
            <a:spAutoFit/>
          </a:bodyPr>
          <a:lstStyle/>
          <a:p>
            <a:r>
              <a:rPr lang="en-US" sz="1200" dirty="0" smtClean="0"/>
              <a:t>A.D. 70</a:t>
            </a:r>
            <a:endParaRPr lang="en-US" sz="1200" dirty="0"/>
          </a:p>
        </p:txBody>
      </p:sp>
      <p:sp>
        <p:nvSpPr>
          <p:cNvPr id="36" name="TextBox 35"/>
          <p:cNvSpPr txBox="1"/>
          <p:nvPr/>
        </p:nvSpPr>
        <p:spPr>
          <a:xfrm>
            <a:off x="228600" y="3807023"/>
            <a:ext cx="1504950" cy="430887"/>
          </a:xfrm>
          <a:prstGeom prst="rect">
            <a:avLst/>
          </a:prstGeom>
          <a:noFill/>
        </p:spPr>
        <p:txBody>
          <a:bodyPr wrap="square" rtlCol="0">
            <a:spAutoFit/>
          </a:bodyPr>
          <a:lstStyle/>
          <a:p>
            <a:pPr algn="ctr"/>
            <a:r>
              <a:rPr lang="en-US" sz="1100" dirty="0" smtClean="0"/>
              <a:t>49 Years for the rebuilding of Jerusalem</a:t>
            </a:r>
            <a:endParaRPr lang="en-US" sz="1100" dirty="0"/>
          </a:p>
        </p:txBody>
      </p:sp>
      <p:sp>
        <p:nvSpPr>
          <p:cNvPr id="37" name="TextBox 36"/>
          <p:cNvSpPr txBox="1"/>
          <p:nvPr/>
        </p:nvSpPr>
        <p:spPr>
          <a:xfrm>
            <a:off x="1790700" y="3807022"/>
            <a:ext cx="1057275" cy="430887"/>
          </a:xfrm>
          <a:prstGeom prst="rect">
            <a:avLst/>
          </a:prstGeom>
          <a:noFill/>
        </p:spPr>
        <p:txBody>
          <a:bodyPr wrap="square" rtlCol="0">
            <a:spAutoFit/>
          </a:bodyPr>
          <a:lstStyle/>
          <a:p>
            <a:pPr algn="ctr"/>
            <a:r>
              <a:rPr lang="en-US" sz="1100" dirty="0" smtClean="0"/>
              <a:t>434 Years </a:t>
            </a:r>
            <a:r>
              <a:rPr lang="en-US" sz="1100" dirty="0"/>
              <a:t>t</a:t>
            </a:r>
            <a:r>
              <a:rPr lang="en-US" sz="1100" dirty="0" smtClean="0"/>
              <a:t>o Messiah</a:t>
            </a:r>
            <a:endParaRPr lang="en-US" sz="1100" dirty="0"/>
          </a:p>
        </p:txBody>
      </p:sp>
      <p:cxnSp>
        <p:nvCxnSpPr>
          <p:cNvPr id="40" name="Straight Connector 39"/>
          <p:cNvCxnSpPr/>
          <p:nvPr/>
        </p:nvCxnSpPr>
        <p:spPr>
          <a:xfrm>
            <a:off x="2819692" y="4876800"/>
            <a:ext cx="3454856"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269784" y="2646461"/>
            <a:ext cx="0" cy="22303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19800" y="3057525"/>
            <a:ext cx="274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467600" y="3057525"/>
            <a:ext cx="0" cy="2428875"/>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688931" y="5486400"/>
            <a:ext cx="1443038" cy="430887"/>
          </a:xfrm>
          <a:prstGeom prst="rect">
            <a:avLst/>
          </a:prstGeom>
          <a:noFill/>
        </p:spPr>
        <p:txBody>
          <a:bodyPr wrap="square" rtlCol="0">
            <a:spAutoFit/>
          </a:bodyPr>
          <a:lstStyle/>
          <a:p>
            <a:pPr algn="ctr"/>
            <a:r>
              <a:rPr lang="en-US" sz="1100" dirty="0" smtClean="0"/>
              <a:t>Middle of  Week Armageddon</a:t>
            </a:r>
            <a:endParaRPr lang="en-US" sz="1100" dirty="0"/>
          </a:p>
        </p:txBody>
      </p:sp>
      <p:sp>
        <p:nvSpPr>
          <p:cNvPr id="53" name="TextBox 52"/>
          <p:cNvSpPr txBox="1"/>
          <p:nvPr/>
        </p:nvSpPr>
        <p:spPr>
          <a:xfrm>
            <a:off x="6477001" y="2646461"/>
            <a:ext cx="2133600" cy="307777"/>
          </a:xfrm>
          <a:prstGeom prst="rect">
            <a:avLst/>
          </a:prstGeom>
          <a:noFill/>
        </p:spPr>
        <p:txBody>
          <a:bodyPr wrap="square" rtlCol="0">
            <a:spAutoFit/>
          </a:bodyPr>
          <a:lstStyle/>
          <a:p>
            <a:r>
              <a:rPr lang="en-US" sz="1400" dirty="0" smtClean="0"/>
              <a:t>70th Week or last 7 years</a:t>
            </a:r>
            <a:endParaRPr lang="en-US" sz="1400" dirty="0"/>
          </a:p>
        </p:txBody>
      </p:sp>
      <p:sp>
        <p:nvSpPr>
          <p:cNvPr id="55" name="TextBox 54"/>
          <p:cNvSpPr txBox="1"/>
          <p:nvPr/>
        </p:nvSpPr>
        <p:spPr>
          <a:xfrm>
            <a:off x="6400800" y="3161555"/>
            <a:ext cx="1057275" cy="461665"/>
          </a:xfrm>
          <a:prstGeom prst="rect">
            <a:avLst/>
          </a:prstGeom>
          <a:noFill/>
        </p:spPr>
        <p:txBody>
          <a:bodyPr wrap="square" rtlCol="0">
            <a:spAutoFit/>
          </a:bodyPr>
          <a:lstStyle/>
          <a:p>
            <a:r>
              <a:rPr lang="en-US" sz="1200" dirty="0" smtClean="0"/>
              <a:t>2 Prophets Rev. 11:3</a:t>
            </a:r>
            <a:endParaRPr lang="en-US" sz="1200" dirty="0"/>
          </a:p>
        </p:txBody>
      </p:sp>
      <p:sp>
        <p:nvSpPr>
          <p:cNvPr id="56" name="TextBox 55"/>
          <p:cNvSpPr txBox="1"/>
          <p:nvPr/>
        </p:nvSpPr>
        <p:spPr>
          <a:xfrm>
            <a:off x="7543801" y="3149793"/>
            <a:ext cx="1388269" cy="461665"/>
          </a:xfrm>
          <a:prstGeom prst="rect">
            <a:avLst/>
          </a:prstGeom>
          <a:noFill/>
        </p:spPr>
        <p:txBody>
          <a:bodyPr wrap="square" rtlCol="0">
            <a:spAutoFit/>
          </a:bodyPr>
          <a:lstStyle/>
          <a:p>
            <a:r>
              <a:rPr lang="en-US" sz="1200" dirty="0" smtClean="0"/>
              <a:t>Great Tribulation Period 3 ½ years</a:t>
            </a:r>
            <a:endParaRPr lang="en-US" sz="1200" dirty="0"/>
          </a:p>
        </p:txBody>
      </p:sp>
      <p:cxnSp>
        <p:nvCxnSpPr>
          <p:cNvPr id="58" name="Straight Connector 57"/>
          <p:cNvCxnSpPr/>
          <p:nvPr/>
        </p:nvCxnSpPr>
        <p:spPr>
          <a:xfrm>
            <a:off x="6019800" y="1968697"/>
            <a:ext cx="0" cy="1106389"/>
          </a:xfrm>
          <a:prstGeom prst="line">
            <a:avLst/>
          </a:prstGeom>
          <a:ln w="15875">
            <a:solidFill>
              <a:schemeClr val="tx1"/>
            </a:solidFill>
            <a:prstDash val="dash"/>
          </a:ln>
          <a:effectLst/>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600700" y="1506287"/>
            <a:ext cx="838199" cy="461665"/>
          </a:xfrm>
          <a:prstGeom prst="rect">
            <a:avLst/>
          </a:prstGeom>
          <a:noFill/>
        </p:spPr>
        <p:txBody>
          <a:bodyPr wrap="square" rtlCol="0">
            <a:spAutoFit/>
          </a:bodyPr>
          <a:lstStyle/>
          <a:p>
            <a:pPr algn="ctr"/>
            <a:r>
              <a:rPr lang="en-US" sz="1200" dirty="0" smtClean="0"/>
              <a:t>Jews Returning</a:t>
            </a:r>
            <a:endParaRPr lang="en-US" sz="1200" dirty="0"/>
          </a:p>
        </p:txBody>
      </p:sp>
      <p:sp>
        <p:nvSpPr>
          <p:cNvPr id="62" name="Isosceles Triangle 61"/>
          <p:cNvSpPr/>
          <p:nvPr/>
        </p:nvSpPr>
        <p:spPr>
          <a:xfrm>
            <a:off x="7366993" y="1645591"/>
            <a:ext cx="1170384" cy="654247"/>
          </a:xfrm>
          <a:custGeom>
            <a:avLst/>
            <a:gdLst>
              <a:gd name="connsiteX0" fmla="*/ 0 w 998935"/>
              <a:gd name="connsiteY0" fmla="*/ 749497 h 749497"/>
              <a:gd name="connsiteX1" fmla="*/ 499468 w 998935"/>
              <a:gd name="connsiteY1" fmla="*/ 0 h 749497"/>
              <a:gd name="connsiteX2" fmla="*/ 998935 w 998935"/>
              <a:gd name="connsiteY2" fmla="*/ 749497 h 749497"/>
              <a:gd name="connsiteX3" fmla="*/ 0 w 998935"/>
              <a:gd name="connsiteY3" fmla="*/ 749497 h 749497"/>
              <a:gd name="connsiteX0" fmla="*/ 0 w 998935"/>
              <a:gd name="connsiteY0" fmla="*/ 749497 h 749497"/>
              <a:gd name="connsiteX1" fmla="*/ 447676 w 998935"/>
              <a:gd name="connsiteY1" fmla="*/ 107753 h 749497"/>
              <a:gd name="connsiteX2" fmla="*/ 499468 w 998935"/>
              <a:gd name="connsiteY2" fmla="*/ 0 h 749497"/>
              <a:gd name="connsiteX3" fmla="*/ 998935 w 998935"/>
              <a:gd name="connsiteY3" fmla="*/ 749497 h 749497"/>
              <a:gd name="connsiteX4" fmla="*/ 0 w 998935"/>
              <a:gd name="connsiteY4" fmla="*/ 749497 h 749497"/>
              <a:gd name="connsiteX0" fmla="*/ 0 w 998935"/>
              <a:gd name="connsiteY0" fmla="*/ 654247 h 654247"/>
              <a:gd name="connsiteX1" fmla="*/ 447676 w 998935"/>
              <a:gd name="connsiteY1" fmla="*/ 12503 h 654247"/>
              <a:gd name="connsiteX2" fmla="*/ 632818 w 998935"/>
              <a:gd name="connsiteY2" fmla="*/ 0 h 654247"/>
              <a:gd name="connsiteX3" fmla="*/ 998935 w 998935"/>
              <a:gd name="connsiteY3" fmla="*/ 654247 h 654247"/>
              <a:gd name="connsiteX4" fmla="*/ 0 w 998935"/>
              <a:gd name="connsiteY4" fmla="*/ 654247 h 654247"/>
              <a:gd name="connsiteX0" fmla="*/ 0 w 998935"/>
              <a:gd name="connsiteY0" fmla="*/ 644722 h 644722"/>
              <a:gd name="connsiteX1" fmla="*/ 447676 w 998935"/>
              <a:gd name="connsiteY1" fmla="*/ 2978 h 644722"/>
              <a:gd name="connsiteX2" fmla="*/ 661393 w 998935"/>
              <a:gd name="connsiteY2" fmla="*/ 0 h 644722"/>
              <a:gd name="connsiteX3" fmla="*/ 998935 w 998935"/>
              <a:gd name="connsiteY3" fmla="*/ 644722 h 644722"/>
              <a:gd name="connsiteX4" fmla="*/ 0 w 998935"/>
              <a:gd name="connsiteY4" fmla="*/ 644722 h 644722"/>
              <a:gd name="connsiteX0" fmla="*/ 0 w 998935"/>
              <a:gd name="connsiteY0" fmla="*/ 644722 h 644722"/>
              <a:gd name="connsiteX1" fmla="*/ 447676 w 998935"/>
              <a:gd name="connsiteY1" fmla="*/ 2978 h 644722"/>
              <a:gd name="connsiteX2" fmla="*/ 739435 w 998935"/>
              <a:gd name="connsiteY2" fmla="*/ 0 h 644722"/>
              <a:gd name="connsiteX3" fmla="*/ 998935 w 998935"/>
              <a:gd name="connsiteY3" fmla="*/ 644722 h 644722"/>
              <a:gd name="connsiteX4" fmla="*/ 0 w 998935"/>
              <a:gd name="connsiteY4" fmla="*/ 644722 h 644722"/>
              <a:gd name="connsiteX0" fmla="*/ 0 w 1092585"/>
              <a:gd name="connsiteY0" fmla="*/ 644722 h 644722"/>
              <a:gd name="connsiteX1" fmla="*/ 447676 w 1092585"/>
              <a:gd name="connsiteY1" fmla="*/ 2978 h 644722"/>
              <a:gd name="connsiteX2" fmla="*/ 739435 w 1092585"/>
              <a:gd name="connsiteY2" fmla="*/ 0 h 644722"/>
              <a:gd name="connsiteX3" fmla="*/ 1092585 w 1092585"/>
              <a:gd name="connsiteY3" fmla="*/ 625672 h 644722"/>
              <a:gd name="connsiteX4" fmla="*/ 0 w 1092585"/>
              <a:gd name="connsiteY4" fmla="*/ 644722 h 644722"/>
              <a:gd name="connsiteX0" fmla="*/ 0 w 1108193"/>
              <a:gd name="connsiteY0" fmla="*/ 644722 h 654247"/>
              <a:gd name="connsiteX1" fmla="*/ 447676 w 1108193"/>
              <a:gd name="connsiteY1" fmla="*/ 2978 h 654247"/>
              <a:gd name="connsiteX2" fmla="*/ 739435 w 1108193"/>
              <a:gd name="connsiteY2" fmla="*/ 0 h 654247"/>
              <a:gd name="connsiteX3" fmla="*/ 1108193 w 1108193"/>
              <a:gd name="connsiteY3" fmla="*/ 654247 h 654247"/>
              <a:gd name="connsiteX4" fmla="*/ 0 w 1108193"/>
              <a:gd name="connsiteY4" fmla="*/ 644722 h 654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193" h="654247">
                <a:moveTo>
                  <a:pt x="0" y="644722"/>
                </a:moveTo>
                <a:lnTo>
                  <a:pt x="447676" y="2978"/>
                </a:lnTo>
                <a:lnTo>
                  <a:pt x="739435" y="0"/>
                </a:lnTo>
                <a:lnTo>
                  <a:pt x="1108193" y="654247"/>
                </a:lnTo>
                <a:lnTo>
                  <a:pt x="0" y="644722"/>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7835503" y="1371601"/>
            <a:ext cx="296466"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Freeform 1031"/>
          <p:cNvSpPr/>
          <p:nvPr/>
        </p:nvSpPr>
        <p:spPr>
          <a:xfrm>
            <a:off x="6115049" y="1562099"/>
            <a:ext cx="1628775" cy="4524375"/>
          </a:xfrm>
          <a:custGeom>
            <a:avLst/>
            <a:gdLst>
              <a:gd name="connsiteX0" fmla="*/ 1730186 w 1730186"/>
              <a:gd name="connsiteY0" fmla="*/ 0 h 4703875"/>
              <a:gd name="connsiteX1" fmla="*/ 215711 w 1730186"/>
              <a:gd name="connsiteY1" fmla="*/ 1543050 h 4703875"/>
              <a:gd name="connsiteX2" fmla="*/ 1015811 w 1730186"/>
              <a:gd name="connsiteY2" fmla="*/ 2981325 h 4703875"/>
              <a:gd name="connsiteX3" fmla="*/ 101411 w 1730186"/>
              <a:gd name="connsiteY3" fmla="*/ 4524375 h 4703875"/>
              <a:gd name="connsiteX4" fmla="*/ 63311 w 1730186"/>
              <a:gd name="connsiteY4" fmla="*/ 4610100 h 4703875"/>
              <a:gd name="connsiteX0" fmla="*/ 1708010 w 1708010"/>
              <a:gd name="connsiteY0" fmla="*/ 0 h 4662225"/>
              <a:gd name="connsiteX1" fmla="*/ 193535 w 1708010"/>
              <a:gd name="connsiteY1" fmla="*/ 1543050 h 4662225"/>
              <a:gd name="connsiteX2" fmla="*/ 993635 w 1708010"/>
              <a:gd name="connsiteY2" fmla="*/ 2981325 h 4662225"/>
              <a:gd name="connsiteX3" fmla="*/ 79235 w 1708010"/>
              <a:gd name="connsiteY3" fmla="*/ 4524375 h 4662225"/>
              <a:gd name="connsiteX4" fmla="*/ 88760 w 1708010"/>
              <a:gd name="connsiteY4" fmla="*/ 4524375 h 4662225"/>
              <a:gd name="connsiteX0" fmla="*/ 1628775 w 1628775"/>
              <a:gd name="connsiteY0" fmla="*/ 0 h 4524375"/>
              <a:gd name="connsiteX1" fmla="*/ 114300 w 1628775"/>
              <a:gd name="connsiteY1" fmla="*/ 1543050 h 4524375"/>
              <a:gd name="connsiteX2" fmla="*/ 914400 w 1628775"/>
              <a:gd name="connsiteY2" fmla="*/ 2981325 h 4524375"/>
              <a:gd name="connsiteX3" fmla="*/ 0 w 1628775"/>
              <a:gd name="connsiteY3" fmla="*/ 4524375 h 4524375"/>
            </a:gdLst>
            <a:ahLst/>
            <a:cxnLst>
              <a:cxn ang="0">
                <a:pos x="connsiteX0" y="connsiteY0"/>
              </a:cxn>
              <a:cxn ang="0">
                <a:pos x="connsiteX1" y="connsiteY1"/>
              </a:cxn>
              <a:cxn ang="0">
                <a:pos x="connsiteX2" y="connsiteY2"/>
              </a:cxn>
              <a:cxn ang="0">
                <a:pos x="connsiteX3" y="connsiteY3"/>
              </a:cxn>
            </a:cxnLst>
            <a:rect l="l" t="t" r="r" b="b"/>
            <a:pathLst>
              <a:path w="1628775" h="4524375">
                <a:moveTo>
                  <a:pt x="1628775" y="0"/>
                </a:moveTo>
                <a:cubicBezTo>
                  <a:pt x="931068" y="523081"/>
                  <a:pt x="233362" y="1046163"/>
                  <a:pt x="114300" y="1543050"/>
                </a:cubicBezTo>
                <a:cubicBezTo>
                  <a:pt x="-4762" y="2039937"/>
                  <a:pt x="933450" y="2484438"/>
                  <a:pt x="914400" y="2981325"/>
                </a:cubicBezTo>
                <a:cubicBezTo>
                  <a:pt x="895350" y="3478212"/>
                  <a:pt x="150812" y="4267200"/>
                  <a:pt x="0" y="4524375"/>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213104" y="1087791"/>
            <a:ext cx="1478162" cy="276999"/>
          </a:xfrm>
          <a:prstGeom prst="rect">
            <a:avLst/>
          </a:prstGeom>
          <a:noFill/>
        </p:spPr>
        <p:txBody>
          <a:bodyPr wrap="square" rtlCol="0">
            <a:spAutoFit/>
          </a:bodyPr>
          <a:lstStyle/>
          <a:p>
            <a:r>
              <a:rPr lang="en-US" sz="1200" dirty="0" smtClean="0"/>
              <a:t>Stone of Daniel 2:34</a:t>
            </a:r>
            <a:endParaRPr lang="en-US" sz="1200" dirty="0"/>
          </a:p>
        </p:txBody>
      </p:sp>
      <p:sp>
        <p:nvSpPr>
          <p:cNvPr id="74"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pic>
        <p:nvPicPr>
          <p:cNvPr id="1030" name="Picture 6" descr="C:\Users\Administrator\Desktop\`Daniel 70 Week Project\graphics\05 Sardis.jpg"/>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4779300" y="3901909"/>
            <a:ext cx="491650" cy="527988"/>
          </a:xfrm>
          <a:prstGeom prst="rect">
            <a:avLst/>
          </a:prstGeom>
          <a:noFill/>
          <a:extLst>
            <a:ext uri="{909E8E84-426E-40DD-AFC4-6F175D3DCCD1}">
              <a14:hiddenFill xmlns:a14="http://schemas.microsoft.com/office/drawing/2010/main" xmlns="">
                <a:solidFill>
                  <a:srgbClr val="FFFFFF"/>
                </a:solidFill>
              </a14:hiddenFill>
            </a:ext>
          </a:extLst>
        </p:spPr>
      </p:pic>
      <p:sp>
        <p:nvSpPr>
          <p:cNvPr id="48" name="Line 9"/>
          <p:cNvSpPr>
            <a:spLocks noChangeShapeType="1"/>
          </p:cNvSpPr>
          <p:nvPr/>
        </p:nvSpPr>
        <p:spPr bwMode="auto">
          <a:xfrm flipH="1" flipV="1">
            <a:off x="4309209" y="1908199"/>
            <a:ext cx="1177191" cy="2012526"/>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9"/>
          <p:cNvSpPr>
            <a:spLocks noChangeShapeType="1"/>
          </p:cNvSpPr>
          <p:nvPr/>
        </p:nvSpPr>
        <p:spPr bwMode="auto">
          <a:xfrm flipV="1">
            <a:off x="4036323" y="1857981"/>
            <a:ext cx="272885" cy="206755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9"/>
          <p:cNvSpPr>
            <a:spLocks noChangeShapeType="1"/>
          </p:cNvSpPr>
          <p:nvPr/>
        </p:nvSpPr>
        <p:spPr bwMode="auto">
          <a:xfrm flipV="1">
            <a:off x="3585520" y="1908199"/>
            <a:ext cx="712001" cy="199371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9"/>
          <p:cNvSpPr>
            <a:spLocks noChangeShapeType="1"/>
          </p:cNvSpPr>
          <p:nvPr/>
        </p:nvSpPr>
        <p:spPr bwMode="auto">
          <a:xfrm flipV="1">
            <a:off x="3133725" y="1908197"/>
            <a:ext cx="1163796" cy="2016411"/>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9"/>
          <p:cNvSpPr>
            <a:spLocks noChangeShapeType="1"/>
          </p:cNvSpPr>
          <p:nvPr/>
        </p:nvSpPr>
        <p:spPr bwMode="auto">
          <a:xfrm flipH="1" flipV="1">
            <a:off x="4309209" y="1908196"/>
            <a:ext cx="209692"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9"/>
          <p:cNvSpPr>
            <a:spLocks noChangeShapeType="1"/>
          </p:cNvSpPr>
          <p:nvPr/>
        </p:nvSpPr>
        <p:spPr bwMode="auto">
          <a:xfrm flipH="1" flipV="1">
            <a:off x="4309209" y="1908200"/>
            <a:ext cx="715916" cy="203340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3699171" y="1323202"/>
            <a:ext cx="1178087" cy="276999"/>
          </a:xfrm>
          <a:prstGeom prst="rect">
            <a:avLst/>
          </a:prstGeom>
          <a:noFill/>
          <a:ln>
            <a:solidFill>
              <a:schemeClr val="tx1"/>
            </a:solidFill>
          </a:ln>
        </p:spPr>
        <p:txBody>
          <a:bodyPr wrap="square" rtlCol="0">
            <a:spAutoFit/>
          </a:bodyPr>
          <a:lstStyle/>
          <a:p>
            <a:r>
              <a:rPr lang="en-US" sz="1200" dirty="0" smtClean="0"/>
              <a:t>Raptured Saints</a:t>
            </a:r>
            <a:endParaRPr lang="en-US" sz="1200" dirty="0"/>
          </a:p>
        </p:txBody>
      </p:sp>
      <p:sp>
        <p:nvSpPr>
          <p:cNvPr id="64" name="Line 9"/>
          <p:cNvSpPr>
            <a:spLocks noChangeShapeType="1"/>
          </p:cNvSpPr>
          <p:nvPr/>
        </p:nvSpPr>
        <p:spPr bwMode="auto">
          <a:xfrm flipH="1" flipV="1">
            <a:off x="4297519" y="1609826"/>
            <a:ext cx="1" cy="29837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TextBox 64"/>
          <p:cNvSpPr txBox="1"/>
          <p:nvPr/>
        </p:nvSpPr>
        <p:spPr>
          <a:xfrm>
            <a:off x="3921805" y="5432166"/>
            <a:ext cx="1191610" cy="261610"/>
          </a:xfrm>
          <a:prstGeom prst="rect">
            <a:avLst/>
          </a:prstGeom>
          <a:noFill/>
        </p:spPr>
        <p:txBody>
          <a:bodyPr wrap="square" rtlCol="0">
            <a:spAutoFit/>
          </a:bodyPr>
          <a:lstStyle/>
          <a:p>
            <a:pPr algn="ctr"/>
            <a:r>
              <a:rPr lang="en-US" sz="1100" dirty="0" smtClean="0"/>
              <a:t>Daniel 2:31</a:t>
            </a:r>
            <a:endParaRPr lang="en-US" sz="1100" dirty="0"/>
          </a:p>
        </p:txBody>
      </p:sp>
      <p:sp>
        <p:nvSpPr>
          <p:cNvPr id="66" name="TextBox 65"/>
          <p:cNvSpPr txBox="1"/>
          <p:nvPr/>
        </p:nvSpPr>
        <p:spPr>
          <a:xfrm>
            <a:off x="347662" y="1980651"/>
            <a:ext cx="1443038" cy="430887"/>
          </a:xfrm>
          <a:prstGeom prst="rect">
            <a:avLst/>
          </a:prstGeom>
          <a:noFill/>
        </p:spPr>
        <p:txBody>
          <a:bodyPr wrap="square" rtlCol="0">
            <a:spAutoFit/>
          </a:bodyPr>
          <a:lstStyle/>
          <a:p>
            <a:pPr algn="ctr"/>
            <a:r>
              <a:rPr lang="en-US" sz="1100" dirty="0" smtClean="0"/>
              <a:t>Daniel 9:24</a:t>
            </a:r>
          </a:p>
          <a:p>
            <a:pPr algn="ctr"/>
            <a:r>
              <a:rPr lang="en-US" sz="1100" dirty="0" smtClean="0"/>
              <a:t>70 Weeks B.C. 538</a:t>
            </a:r>
            <a:endParaRPr lang="en-US" sz="1100" dirty="0"/>
          </a:p>
        </p:txBody>
      </p:sp>
      <p:sp>
        <p:nvSpPr>
          <p:cNvPr id="68" name="TextBox 67"/>
          <p:cNvSpPr txBox="1"/>
          <p:nvPr/>
        </p:nvSpPr>
        <p:spPr>
          <a:xfrm>
            <a:off x="3545170" y="4445374"/>
            <a:ext cx="1951191" cy="261610"/>
          </a:xfrm>
          <a:prstGeom prst="rect">
            <a:avLst/>
          </a:prstGeom>
          <a:noFill/>
        </p:spPr>
        <p:txBody>
          <a:bodyPr wrap="square" rtlCol="0">
            <a:spAutoFit/>
          </a:bodyPr>
          <a:lstStyle/>
          <a:p>
            <a:pPr algn="ctr"/>
            <a:r>
              <a:rPr lang="en-US" sz="1100" b="1" dirty="0" smtClean="0"/>
              <a:t>7 Church Ages</a:t>
            </a:r>
            <a:endParaRPr lang="en-US" sz="1100" b="1" dirty="0"/>
          </a:p>
        </p:txBody>
      </p:sp>
      <p:sp>
        <p:nvSpPr>
          <p:cNvPr id="69" name="TextBox 68"/>
          <p:cNvSpPr txBox="1"/>
          <p:nvPr/>
        </p:nvSpPr>
        <p:spPr>
          <a:xfrm>
            <a:off x="3584913" y="4619739"/>
            <a:ext cx="1951191" cy="246221"/>
          </a:xfrm>
          <a:prstGeom prst="rect">
            <a:avLst/>
          </a:prstGeom>
          <a:noFill/>
        </p:spPr>
        <p:txBody>
          <a:bodyPr wrap="square" rtlCol="0">
            <a:spAutoFit/>
          </a:bodyPr>
          <a:lstStyle/>
          <a:p>
            <a:pPr algn="ctr"/>
            <a:r>
              <a:rPr lang="en-US" sz="1000" dirty="0" smtClean="0"/>
              <a:t>Luke 21:24</a:t>
            </a:r>
            <a:endParaRPr lang="en-US" sz="1000" dirty="0"/>
          </a:p>
        </p:txBody>
      </p:sp>
      <p:cxnSp>
        <p:nvCxnSpPr>
          <p:cNvPr id="12" name="Straight Connector 11"/>
          <p:cNvCxnSpPr/>
          <p:nvPr/>
        </p:nvCxnSpPr>
        <p:spPr>
          <a:xfrm flipH="1">
            <a:off x="2819399" y="3060597"/>
            <a:ext cx="293" cy="181620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512362" y="2137163"/>
            <a:ext cx="633000" cy="276999"/>
          </a:xfrm>
          <a:prstGeom prst="rect">
            <a:avLst/>
          </a:prstGeom>
          <a:solidFill>
            <a:srgbClr val="FFFF00"/>
          </a:solidFill>
        </p:spPr>
        <p:txBody>
          <a:bodyPr wrap="square" lIns="0" rIns="0" rtlCol="0">
            <a:spAutoFit/>
          </a:bodyPr>
          <a:lstStyle/>
          <a:p>
            <a:pPr algn="ctr"/>
            <a:r>
              <a:rPr lang="en-US" sz="1200" b="1" dirty="0" smtClean="0"/>
              <a:t>A.D. 30</a:t>
            </a:r>
            <a:endParaRPr lang="en-US" sz="1200" b="1" dirty="0"/>
          </a:p>
        </p:txBody>
      </p:sp>
      <p:sp>
        <p:nvSpPr>
          <p:cNvPr id="67" name="TextBox 66"/>
          <p:cNvSpPr txBox="1"/>
          <p:nvPr/>
        </p:nvSpPr>
        <p:spPr>
          <a:xfrm>
            <a:off x="2372916" y="3552685"/>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69 Weeks</a:t>
            </a:r>
            <a:endParaRPr lang="en-US" sz="1000" dirty="0"/>
          </a:p>
        </p:txBody>
      </p:sp>
      <p:sp>
        <p:nvSpPr>
          <p:cNvPr id="70" name="TextBox 69"/>
          <p:cNvSpPr txBox="1"/>
          <p:nvPr/>
        </p:nvSpPr>
        <p:spPr>
          <a:xfrm>
            <a:off x="2391966" y="4457391"/>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483 Years</a:t>
            </a:r>
            <a:endParaRPr lang="en-US" sz="1000" dirty="0"/>
          </a:p>
        </p:txBody>
      </p:sp>
    </p:spTree>
    <p:extLst>
      <p:ext uri="{BB962C8B-B14F-4D97-AF65-F5344CB8AC3E}">
        <p14:creationId xmlns:p14="http://schemas.microsoft.com/office/powerpoint/2010/main" xmlns="" val="3633063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53545" y="2125154"/>
            <a:ext cx="8077200" cy="500137"/>
          </a:xfrm>
          <a:prstGeom prst="rect">
            <a:avLst/>
          </a:prstGeom>
          <a:noFill/>
          <a:ln w="12700">
            <a:solidFill>
              <a:srgbClr val="C00000"/>
            </a:solidFill>
          </a:ln>
        </p:spPr>
        <p:txBody>
          <a:bodyPr wrap="square" rtlCol="0">
            <a:spAutoFit/>
          </a:bodyPr>
          <a:lstStyle/>
          <a:p>
            <a:r>
              <a:rPr lang="en-US" sz="1400" b="1" dirty="0" smtClean="0">
                <a:solidFill>
                  <a:srgbClr val="C00000"/>
                </a:solidFill>
              </a:rPr>
              <a:t>                                                      “The </a:t>
            </a:r>
            <a:r>
              <a:rPr lang="en-US" sz="1400" b="1" dirty="0">
                <a:solidFill>
                  <a:srgbClr val="C00000"/>
                </a:solidFill>
              </a:rPr>
              <a:t>Earthly Age of our Lord Jesus </a:t>
            </a:r>
            <a:r>
              <a:rPr lang="en-US" sz="1400" b="1" dirty="0" smtClean="0">
                <a:solidFill>
                  <a:srgbClr val="C00000"/>
                </a:solidFill>
              </a:rPr>
              <a:t>Christ”</a:t>
            </a:r>
            <a:r>
              <a:rPr lang="en-US" sz="1250" dirty="0" smtClean="0">
                <a:solidFill>
                  <a:srgbClr val="0070C0"/>
                </a:solidFill>
              </a:rPr>
              <a:t/>
            </a:r>
            <a:br>
              <a:rPr lang="en-US" sz="1250" dirty="0" smtClean="0">
                <a:solidFill>
                  <a:srgbClr val="0070C0"/>
                </a:solidFill>
              </a:rPr>
            </a:br>
            <a:r>
              <a:rPr lang="en-US" sz="1250" dirty="0" smtClean="0">
                <a:solidFill>
                  <a:srgbClr val="0070C0"/>
                </a:solidFill>
              </a:rPr>
              <a:t>|01|02|03|04|05|06|07|08|09|10|11|12|13|14|15|16|17|18|19|20|21|22|23|24|25|26|27|28|29|30|31|32|33|</a:t>
            </a:r>
            <a:endParaRPr lang="en-US" sz="1250" dirty="0">
              <a:solidFill>
                <a:srgbClr val="0070C0"/>
              </a:solidFill>
            </a:endParaRPr>
          </a:p>
        </p:txBody>
      </p:sp>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52399" y="157174"/>
            <a:ext cx="990601" cy="1151239"/>
          </a:xfrm>
          <a:prstGeom prst="rect">
            <a:avLst/>
          </a:prstGeom>
        </p:spPr>
      </p:pic>
      <p:cxnSp>
        <p:nvCxnSpPr>
          <p:cNvPr id="3" name="Straight Connector 2"/>
          <p:cNvCxnSpPr/>
          <p:nvPr/>
        </p:nvCxnSpPr>
        <p:spPr>
          <a:xfrm>
            <a:off x="152399" y="2971800"/>
            <a:ext cx="1066801" cy="1588"/>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24208" y="2590800"/>
            <a:ext cx="8984674" cy="284693"/>
          </a:xfrm>
          <a:prstGeom prst="rect">
            <a:avLst/>
          </a:prstGeom>
          <a:noFill/>
        </p:spPr>
        <p:txBody>
          <a:bodyPr wrap="square" rtlCol="0">
            <a:spAutoFit/>
          </a:bodyPr>
          <a:lstStyle/>
          <a:p>
            <a:r>
              <a:rPr lang="en-US" sz="1250" dirty="0" smtClean="0">
                <a:solidFill>
                  <a:schemeClr val="accent6">
                    <a:lumMod val="75000"/>
                  </a:schemeClr>
                </a:solidFill>
              </a:rPr>
              <a:t>|04|03|02|01</a:t>
            </a:r>
            <a:r>
              <a:rPr lang="en-US" sz="1250" dirty="0" smtClean="0">
                <a:solidFill>
                  <a:srgbClr val="FF0000"/>
                </a:solidFill>
              </a:rPr>
              <a:t>|</a:t>
            </a:r>
            <a:r>
              <a:rPr lang="en-US" sz="1250" dirty="0" smtClean="0">
                <a:solidFill>
                  <a:srgbClr val="00B050"/>
                </a:solidFill>
              </a:rPr>
              <a:t>01|02|03|04|05|06|07|08|09|10|11|12|13|14|15|16|17|18|19|20|21|22|23|24|25|26|27|28|29|30|31|32|33|</a:t>
            </a:r>
            <a:endParaRPr lang="en-US" sz="1250" dirty="0">
              <a:solidFill>
                <a:srgbClr val="00B050"/>
              </a:solidFill>
            </a:endParaRPr>
          </a:p>
        </p:txBody>
      </p:sp>
      <p:cxnSp>
        <p:nvCxnSpPr>
          <p:cNvPr id="12" name="Straight Connector 11"/>
          <p:cNvCxnSpPr/>
          <p:nvPr/>
        </p:nvCxnSpPr>
        <p:spPr>
          <a:xfrm>
            <a:off x="1190625" y="2305050"/>
            <a:ext cx="0" cy="160474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4988" y="3048000"/>
            <a:ext cx="762000" cy="830997"/>
          </a:xfrm>
          <a:prstGeom prst="rect">
            <a:avLst/>
          </a:prstGeom>
          <a:noFill/>
        </p:spPr>
        <p:txBody>
          <a:bodyPr wrap="square" rtlCol="0">
            <a:spAutoFit/>
          </a:bodyPr>
          <a:lstStyle/>
          <a:p>
            <a:pPr algn="ctr"/>
            <a:r>
              <a:rPr lang="en-US" sz="1600" dirty="0" smtClean="0">
                <a:solidFill>
                  <a:schemeClr val="accent6">
                    <a:lumMod val="75000"/>
                  </a:schemeClr>
                </a:solidFill>
              </a:rPr>
              <a:t>B.C.</a:t>
            </a:r>
          </a:p>
          <a:p>
            <a:pPr algn="ctr"/>
            <a:r>
              <a:rPr lang="en-US" sz="1600" dirty="0" smtClean="0">
                <a:solidFill>
                  <a:schemeClr val="accent6">
                    <a:lumMod val="75000"/>
                  </a:schemeClr>
                </a:solidFill>
              </a:rPr>
              <a:t>Before Christ</a:t>
            </a:r>
            <a:endParaRPr lang="en-US" sz="1600" dirty="0">
              <a:solidFill>
                <a:schemeClr val="accent6">
                  <a:lumMod val="75000"/>
                </a:schemeClr>
              </a:solidFill>
            </a:endParaRPr>
          </a:p>
        </p:txBody>
      </p:sp>
      <p:sp>
        <p:nvSpPr>
          <p:cNvPr id="14" name="TextBox 13"/>
          <p:cNvSpPr txBox="1"/>
          <p:nvPr/>
        </p:nvSpPr>
        <p:spPr>
          <a:xfrm>
            <a:off x="1327030" y="3060037"/>
            <a:ext cx="2117785" cy="584775"/>
          </a:xfrm>
          <a:prstGeom prst="rect">
            <a:avLst/>
          </a:prstGeom>
          <a:noFill/>
        </p:spPr>
        <p:txBody>
          <a:bodyPr wrap="square" rtlCol="0">
            <a:spAutoFit/>
          </a:bodyPr>
          <a:lstStyle/>
          <a:p>
            <a:pPr algn="ctr"/>
            <a:r>
              <a:rPr lang="en-US" sz="1600" dirty="0" smtClean="0">
                <a:solidFill>
                  <a:srgbClr val="00B050"/>
                </a:solidFill>
              </a:rPr>
              <a:t>A.D. (Anno Domini) </a:t>
            </a:r>
          </a:p>
          <a:p>
            <a:pPr algn="ctr"/>
            <a:r>
              <a:rPr lang="en-US" sz="1600" dirty="0" smtClean="0">
                <a:solidFill>
                  <a:srgbClr val="00B050"/>
                </a:solidFill>
              </a:rPr>
              <a:t>“Year of our Lord”</a:t>
            </a:r>
            <a:endParaRPr lang="en-US" sz="1600" dirty="0">
              <a:solidFill>
                <a:srgbClr val="00B050"/>
              </a:solidFill>
            </a:endParaRPr>
          </a:p>
        </p:txBody>
      </p:sp>
      <p:cxnSp>
        <p:nvCxnSpPr>
          <p:cNvPr id="20" name="Straight Connector 19"/>
          <p:cNvCxnSpPr/>
          <p:nvPr/>
        </p:nvCxnSpPr>
        <p:spPr>
          <a:xfrm>
            <a:off x="1219200" y="2971800"/>
            <a:ext cx="7772400" cy="1588"/>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581400" y="3260091"/>
            <a:ext cx="4495800" cy="769441"/>
          </a:xfrm>
          <a:prstGeom prst="rect">
            <a:avLst/>
          </a:prstGeom>
          <a:noFill/>
          <a:ln>
            <a:solidFill>
              <a:schemeClr val="bg1">
                <a:lumMod val="50000"/>
              </a:schemeClr>
            </a:solidFill>
          </a:ln>
        </p:spPr>
        <p:txBody>
          <a:bodyPr wrap="square" rtlCol="0">
            <a:spAutoFit/>
          </a:bodyPr>
          <a:lstStyle/>
          <a:p>
            <a:r>
              <a:rPr lang="en-US" sz="1100" b="1" dirty="0">
                <a:solidFill>
                  <a:schemeClr val="tx1">
                    <a:lumMod val="85000"/>
                    <a:lumOff val="15000"/>
                  </a:schemeClr>
                </a:solidFill>
              </a:rPr>
              <a:t>61-0806  </a:t>
            </a:r>
            <a:r>
              <a:rPr lang="en-US" sz="1100" b="1" dirty="0" smtClean="0">
                <a:solidFill>
                  <a:schemeClr val="tx1">
                    <a:lumMod val="85000"/>
                    <a:lumOff val="15000"/>
                  </a:schemeClr>
                </a:solidFill>
              </a:rPr>
              <a:t>THE.SEVENTIETH.WEEK.OF.DANIEL </a:t>
            </a:r>
            <a:r>
              <a:rPr lang="en-US" sz="1100" dirty="0" smtClean="0">
                <a:solidFill>
                  <a:schemeClr val="tx1">
                    <a:lumMod val="85000"/>
                    <a:lumOff val="15000"/>
                  </a:schemeClr>
                </a:solidFill>
              </a:rPr>
              <a:t/>
            </a:r>
            <a:br>
              <a:rPr lang="en-US" sz="1100" dirty="0" smtClean="0">
                <a:solidFill>
                  <a:schemeClr val="tx1">
                    <a:lumMod val="85000"/>
                    <a:lumOff val="15000"/>
                  </a:schemeClr>
                </a:solidFill>
              </a:rPr>
            </a:br>
            <a:r>
              <a:rPr lang="en-US" sz="1100" b="1" dirty="0" smtClean="0">
                <a:solidFill>
                  <a:srgbClr val="C00000"/>
                </a:solidFill>
              </a:rPr>
              <a:t>80      Now</a:t>
            </a:r>
            <a:r>
              <a:rPr lang="en-US" sz="1100" b="1" dirty="0">
                <a:solidFill>
                  <a:srgbClr val="C00000"/>
                </a:solidFill>
              </a:rPr>
              <a:t>, now, Jesus, Messiah, rode into the city of Jerusalem, triumph, on the back of a white mule on Palm Sunday, April the 2nd, A.D. 30. Jesus rode into Jerusalem on Palm Sunday, A.D. 30. </a:t>
            </a:r>
          </a:p>
        </p:txBody>
      </p:sp>
      <p:sp>
        <p:nvSpPr>
          <p:cNvPr id="23" name="TextBox 22"/>
          <p:cNvSpPr txBox="1"/>
          <p:nvPr/>
        </p:nvSpPr>
        <p:spPr>
          <a:xfrm>
            <a:off x="350670" y="4267200"/>
            <a:ext cx="8638055" cy="1615827"/>
          </a:xfrm>
          <a:prstGeom prst="rect">
            <a:avLst/>
          </a:prstGeom>
          <a:noFill/>
          <a:ln>
            <a:solidFill>
              <a:schemeClr val="bg1">
                <a:lumMod val="50000"/>
              </a:schemeClr>
            </a:solidFill>
          </a:ln>
        </p:spPr>
        <p:txBody>
          <a:bodyPr wrap="square" rtlCol="0">
            <a:spAutoFit/>
          </a:bodyPr>
          <a:lstStyle/>
          <a:p>
            <a:r>
              <a:rPr lang="en-US" sz="1100" b="1" dirty="0"/>
              <a:t>63-0323  </a:t>
            </a:r>
            <a:r>
              <a:rPr lang="en-US" sz="1100" b="1" dirty="0" smtClean="0"/>
              <a:t>THE.SIXTH.SEAL  </a:t>
            </a:r>
            <a:r>
              <a:rPr lang="en-US" sz="1100" b="1" dirty="0"/>
              <a:t>JEFFERSONVILLE.IN  </a:t>
            </a:r>
            <a:r>
              <a:rPr lang="en-US" sz="1100" b="1" dirty="0" smtClean="0"/>
              <a:t>SATURDAY</a:t>
            </a:r>
            <a:endParaRPr lang="en-US" sz="1100" b="1" dirty="0"/>
          </a:p>
          <a:p>
            <a:r>
              <a:rPr lang="en-US" sz="1100" dirty="0"/>
              <a:t>«  146 </a:t>
            </a:r>
            <a:r>
              <a:rPr lang="en-US" sz="1100" dirty="0" smtClean="0"/>
              <a:t>       </a:t>
            </a:r>
            <a:r>
              <a:rPr lang="en-US" sz="1100" dirty="0"/>
              <a:t>Now, notice, for the Sixth Seal is the judgment Seal of the Word. Now, here, let's start out now and let's read Saint Matthew the 24th chapter. Now, I'd just like to give you something here I've just looked up to find. Now, Saint Matthew from 1 to 3, well, is where we're going to read </a:t>
            </a:r>
            <a:r>
              <a:rPr lang="en-US" sz="1100" dirty="0" smtClean="0"/>
              <a:t>first. </a:t>
            </a:r>
            <a:r>
              <a:rPr lang="en-US" sz="1100" i="1" dirty="0" smtClean="0"/>
              <a:t>And </a:t>
            </a:r>
            <a:r>
              <a:rPr lang="en-US" sz="1100" i="1" dirty="0"/>
              <a:t>Jesus went out, and departed from the temple: and his disciples came to him for to shew him the building of the temple</a:t>
            </a:r>
            <a:r>
              <a:rPr lang="en-US" sz="1100" i="1" dirty="0" smtClean="0"/>
              <a:t>.  And </a:t>
            </a:r>
            <a:r>
              <a:rPr lang="en-US" sz="1100" i="1" dirty="0"/>
              <a:t>He said unto them, See ye not all these things? verily I say unto you, There shall not be one--be left here one stone upon another, that shall not be thrown down.</a:t>
            </a:r>
          </a:p>
          <a:p>
            <a:r>
              <a:rPr lang="en-US" sz="1100" i="1" dirty="0"/>
              <a:t>(Now)... and... (3rd verse)... as he set upon... mount... Olives, the disciples came to him privately, saying, Tell us, when these things shall be?... what shall be the sign of thy coming, and of the end of the world?</a:t>
            </a:r>
          </a:p>
          <a:p>
            <a:r>
              <a:rPr lang="en-US" sz="1100" dirty="0" smtClean="0"/>
              <a:t>«  </a:t>
            </a:r>
            <a:r>
              <a:rPr lang="en-US" sz="1100" dirty="0"/>
              <a:t>148 </a:t>
            </a:r>
            <a:r>
              <a:rPr lang="en-US" sz="1100" dirty="0" smtClean="0"/>
              <a:t>       </a:t>
            </a:r>
            <a:r>
              <a:rPr lang="en-US" sz="1100" b="1" dirty="0">
                <a:solidFill>
                  <a:srgbClr val="C00000"/>
                </a:solidFill>
              </a:rPr>
              <a:t>Now, let's stop there. These three verses, it took place actually on Tuesday afternoon, April the 4th, AD 30. And the first two verses took place on the afternoon of the--of April the 4th, at AD 30, and the 3rd verse taken place on Tuesday evening of the same day. See?</a:t>
            </a:r>
          </a:p>
        </p:txBody>
      </p:sp>
      <p:sp>
        <p:nvSpPr>
          <p:cNvPr id="15" name="TextBox 14"/>
          <p:cNvSpPr txBox="1"/>
          <p:nvPr/>
        </p:nvSpPr>
        <p:spPr>
          <a:xfrm>
            <a:off x="350670" y="1474513"/>
            <a:ext cx="4953000" cy="400110"/>
          </a:xfrm>
          <a:prstGeom prst="rect">
            <a:avLst/>
          </a:prstGeom>
          <a:noFill/>
        </p:spPr>
        <p:txBody>
          <a:bodyPr wrap="square" rtlCol="0">
            <a:spAutoFit/>
          </a:bodyPr>
          <a:lstStyle/>
          <a:p>
            <a:r>
              <a:rPr lang="en-US" sz="2000" b="1" dirty="0" smtClean="0">
                <a:solidFill>
                  <a:schemeClr val="accent6">
                    <a:lumMod val="50000"/>
                  </a:schemeClr>
                </a:solidFill>
              </a:rPr>
              <a:t>Timeline Comparison </a:t>
            </a:r>
            <a:endParaRPr lang="en-US" sz="2000" b="1" dirty="0">
              <a:solidFill>
                <a:schemeClr val="accent6">
                  <a:lumMod val="50000"/>
                </a:schemeClr>
              </a:solidFill>
            </a:endParaRPr>
          </a:p>
        </p:txBody>
      </p:sp>
      <p:sp>
        <p:nvSpPr>
          <p:cNvPr id="16"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Tree>
    <p:extLst>
      <p:ext uri="{BB962C8B-B14F-4D97-AF65-F5344CB8AC3E}">
        <p14:creationId xmlns="" xmlns:p14="http://schemas.microsoft.com/office/powerpoint/2010/main" val="3749987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statu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419601" y="4800600"/>
            <a:ext cx="2057400" cy="165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0" name="Line 9"/>
          <p:cNvSpPr>
            <a:spLocks noChangeShapeType="1"/>
          </p:cNvSpPr>
          <p:nvPr/>
        </p:nvSpPr>
        <p:spPr bwMode="auto">
          <a:xfrm flipH="1" flipV="1">
            <a:off x="4309208" y="1908197"/>
            <a:ext cx="1627463"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1" name="Picture 7" descr="C:\Users\Administrator\Desktop\`Daniel 70 Week Project\graphics\06 Philedelphia.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270950" y="3901909"/>
            <a:ext cx="513059" cy="534985"/>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C:\Users\Administrator\Desktop\`Daniel 70 Week Project\graphics\01 Ephesus.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813613" y="3899017"/>
            <a:ext cx="539583"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8" descr="C:\Users\Administrator\Desktop\`Daniel 70 Week Project\graphics\07 Laodicia.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784009" y="3899018"/>
            <a:ext cx="485775"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Administrator\Desktop\`Daniel 70 Week Project\graphics\04 Thyatira.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297436" y="3899017"/>
            <a:ext cx="481778" cy="548989"/>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Administrator\Desktop\`Daniel 70 Week Project\graphics\03 Pergamean.jpg"/>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3814194" y="3899018"/>
            <a:ext cx="495015" cy="548988"/>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Administrator\Desktop\`Daniel 70 Week Project\graphics\02  Smyria.jpg"/>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3329401" y="3899017"/>
            <a:ext cx="498300" cy="52407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10">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8" name="Straight Connector 7"/>
          <p:cNvCxnSpPr/>
          <p:nvPr/>
        </p:nvCxnSpPr>
        <p:spPr>
          <a:xfrm>
            <a:off x="228600" y="3048000"/>
            <a:ext cx="290512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2133600"/>
            <a:ext cx="0" cy="28575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8600" y="3657600"/>
            <a:ext cx="259079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33550" y="3238500"/>
            <a:ext cx="0" cy="17526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0" y="2606685"/>
            <a:ext cx="1952625" cy="307777"/>
          </a:xfrm>
          <a:prstGeom prst="rect">
            <a:avLst/>
          </a:prstGeom>
          <a:noFill/>
        </p:spPr>
        <p:txBody>
          <a:bodyPr wrap="square" rtlCol="0">
            <a:spAutoFit/>
          </a:bodyPr>
          <a:lstStyle/>
          <a:p>
            <a:r>
              <a:rPr lang="en-US" sz="1400" dirty="0" smtClean="0"/>
              <a:t>69 Weeks of Daniel 9:25</a:t>
            </a:r>
            <a:endParaRPr lang="en-US" sz="1400" dirty="0"/>
          </a:p>
        </p:txBody>
      </p:sp>
      <p:sp>
        <p:nvSpPr>
          <p:cNvPr id="25" name="TextBox 24"/>
          <p:cNvSpPr txBox="1"/>
          <p:nvPr/>
        </p:nvSpPr>
        <p:spPr>
          <a:xfrm>
            <a:off x="533402" y="3293908"/>
            <a:ext cx="1047748" cy="307777"/>
          </a:xfrm>
          <a:prstGeom prst="rect">
            <a:avLst/>
          </a:prstGeom>
          <a:noFill/>
        </p:spPr>
        <p:txBody>
          <a:bodyPr wrap="square" rtlCol="0">
            <a:spAutoFit/>
          </a:bodyPr>
          <a:lstStyle/>
          <a:p>
            <a:r>
              <a:rPr lang="en-US" sz="1400" dirty="0" smtClean="0"/>
              <a:t>7 Weeks</a:t>
            </a:r>
            <a:endParaRPr lang="en-US" sz="1400" dirty="0"/>
          </a:p>
        </p:txBody>
      </p:sp>
      <p:sp>
        <p:nvSpPr>
          <p:cNvPr id="26" name="TextBox 25"/>
          <p:cNvSpPr txBox="1"/>
          <p:nvPr/>
        </p:nvSpPr>
        <p:spPr>
          <a:xfrm>
            <a:off x="1857788" y="3315443"/>
            <a:ext cx="1057275" cy="307777"/>
          </a:xfrm>
          <a:prstGeom prst="rect">
            <a:avLst/>
          </a:prstGeom>
          <a:noFill/>
        </p:spPr>
        <p:txBody>
          <a:bodyPr wrap="square" rtlCol="0">
            <a:spAutoFit/>
          </a:bodyPr>
          <a:lstStyle/>
          <a:p>
            <a:r>
              <a:rPr lang="en-US" sz="1400" dirty="0" smtClean="0"/>
              <a:t>62 weeks</a:t>
            </a:r>
            <a:endParaRPr lang="en-US" sz="1400" dirty="0"/>
          </a:p>
        </p:txBody>
      </p:sp>
      <p:pic>
        <p:nvPicPr>
          <p:cNvPr id="33" name="Picture 32"/>
          <p:cNvPicPr>
            <a:picLocks noChangeAspect="1"/>
          </p:cNvPicPr>
          <p:nvPr/>
        </p:nvPicPr>
        <p:blipFill>
          <a:blip r:embed="rId11">
            <a:duotone>
              <a:prstClr val="black"/>
              <a:schemeClr val="accent5">
                <a:tint val="45000"/>
                <a:satMod val="400000"/>
              </a:schemeClr>
            </a:duotone>
            <a:extLst>
              <a:ext uri="{BEBA8EAE-BF5A-486C-A8C5-ECC9F3942E4B}">
                <a14:imgProps xmlns:a14="http://schemas.microsoft.com/office/drawing/2010/main" xmlns="">
                  <a14:imgLayer r:embed="rId12">
                    <a14:imgEffect>
                      <a14:sharpenSoften amount="1000"/>
                    </a14:imgEffect>
                  </a14:imgLayer>
                </a14:imgProps>
              </a:ext>
              <a:ext uri="{28A0092B-C50C-407E-A947-70E740481C1C}">
                <a14:useLocalDpi xmlns:a14="http://schemas.microsoft.com/office/drawing/2010/main" xmlns="" val="0"/>
              </a:ext>
            </a:extLst>
          </a:blip>
          <a:stretch>
            <a:fillRect/>
          </a:stretch>
        </p:blipFill>
        <p:spPr>
          <a:xfrm>
            <a:off x="2655733" y="2521891"/>
            <a:ext cx="327332" cy="535634"/>
          </a:xfrm>
          <a:prstGeom prst="rect">
            <a:avLst/>
          </a:prstGeom>
          <a:pattFill prst="openDmnd">
            <a:fgClr>
              <a:srgbClr val="FFFF00"/>
            </a:fgClr>
            <a:bgClr>
              <a:srgbClr val="FFFF00"/>
            </a:bgClr>
          </a:pattFill>
          <a:effectLst/>
        </p:spPr>
      </p:pic>
      <p:sp>
        <p:nvSpPr>
          <p:cNvPr id="34" name="TextBox 33"/>
          <p:cNvSpPr txBox="1"/>
          <p:nvPr/>
        </p:nvSpPr>
        <p:spPr>
          <a:xfrm>
            <a:off x="2976561" y="2767309"/>
            <a:ext cx="828676" cy="276999"/>
          </a:xfrm>
          <a:prstGeom prst="rect">
            <a:avLst/>
          </a:prstGeom>
          <a:noFill/>
        </p:spPr>
        <p:txBody>
          <a:bodyPr wrap="square" rtlCol="0">
            <a:spAutoFit/>
          </a:bodyPr>
          <a:lstStyle/>
          <a:p>
            <a:r>
              <a:rPr lang="en-US" sz="1200" dirty="0" smtClean="0"/>
              <a:t>A.D. 70</a:t>
            </a:r>
            <a:endParaRPr lang="en-US" sz="1200" dirty="0"/>
          </a:p>
        </p:txBody>
      </p:sp>
      <p:sp>
        <p:nvSpPr>
          <p:cNvPr id="36" name="TextBox 35"/>
          <p:cNvSpPr txBox="1"/>
          <p:nvPr/>
        </p:nvSpPr>
        <p:spPr>
          <a:xfrm>
            <a:off x="228600" y="3807023"/>
            <a:ext cx="1504950" cy="430887"/>
          </a:xfrm>
          <a:prstGeom prst="rect">
            <a:avLst/>
          </a:prstGeom>
          <a:noFill/>
        </p:spPr>
        <p:txBody>
          <a:bodyPr wrap="square" rtlCol="0">
            <a:spAutoFit/>
          </a:bodyPr>
          <a:lstStyle/>
          <a:p>
            <a:pPr algn="ctr"/>
            <a:r>
              <a:rPr lang="en-US" sz="1100" dirty="0" smtClean="0"/>
              <a:t>49 Years for the rebuilding of Jerusalem</a:t>
            </a:r>
            <a:endParaRPr lang="en-US" sz="1100" dirty="0"/>
          </a:p>
        </p:txBody>
      </p:sp>
      <p:sp>
        <p:nvSpPr>
          <p:cNvPr id="37" name="TextBox 36"/>
          <p:cNvSpPr txBox="1"/>
          <p:nvPr/>
        </p:nvSpPr>
        <p:spPr>
          <a:xfrm>
            <a:off x="1790700" y="3807022"/>
            <a:ext cx="1057275" cy="430887"/>
          </a:xfrm>
          <a:prstGeom prst="rect">
            <a:avLst/>
          </a:prstGeom>
          <a:noFill/>
        </p:spPr>
        <p:txBody>
          <a:bodyPr wrap="square" rtlCol="0">
            <a:spAutoFit/>
          </a:bodyPr>
          <a:lstStyle/>
          <a:p>
            <a:pPr algn="ctr"/>
            <a:r>
              <a:rPr lang="en-US" sz="1100" dirty="0" smtClean="0"/>
              <a:t>434 Years </a:t>
            </a:r>
            <a:r>
              <a:rPr lang="en-US" sz="1100" dirty="0"/>
              <a:t>t</a:t>
            </a:r>
            <a:r>
              <a:rPr lang="en-US" sz="1100" dirty="0" smtClean="0"/>
              <a:t>o Messiah</a:t>
            </a:r>
            <a:endParaRPr lang="en-US" sz="1100" dirty="0"/>
          </a:p>
        </p:txBody>
      </p:sp>
      <p:cxnSp>
        <p:nvCxnSpPr>
          <p:cNvPr id="40" name="Straight Connector 39"/>
          <p:cNvCxnSpPr/>
          <p:nvPr/>
        </p:nvCxnSpPr>
        <p:spPr>
          <a:xfrm>
            <a:off x="2819692" y="4876800"/>
            <a:ext cx="3454856"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269784" y="2646461"/>
            <a:ext cx="0" cy="22303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19800" y="3057525"/>
            <a:ext cx="274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467600" y="3057525"/>
            <a:ext cx="0" cy="2428875"/>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688931" y="5486400"/>
            <a:ext cx="1443038" cy="430887"/>
          </a:xfrm>
          <a:prstGeom prst="rect">
            <a:avLst/>
          </a:prstGeom>
          <a:noFill/>
        </p:spPr>
        <p:txBody>
          <a:bodyPr wrap="square" rtlCol="0">
            <a:spAutoFit/>
          </a:bodyPr>
          <a:lstStyle/>
          <a:p>
            <a:pPr algn="ctr"/>
            <a:r>
              <a:rPr lang="en-US" sz="1100" dirty="0" smtClean="0"/>
              <a:t>Middle of  Week Armageddon</a:t>
            </a:r>
            <a:endParaRPr lang="en-US" sz="1100" dirty="0"/>
          </a:p>
        </p:txBody>
      </p:sp>
      <p:sp>
        <p:nvSpPr>
          <p:cNvPr id="53" name="TextBox 52"/>
          <p:cNvSpPr txBox="1"/>
          <p:nvPr/>
        </p:nvSpPr>
        <p:spPr>
          <a:xfrm>
            <a:off x="6477001" y="2646461"/>
            <a:ext cx="2133600" cy="307777"/>
          </a:xfrm>
          <a:prstGeom prst="rect">
            <a:avLst/>
          </a:prstGeom>
          <a:noFill/>
        </p:spPr>
        <p:txBody>
          <a:bodyPr wrap="square" rtlCol="0">
            <a:spAutoFit/>
          </a:bodyPr>
          <a:lstStyle/>
          <a:p>
            <a:r>
              <a:rPr lang="en-US" sz="1400" dirty="0" smtClean="0"/>
              <a:t>70th Week or last 7 years</a:t>
            </a:r>
            <a:endParaRPr lang="en-US" sz="1400" dirty="0"/>
          </a:p>
        </p:txBody>
      </p:sp>
      <p:sp>
        <p:nvSpPr>
          <p:cNvPr id="55" name="TextBox 54"/>
          <p:cNvSpPr txBox="1"/>
          <p:nvPr/>
        </p:nvSpPr>
        <p:spPr>
          <a:xfrm>
            <a:off x="6400800" y="3161555"/>
            <a:ext cx="1057275" cy="461665"/>
          </a:xfrm>
          <a:prstGeom prst="rect">
            <a:avLst/>
          </a:prstGeom>
          <a:noFill/>
        </p:spPr>
        <p:txBody>
          <a:bodyPr wrap="square" rtlCol="0">
            <a:spAutoFit/>
          </a:bodyPr>
          <a:lstStyle/>
          <a:p>
            <a:r>
              <a:rPr lang="en-US" sz="1200" dirty="0" smtClean="0"/>
              <a:t>2 Prophets Rev. 11:3</a:t>
            </a:r>
            <a:endParaRPr lang="en-US" sz="1200" dirty="0"/>
          </a:p>
        </p:txBody>
      </p:sp>
      <p:sp>
        <p:nvSpPr>
          <p:cNvPr id="56" name="TextBox 55"/>
          <p:cNvSpPr txBox="1"/>
          <p:nvPr/>
        </p:nvSpPr>
        <p:spPr>
          <a:xfrm>
            <a:off x="7543801" y="3149793"/>
            <a:ext cx="1388269" cy="461665"/>
          </a:xfrm>
          <a:prstGeom prst="rect">
            <a:avLst/>
          </a:prstGeom>
          <a:noFill/>
        </p:spPr>
        <p:txBody>
          <a:bodyPr wrap="square" rtlCol="0">
            <a:spAutoFit/>
          </a:bodyPr>
          <a:lstStyle/>
          <a:p>
            <a:r>
              <a:rPr lang="en-US" sz="1200" dirty="0" smtClean="0"/>
              <a:t>Great Tribulation Period 3 ½ years</a:t>
            </a:r>
            <a:endParaRPr lang="en-US" sz="1200" dirty="0"/>
          </a:p>
        </p:txBody>
      </p:sp>
      <p:cxnSp>
        <p:nvCxnSpPr>
          <p:cNvPr id="58" name="Straight Connector 57"/>
          <p:cNvCxnSpPr/>
          <p:nvPr/>
        </p:nvCxnSpPr>
        <p:spPr>
          <a:xfrm>
            <a:off x="6019800" y="1968697"/>
            <a:ext cx="0" cy="1106389"/>
          </a:xfrm>
          <a:prstGeom prst="line">
            <a:avLst/>
          </a:prstGeom>
          <a:ln w="15875">
            <a:solidFill>
              <a:schemeClr val="tx1"/>
            </a:solidFill>
            <a:prstDash val="dash"/>
          </a:ln>
          <a:effectLst/>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600700" y="1506287"/>
            <a:ext cx="838199" cy="461665"/>
          </a:xfrm>
          <a:prstGeom prst="rect">
            <a:avLst/>
          </a:prstGeom>
          <a:noFill/>
        </p:spPr>
        <p:txBody>
          <a:bodyPr wrap="square" rtlCol="0">
            <a:spAutoFit/>
          </a:bodyPr>
          <a:lstStyle/>
          <a:p>
            <a:pPr algn="ctr"/>
            <a:r>
              <a:rPr lang="en-US" sz="1200" dirty="0" smtClean="0"/>
              <a:t>Jews Returning</a:t>
            </a:r>
            <a:endParaRPr lang="en-US" sz="1200" dirty="0"/>
          </a:p>
        </p:txBody>
      </p:sp>
      <p:sp>
        <p:nvSpPr>
          <p:cNvPr id="62" name="Isosceles Triangle 61"/>
          <p:cNvSpPr/>
          <p:nvPr/>
        </p:nvSpPr>
        <p:spPr>
          <a:xfrm>
            <a:off x="7366993" y="1645591"/>
            <a:ext cx="1170384" cy="654247"/>
          </a:xfrm>
          <a:custGeom>
            <a:avLst/>
            <a:gdLst>
              <a:gd name="connsiteX0" fmla="*/ 0 w 998935"/>
              <a:gd name="connsiteY0" fmla="*/ 749497 h 749497"/>
              <a:gd name="connsiteX1" fmla="*/ 499468 w 998935"/>
              <a:gd name="connsiteY1" fmla="*/ 0 h 749497"/>
              <a:gd name="connsiteX2" fmla="*/ 998935 w 998935"/>
              <a:gd name="connsiteY2" fmla="*/ 749497 h 749497"/>
              <a:gd name="connsiteX3" fmla="*/ 0 w 998935"/>
              <a:gd name="connsiteY3" fmla="*/ 749497 h 749497"/>
              <a:gd name="connsiteX0" fmla="*/ 0 w 998935"/>
              <a:gd name="connsiteY0" fmla="*/ 749497 h 749497"/>
              <a:gd name="connsiteX1" fmla="*/ 447676 w 998935"/>
              <a:gd name="connsiteY1" fmla="*/ 107753 h 749497"/>
              <a:gd name="connsiteX2" fmla="*/ 499468 w 998935"/>
              <a:gd name="connsiteY2" fmla="*/ 0 h 749497"/>
              <a:gd name="connsiteX3" fmla="*/ 998935 w 998935"/>
              <a:gd name="connsiteY3" fmla="*/ 749497 h 749497"/>
              <a:gd name="connsiteX4" fmla="*/ 0 w 998935"/>
              <a:gd name="connsiteY4" fmla="*/ 749497 h 749497"/>
              <a:gd name="connsiteX0" fmla="*/ 0 w 998935"/>
              <a:gd name="connsiteY0" fmla="*/ 654247 h 654247"/>
              <a:gd name="connsiteX1" fmla="*/ 447676 w 998935"/>
              <a:gd name="connsiteY1" fmla="*/ 12503 h 654247"/>
              <a:gd name="connsiteX2" fmla="*/ 632818 w 998935"/>
              <a:gd name="connsiteY2" fmla="*/ 0 h 654247"/>
              <a:gd name="connsiteX3" fmla="*/ 998935 w 998935"/>
              <a:gd name="connsiteY3" fmla="*/ 654247 h 654247"/>
              <a:gd name="connsiteX4" fmla="*/ 0 w 998935"/>
              <a:gd name="connsiteY4" fmla="*/ 654247 h 654247"/>
              <a:gd name="connsiteX0" fmla="*/ 0 w 998935"/>
              <a:gd name="connsiteY0" fmla="*/ 644722 h 644722"/>
              <a:gd name="connsiteX1" fmla="*/ 447676 w 998935"/>
              <a:gd name="connsiteY1" fmla="*/ 2978 h 644722"/>
              <a:gd name="connsiteX2" fmla="*/ 661393 w 998935"/>
              <a:gd name="connsiteY2" fmla="*/ 0 h 644722"/>
              <a:gd name="connsiteX3" fmla="*/ 998935 w 998935"/>
              <a:gd name="connsiteY3" fmla="*/ 644722 h 644722"/>
              <a:gd name="connsiteX4" fmla="*/ 0 w 998935"/>
              <a:gd name="connsiteY4" fmla="*/ 644722 h 644722"/>
              <a:gd name="connsiteX0" fmla="*/ 0 w 998935"/>
              <a:gd name="connsiteY0" fmla="*/ 644722 h 644722"/>
              <a:gd name="connsiteX1" fmla="*/ 447676 w 998935"/>
              <a:gd name="connsiteY1" fmla="*/ 2978 h 644722"/>
              <a:gd name="connsiteX2" fmla="*/ 739435 w 998935"/>
              <a:gd name="connsiteY2" fmla="*/ 0 h 644722"/>
              <a:gd name="connsiteX3" fmla="*/ 998935 w 998935"/>
              <a:gd name="connsiteY3" fmla="*/ 644722 h 644722"/>
              <a:gd name="connsiteX4" fmla="*/ 0 w 998935"/>
              <a:gd name="connsiteY4" fmla="*/ 644722 h 644722"/>
              <a:gd name="connsiteX0" fmla="*/ 0 w 1092585"/>
              <a:gd name="connsiteY0" fmla="*/ 644722 h 644722"/>
              <a:gd name="connsiteX1" fmla="*/ 447676 w 1092585"/>
              <a:gd name="connsiteY1" fmla="*/ 2978 h 644722"/>
              <a:gd name="connsiteX2" fmla="*/ 739435 w 1092585"/>
              <a:gd name="connsiteY2" fmla="*/ 0 h 644722"/>
              <a:gd name="connsiteX3" fmla="*/ 1092585 w 1092585"/>
              <a:gd name="connsiteY3" fmla="*/ 625672 h 644722"/>
              <a:gd name="connsiteX4" fmla="*/ 0 w 1092585"/>
              <a:gd name="connsiteY4" fmla="*/ 644722 h 644722"/>
              <a:gd name="connsiteX0" fmla="*/ 0 w 1108193"/>
              <a:gd name="connsiteY0" fmla="*/ 644722 h 654247"/>
              <a:gd name="connsiteX1" fmla="*/ 447676 w 1108193"/>
              <a:gd name="connsiteY1" fmla="*/ 2978 h 654247"/>
              <a:gd name="connsiteX2" fmla="*/ 739435 w 1108193"/>
              <a:gd name="connsiteY2" fmla="*/ 0 h 654247"/>
              <a:gd name="connsiteX3" fmla="*/ 1108193 w 1108193"/>
              <a:gd name="connsiteY3" fmla="*/ 654247 h 654247"/>
              <a:gd name="connsiteX4" fmla="*/ 0 w 1108193"/>
              <a:gd name="connsiteY4" fmla="*/ 644722 h 654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193" h="654247">
                <a:moveTo>
                  <a:pt x="0" y="644722"/>
                </a:moveTo>
                <a:lnTo>
                  <a:pt x="447676" y="2978"/>
                </a:lnTo>
                <a:lnTo>
                  <a:pt x="739435" y="0"/>
                </a:lnTo>
                <a:lnTo>
                  <a:pt x="1108193" y="654247"/>
                </a:lnTo>
                <a:lnTo>
                  <a:pt x="0" y="644722"/>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7835503" y="1371601"/>
            <a:ext cx="296466"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Freeform 1031"/>
          <p:cNvSpPr/>
          <p:nvPr/>
        </p:nvSpPr>
        <p:spPr>
          <a:xfrm>
            <a:off x="6115049" y="1562099"/>
            <a:ext cx="1628775" cy="4524375"/>
          </a:xfrm>
          <a:custGeom>
            <a:avLst/>
            <a:gdLst>
              <a:gd name="connsiteX0" fmla="*/ 1730186 w 1730186"/>
              <a:gd name="connsiteY0" fmla="*/ 0 h 4703875"/>
              <a:gd name="connsiteX1" fmla="*/ 215711 w 1730186"/>
              <a:gd name="connsiteY1" fmla="*/ 1543050 h 4703875"/>
              <a:gd name="connsiteX2" fmla="*/ 1015811 w 1730186"/>
              <a:gd name="connsiteY2" fmla="*/ 2981325 h 4703875"/>
              <a:gd name="connsiteX3" fmla="*/ 101411 w 1730186"/>
              <a:gd name="connsiteY3" fmla="*/ 4524375 h 4703875"/>
              <a:gd name="connsiteX4" fmla="*/ 63311 w 1730186"/>
              <a:gd name="connsiteY4" fmla="*/ 4610100 h 4703875"/>
              <a:gd name="connsiteX0" fmla="*/ 1708010 w 1708010"/>
              <a:gd name="connsiteY0" fmla="*/ 0 h 4662225"/>
              <a:gd name="connsiteX1" fmla="*/ 193535 w 1708010"/>
              <a:gd name="connsiteY1" fmla="*/ 1543050 h 4662225"/>
              <a:gd name="connsiteX2" fmla="*/ 993635 w 1708010"/>
              <a:gd name="connsiteY2" fmla="*/ 2981325 h 4662225"/>
              <a:gd name="connsiteX3" fmla="*/ 79235 w 1708010"/>
              <a:gd name="connsiteY3" fmla="*/ 4524375 h 4662225"/>
              <a:gd name="connsiteX4" fmla="*/ 88760 w 1708010"/>
              <a:gd name="connsiteY4" fmla="*/ 4524375 h 4662225"/>
              <a:gd name="connsiteX0" fmla="*/ 1628775 w 1628775"/>
              <a:gd name="connsiteY0" fmla="*/ 0 h 4524375"/>
              <a:gd name="connsiteX1" fmla="*/ 114300 w 1628775"/>
              <a:gd name="connsiteY1" fmla="*/ 1543050 h 4524375"/>
              <a:gd name="connsiteX2" fmla="*/ 914400 w 1628775"/>
              <a:gd name="connsiteY2" fmla="*/ 2981325 h 4524375"/>
              <a:gd name="connsiteX3" fmla="*/ 0 w 1628775"/>
              <a:gd name="connsiteY3" fmla="*/ 4524375 h 4524375"/>
            </a:gdLst>
            <a:ahLst/>
            <a:cxnLst>
              <a:cxn ang="0">
                <a:pos x="connsiteX0" y="connsiteY0"/>
              </a:cxn>
              <a:cxn ang="0">
                <a:pos x="connsiteX1" y="connsiteY1"/>
              </a:cxn>
              <a:cxn ang="0">
                <a:pos x="connsiteX2" y="connsiteY2"/>
              </a:cxn>
              <a:cxn ang="0">
                <a:pos x="connsiteX3" y="connsiteY3"/>
              </a:cxn>
            </a:cxnLst>
            <a:rect l="l" t="t" r="r" b="b"/>
            <a:pathLst>
              <a:path w="1628775" h="4524375">
                <a:moveTo>
                  <a:pt x="1628775" y="0"/>
                </a:moveTo>
                <a:cubicBezTo>
                  <a:pt x="931068" y="523081"/>
                  <a:pt x="233362" y="1046163"/>
                  <a:pt x="114300" y="1543050"/>
                </a:cubicBezTo>
                <a:cubicBezTo>
                  <a:pt x="-4762" y="2039937"/>
                  <a:pt x="933450" y="2484438"/>
                  <a:pt x="914400" y="2981325"/>
                </a:cubicBezTo>
                <a:cubicBezTo>
                  <a:pt x="895350" y="3478212"/>
                  <a:pt x="150812" y="4267200"/>
                  <a:pt x="0" y="4524375"/>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213104" y="1087791"/>
            <a:ext cx="1478162" cy="276999"/>
          </a:xfrm>
          <a:prstGeom prst="rect">
            <a:avLst/>
          </a:prstGeom>
          <a:noFill/>
        </p:spPr>
        <p:txBody>
          <a:bodyPr wrap="square" rtlCol="0">
            <a:spAutoFit/>
          </a:bodyPr>
          <a:lstStyle/>
          <a:p>
            <a:r>
              <a:rPr lang="en-US" sz="1200" dirty="0" smtClean="0"/>
              <a:t>Stone of Daniel 2:34</a:t>
            </a:r>
            <a:endParaRPr lang="en-US" sz="1200" dirty="0"/>
          </a:p>
        </p:txBody>
      </p:sp>
      <p:sp>
        <p:nvSpPr>
          <p:cNvPr id="74"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pic>
        <p:nvPicPr>
          <p:cNvPr id="1030" name="Picture 6" descr="C:\Users\Administrator\Desktop\`Daniel 70 Week Project\graphics\05 Sardis.jpg"/>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4779300" y="3901909"/>
            <a:ext cx="491650" cy="527988"/>
          </a:xfrm>
          <a:prstGeom prst="rect">
            <a:avLst/>
          </a:prstGeom>
          <a:noFill/>
          <a:extLst>
            <a:ext uri="{909E8E84-426E-40DD-AFC4-6F175D3DCCD1}">
              <a14:hiddenFill xmlns:a14="http://schemas.microsoft.com/office/drawing/2010/main" xmlns="">
                <a:solidFill>
                  <a:srgbClr val="FFFFFF"/>
                </a:solidFill>
              </a14:hiddenFill>
            </a:ext>
          </a:extLst>
        </p:spPr>
      </p:pic>
      <p:sp>
        <p:nvSpPr>
          <p:cNvPr id="48" name="Line 9"/>
          <p:cNvSpPr>
            <a:spLocks noChangeShapeType="1"/>
          </p:cNvSpPr>
          <p:nvPr/>
        </p:nvSpPr>
        <p:spPr bwMode="auto">
          <a:xfrm flipH="1" flipV="1">
            <a:off x="4309209" y="1908199"/>
            <a:ext cx="1177191" cy="2012526"/>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9"/>
          <p:cNvSpPr>
            <a:spLocks noChangeShapeType="1"/>
          </p:cNvSpPr>
          <p:nvPr/>
        </p:nvSpPr>
        <p:spPr bwMode="auto">
          <a:xfrm flipV="1">
            <a:off x="4036323" y="1857981"/>
            <a:ext cx="272885" cy="206755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9"/>
          <p:cNvSpPr>
            <a:spLocks noChangeShapeType="1"/>
          </p:cNvSpPr>
          <p:nvPr/>
        </p:nvSpPr>
        <p:spPr bwMode="auto">
          <a:xfrm flipV="1">
            <a:off x="3585520" y="1908199"/>
            <a:ext cx="712001" cy="199371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9"/>
          <p:cNvSpPr>
            <a:spLocks noChangeShapeType="1"/>
          </p:cNvSpPr>
          <p:nvPr/>
        </p:nvSpPr>
        <p:spPr bwMode="auto">
          <a:xfrm flipV="1">
            <a:off x="3133725" y="1908197"/>
            <a:ext cx="1163796" cy="2016411"/>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9"/>
          <p:cNvSpPr>
            <a:spLocks noChangeShapeType="1"/>
          </p:cNvSpPr>
          <p:nvPr/>
        </p:nvSpPr>
        <p:spPr bwMode="auto">
          <a:xfrm flipH="1" flipV="1">
            <a:off x="4309209" y="1908196"/>
            <a:ext cx="209692"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9"/>
          <p:cNvSpPr>
            <a:spLocks noChangeShapeType="1"/>
          </p:cNvSpPr>
          <p:nvPr/>
        </p:nvSpPr>
        <p:spPr bwMode="auto">
          <a:xfrm flipH="1" flipV="1">
            <a:off x="4309209" y="1908200"/>
            <a:ext cx="715916" cy="203340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3699171" y="1323202"/>
            <a:ext cx="1178087" cy="276999"/>
          </a:xfrm>
          <a:prstGeom prst="rect">
            <a:avLst/>
          </a:prstGeom>
          <a:noFill/>
          <a:ln>
            <a:solidFill>
              <a:schemeClr val="tx1"/>
            </a:solidFill>
          </a:ln>
        </p:spPr>
        <p:txBody>
          <a:bodyPr wrap="square" rtlCol="0">
            <a:spAutoFit/>
          </a:bodyPr>
          <a:lstStyle/>
          <a:p>
            <a:r>
              <a:rPr lang="en-US" sz="1200" dirty="0" smtClean="0"/>
              <a:t>Raptured Saints</a:t>
            </a:r>
            <a:endParaRPr lang="en-US" sz="1200" dirty="0"/>
          </a:p>
        </p:txBody>
      </p:sp>
      <p:sp>
        <p:nvSpPr>
          <p:cNvPr id="64" name="Line 9"/>
          <p:cNvSpPr>
            <a:spLocks noChangeShapeType="1"/>
          </p:cNvSpPr>
          <p:nvPr/>
        </p:nvSpPr>
        <p:spPr bwMode="auto">
          <a:xfrm flipH="1" flipV="1">
            <a:off x="4297519" y="1609826"/>
            <a:ext cx="1" cy="29837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TextBox 64"/>
          <p:cNvSpPr txBox="1"/>
          <p:nvPr/>
        </p:nvSpPr>
        <p:spPr>
          <a:xfrm>
            <a:off x="3921805" y="5432166"/>
            <a:ext cx="1191610" cy="261610"/>
          </a:xfrm>
          <a:prstGeom prst="rect">
            <a:avLst/>
          </a:prstGeom>
          <a:noFill/>
        </p:spPr>
        <p:txBody>
          <a:bodyPr wrap="square" rtlCol="0">
            <a:spAutoFit/>
          </a:bodyPr>
          <a:lstStyle/>
          <a:p>
            <a:pPr algn="ctr"/>
            <a:r>
              <a:rPr lang="en-US" sz="1100" dirty="0" smtClean="0"/>
              <a:t>Daniel 2:31</a:t>
            </a:r>
            <a:endParaRPr lang="en-US" sz="1100" dirty="0"/>
          </a:p>
        </p:txBody>
      </p:sp>
      <p:sp>
        <p:nvSpPr>
          <p:cNvPr id="66" name="TextBox 65"/>
          <p:cNvSpPr txBox="1"/>
          <p:nvPr/>
        </p:nvSpPr>
        <p:spPr>
          <a:xfrm>
            <a:off x="347662" y="1980651"/>
            <a:ext cx="1443038" cy="430887"/>
          </a:xfrm>
          <a:prstGeom prst="rect">
            <a:avLst/>
          </a:prstGeom>
          <a:noFill/>
        </p:spPr>
        <p:txBody>
          <a:bodyPr wrap="square" rtlCol="0">
            <a:spAutoFit/>
          </a:bodyPr>
          <a:lstStyle/>
          <a:p>
            <a:pPr algn="ctr"/>
            <a:r>
              <a:rPr lang="en-US" sz="1100" dirty="0" smtClean="0"/>
              <a:t>Daniel 9:24</a:t>
            </a:r>
          </a:p>
          <a:p>
            <a:pPr algn="ctr"/>
            <a:r>
              <a:rPr lang="en-US" sz="1100" dirty="0" smtClean="0"/>
              <a:t>70 Weeks B.C. 538</a:t>
            </a:r>
            <a:endParaRPr lang="en-US" sz="1100" dirty="0"/>
          </a:p>
        </p:txBody>
      </p:sp>
      <p:sp>
        <p:nvSpPr>
          <p:cNvPr id="68" name="TextBox 67"/>
          <p:cNvSpPr txBox="1"/>
          <p:nvPr/>
        </p:nvSpPr>
        <p:spPr>
          <a:xfrm>
            <a:off x="3545170" y="4445374"/>
            <a:ext cx="1951191" cy="261610"/>
          </a:xfrm>
          <a:prstGeom prst="rect">
            <a:avLst/>
          </a:prstGeom>
          <a:noFill/>
        </p:spPr>
        <p:txBody>
          <a:bodyPr wrap="square" rtlCol="0">
            <a:spAutoFit/>
          </a:bodyPr>
          <a:lstStyle/>
          <a:p>
            <a:pPr algn="ctr"/>
            <a:r>
              <a:rPr lang="en-US" sz="1100" b="1" dirty="0" smtClean="0"/>
              <a:t>7 Church Ages</a:t>
            </a:r>
            <a:endParaRPr lang="en-US" sz="1100" b="1" dirty="0"/>
          </a:p>
        </p:txBody>
      </p:sp>
      <p:sp>
        <p:nvSpPr>
          <p:cNvPr id="69" name="TextBox 68"/>
          <p:cNvSpPr txBox="1"/>
          <p:nvPr/>
        </p:nvSpPr>
        <p:spPr>
          <a:xfrm>
            <a:off x="3584913" y="4619739"/>
            <a:ext cx="1951191" cy="246221"/>
          </a:xfrm>
          <a:prstGeom prst="rect">
            <a:avLst/>
          </a:prstGeom>
          <a:noFill/>
        </p:spPr>
        <p:txBody>
          <a:bodyPr wrap="square" rtlCol="0">
            <a:spAutoFit/>
          </a:bodyPr>
          <a:lstStyle/>
          <a:p>
            <a:pPr algn="ctr"/>
            <a:r>
              <a:rPr lang="en-US" sz="1000" dirty="0" smtClean="0"/>
              <a:t>Luke 21:24</a:t>
            </a:r>
            <a:endParaRPr lang="en-US" sz="1000" dirty="0"/>
          </a:p>
        </p:txBody>
      </p:sp>
      <p:sp>
        <p:nvSpPr>
          <p:cNvPr id="75" name="TextBox 74"/>
          <p:cNvSpPr txBox="1"/>
          <p:nvPr/>
        </p:nvSpPr>
        <p:spPr>
          <a:xfrm>
            <a:off x="2181225" y="3048000"/>
            <a:ext cx="638175" cy="353943"/>
          </a:xfrm>
          <a:prstGeom prst="rect">
            <a:avLst/>
          </a:prstGeom>
          <a:solidFill>
            <a:srgbClr val="FFFF00"/>
          </a:solidFill>
        </p:spPr>
        <p:txBody>
          <a:bodyPr wrap="square" lIns="0" tIns="91440" rIns="0" bIns="91440" rtlCol="0">
            <a:spAutoFit/>
          </a:bodyPr>
          <a:lstStyle/>
          <a:p>
            <a:r>
              <a:rPr lang="en-US" sz="1000" dirty="0" smtClean="0"/>
              <a:t>  </a:t>
            </a:r>
            <a:r>
              <a:rPr lang="en-US" sz="1100" b="1" dirty="0" smtClean="0"/>
              <a:t>3 ½ Years</a:t>
            </a:r>
            <a:endParaRPr lang="en-US" sz="1100" b="1" dirty="0"/>
          </a:p>
        </p:txBody>
      </p:sp>
      <p:cxnSp>
        <p:nvCxnSpPr>
          <p:cNvPr id="70" name="Straight Connector 69"/>
          <p:cNvCxnSpPr/>
          <p:nvPr/>
        </p:nvCxnSpPr>
        <p:spPr>
          <a:xfrm>
            <a:off x="2181225" y="2789708"/>
            <a:ext cx="0" cy="56269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19399" y="3060597"/>
            <a:ext cx="293" cy="181620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512362" y="2137163"/>
            <a:ext cx="633000" cy="276999"/>
          </a:xfrm>
          <a:prstGeom prst="rect">
            <a:avLst/>
          </a:prstGeom>
          <a:solidFill>
            <a:srgbClr val="FFFF00"/>
          </a:solidFill>
        </p:spPr>
        <p:txBody>
          <a:bodyPr wrap="square" lIns="0" rIns="0" rtlCol="0">
            <a:spAutoFit/>
          </a:bodyPr>
          <a:lstStyle/>
          <a:p>
            <a:pPr algn="ctr"/>
            <a:r>
              <a:rPr lang="en-US" sz="1200" b="1" dirty="0" smtClean="0"/>
              <a:t>A.D. 30</a:t>
            </a:r>
            <a:endParaRPr lang="en-US" sz="1200" b="1" dirty="0"/>
          </a:p>
        </p:txBody>
      </p:sp>
      <p:sp>
        <p:nvSpPr>
          <p:cNvPr id="67" name="TextBox 66"/>
          <p:cNvSpPr txBox="1"/>
          <p:nvPr/>
        </p:nvSpPr>
        <p:spPr>
          <a:xfrm>
            <a:off x="2372916" y="3552685"/>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69 Weeks</a:t>
            </a:r>
            <a:endParaRPr lang="en-US" sz="1000" dirty="0"/>
          </a:p>
        </p:txBody>
      </p:sp>
      <p:sp>
        <p:nvSpPr>
          <p:cNvPr id="71" name="TextBox 70"/>
          <p:cNvSpPr txBox="1"/>
          <p:nvPr/>
        </p:nvSpPr>
        <p:spPr>
          <a:xfrm>
            <a:off x="2391966" y="4457391"/>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483 Years</a:t>
            </a:r>
            <a:endParaRPr lang="en-US" sz="1000" dirty="0"/>
          </a:p>
        </p:txBody>
      </p:sp>
    </p:spTree>
    <p:extLst>
      <p:ext uri="{BB962C8B-B14F-4D97-AF65-F5344CB8AC3E}">
        <p14:creationId xmlns:p14="http://schemas.microsoft.com/office/powerpoint/2010/main" xmlns="" val="429025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Picture 82" descr="C:\Users\Administrator\Desktop\`Daniel 70 Week Project\graphics\07 Laodicia.jpg"/>
          <p:cNvPicPr>
            <a:picLocks noChangeAspect="1" noChangeArrowheads="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5784009" y="3899018"/>
            <a:ext cx="485775"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82" name="Picture 2" descr="C:\Users\Administrator\Desktop\`Daniel 70 Week Project\graphics\01 Ephesus.jpg"/>
          <p:cNvPicPr>
            <a:picLocks noChangeAspect="1" noChangeArrowheads="1"/>
          </p:cNvPicPr>
          <p:nvPr/>
        </p:nvPicPr>
        <p:blipFill>
          <a:blip r:embed="rId4">
            <a:duotone>
              <a:prstClr val="black"/>
              <a:schemeClr val="accent5">
                <a:tint val="45000"/>
                <a:satMod val="400000"/>
              </a:schemeClr>
            </a:duotone>
            <a:extLst>
              <a:ext uri="{BEBA8EAE-BF5A-486C-A8C5-ECC9F3942E4B}">
                <a14:imgProps xmlns:a14="http://schemas.microsoft.com/office/drawing/2010/main" xmlns="">
                  <a14:imgLayer r:embed="rId5">
                    <a14:imgEffect>
                      <a14:colorTemperature colorTemp="11500"/>
                    </a14:imgEffect>
                  </a14:imgLayer>
                </a14:imgProps>
              </a:ext>
              <a:ext uri="{28A0092B-C50C-407E-A947-70E740481C1C}">
                <a14:useLocalDpi xmlns:a14="http://schemas.microsoft.com/office/drawing/2010/main" xmlns="" val="0"/>
              </a:ext>
            </a:extLst>
          </a:blip>
          <a:srcRect/>
          <a:stretch>
            <a:fillRect/>
          </a:stretch>
        </p:blipFill>
        <p:spPr bwMode="auto">
          <a:xfrm>
            <a:off x="2813613" y="3899017"/>
            <a:ext cx="539583"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statue 2"/>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4419601" y="4800600"/>
            <a:ext cx="2057400" cy="165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0" name="Line 9"/>
          <p:cNvSpPr>
            <a:spLocks noChangeShapeType="1"/>
          </p:cNvSpPr>
          <p:nvPr/>
        </p:nvSpPr>
        <p:spPr bwMode="auto">
          <a:xfrm flipH="1" flipV="1">
            <a:off x="4309208" y="1908197"/>
            <a:ext cx="1627463"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8" name="Straight Connector 7"/>
          <p:cNvCxnSpPr/>
          <p:nvPr/>
        </p:nvCxnSpPr>
        <p:spPr>
          <a:xfrm>
            <a:off x="228600" y="3048000"/>
            <a:ext cx="290512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2133600"/>
            <a:ext cx="0" cy="28575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8600" y="3657600"/>
            <a:ext cx="259079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33550" y="3238500"/>
            <a:ext cx="0" cy="17526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0" y="2606685"/>
            <a:ext cx="1952625" cy="307777"/>
          </a:xfrm>
          <a:prstGeom prst="rect">
            <a:avLst/>
          </a:prstGeom>
          <a:noFill/>
        </p:spPr>
        <p:txBody>
          <a:bodyPr wrap="square" rtlCol="0">
            <a:spAutoFit/>
          </a:bodyPr>
          <a:lstStyle/>
          <a:p>
            <a:r>
              <a:rPr lang="en-US" sz="1400" dirty="0" smtClean="0"/>
              <a:t>69 Weeks of Daniel 9:25</a:t>
            </a:r>
            <a:endParaRPr lang="en-US" sz="1400" dirty="0"/>
          </a:p>
        </p:txBody>
      </p:sp>
      <p:sp>
        <p:nvSpPr>
          <p:cNvPr id="25" name="TextBox 24"/>
          <p:cNvSpPr txBox="1"/>
          <p:nvPr/>
        </p:nvSpPr>
        <p:spPr>
          <a:xfrm>
            <a:off x="533402" y="3293908"/>
            <a:ext cx="1047748" cy="307777"/>
          </a:xfrm>
          <a:prstGeom prst="rect">
            <a:avLst/>
          </a:prstGeom>
          <a:noFill/>
        </p:spPr>
        <p:txBody>
          <a:bodyPr wrap="square" rtlCol="0">
            <a:spAutoFit/>
          </a:bodyPr>
          <a:lstStyle/>
          <a:p>
            <a:r>
              <a:rPr lang="en-US" sz="1400" dirty="0" smtClean="0"/>
              <a:t>7 Weeks</a:t>
            </a:r>
            <a:endParaRPr lang="en-US" sz="1400" dirty="0"/>
          </a:p>
        </p:txBody>
      </p:sp>
      <p:sp>
        <p:nvSpPr>
          <p:cNvPr id="26" name="TextBox 25"/>
          <p:cNvSpPr txBox="1"/>
          <p:nvPr/>
        </p:nvSpPr>
        <p:spPr>
          <a:xfrm>
            <a:off x="1857788" y="3315443"/>
            <a:ext cx="1057275" cy="307777"/>
          </a:xfrm>
          <a:prstGeom prst="rect">
            <a:avLst/>
          </a:prstGeom>
          <a:noFill/>
        </p:spPr>
        <p:txBody>
          <a:bodyPr wrap="square" rtlCol="0">
            <a:spAutoFit/>
          </a:bodyPr>
          <a:lstStyle/>
          <a:p>
            <a:r>
              <a:rPr lang="en-US" sz="1400" dirty="0" smtClean="0"/>
              <a:t>62 weeks</a:t>
            </a:r>
            <a:endParaRPr lang="en-US" sz="1400" dirty="0"/>
          </a:p>
        </p:txBody>
      </p:sp>
      <p:pic>
        <p:nvPicPr>
          <p:cNvPr id="33" name="Picture 32"/>
          <p:cNvPicPr>
            <a:picLocks noChangeAspect="1"/>
          </p:cNvPicPr>
          <p:nvPr/>
        </p:nvPicPr>
        <p:blipFill>
          <a:blip r:embed="rId8">
            <a:extLst>
              <a:ext uri="{BEBA8EAE-BF5A-486C-A8C5-ECC9F3942E4B}">
                <a14:imgProps xmlns:a14="http://schemas.microsoft.com/office/drawing/2010/main" xmlns="">
                  <a14:imgLayer r:embed="rId9">
                    <a14:imgEffect>
                      <a14:sharpenSoften amount="1000"/>
                    </a14:imgEffect>
                  </a14:imgLayer>
                </a14:imgProps>
              </a:ext>
              <a:ext uri="{28A0092B-C50C-407E-A947-70E740481C1C}">
                <a14:useLocalDpi xmlns:a14="http://schemas.microsoft.com/office/drawing/2010/main" xmlns="" val="0"/>
              </a:ext>
            </a:extLst>
          </a:blip>
          <a:stretch>
            <a:fillRect/>
          </a:stretch>
        </p:blipFill>
        <p:spPr>
          <a:xfrm>
            <a:off x="2655733" y="2521891"/>
            <a:ext cx="327332" cy="535634"/>
          </a:xfrm>
          <a:prstGeom prst="rect">
            <a:avLst/>
          </a:prstGeom>
          <a:noFill/>
          <a:effectLst/>
        </p:spPr>
      </p:pic>
      <p:sp>
        <p:nvSpPr>
          <p:cNvPr id="34" name="TextBox 33"/>
          <p:cNvSpPr txBox="1"/>
          <p:nvPr/>
        </p:nvSpPr>
        <p:spPr>
          <a:xfrm>
            <a:off x="2976561" y="2767309"/>
            <a:ext cx="828676" cy="276999"/>
          </a:xfrm>
          <a:prstGeom prst="rect">
            <a:avLst/>
          </a:prstGeom>
          <a:noFill/>
        </p:spPr>
        <p:txBody>
          <a:bodyPr wrap="square" rtlCol="0">
            <a:spAutoFit/>
          </a:bodyPr>
          <a:lstStyle/>
          <a:p>
            <a:r>
              <a:rPr lang="en-US" sz="1200" dirty="0" smtClean="0"/>
              <a:t>A.D. 70</a:t>
            </a:r>
            <a:endParaRPr lang="en-US" sz="1200" dirty="0"/>
          </a:p>
        </p:txBody>
      </p:sp>
      <p:sp>
        <p:nvSpPr>
          <p:cNvPr id="36" name="TextBox 35"/>
          <p:cNvSpPr txBox="1"/>
          <p:nvPr/>
        </p:nvSpPr>
        <p:spPr>
          <a:xfrm>
            <a:off x="228600" y="3807023"/>
            <a:ext cx="1504950" cy="430887"/>
          </a:xfrm>
          <a:prstGeom prst="rect">
            <a:avLst/>
          </a:prstGeom>
          <a:noFill/>
        </p:spPr>
        <p:txBody>
          <a:bodyPr wrap="square" rtlCol="0">
            <a:spAutoFit/>
          </a:bodyPr>
          <a:lstStyle/>
          <a:p>
            <a:pPr algn="ctr"/>
            <a:r>
              <a:rPr lang="en-US" sz="1100" dirty="0" smtClean="0"/>
              <a:t>49 Years for the rebuilding of Jerusalem</a:t>
            </a:r>
            <a:endParaRPr lang="en-US" sz="1100" dirty="0"/>
          </a:p>
        </p:txBody>
      </p:sp>
      <p:sp>
        <p:nvSpPr>
          <p:cNvPr id="37" name="TextBox 36"/>
          <p:cNvSpPr txBox="1"/>
          <p:nvPr/>
        </p:nvSpPr>
        <p:spPr>
          <a:xfrm>
            <a:off x="1790700" y="3807022"/>
            <a:ext cx="1057275" cy="430887"/>
          </a:xfrm>
          <a:prstGeom prst="rect">
            <a:avLst/>
          </a:prstGeom>
          <a:noFill/>
        </p:spPr>
        <p:txBody>
          <a:bodyPr wrap="square" rtlCol="0">
            <a:spAutoFit/>
          </a:bodyPr>
          <a:lstStyle/>
          <a:p>
            <a:pPr algn="ctr"/>
            <a:r>
              <a:rPr lang="en-US" sz="1100" dirty="0" smtClean="0"/>
              <a:t>434 Years </a:t>
            </a:r>
            <a:r>
              <a:rPr lang="en-US" sz="1100" dirty="0"/>
              <a:t>t</a:t>
            </a:r>
            <a:r>
              <a:rPr lang="en-US" sz="1100" dirty="0" smtClean="0"/>
              <a:t>o Messiah</a:t>
            </a:r>
            <a:endParaRPr lang="en-US" sz="1100" dirty="0"/>
          </a:p>
        </p:txBody>
      </p:sp>
      <p:cxnSp>
        <p:nvCxnSpPr>
          <p:cNvPr id="40" name="Straight Connector 39"/>
          <p:cNvCxnSpPr/>
          <p:nvPr/>
        </p:nvCxnSpPr>
        <p:spPr>
          <a:xfrm>
            <a:off x="2819692" y="4876800"/>
            <a:ext cx="3454856"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269784" y="2646461"/>
            <a:ext cx="0" cy="22303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19800" y="3057525"/>
            <a:ext cx="274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467600" y="3057525"/>
            <a:ext cx="0" cy="2428875"/>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688931" y="5486400"/>
            <a:ext cx="1443038" cy="430887"/>
          </a:xfrm>
          <a:prstGeom prst="rect">
            <a:avLst/>
          </a:prstGeom>
          <a:noFill/>
        </p:spPr>
        <p:txBody>
          <a:bodyPr wrap="square" rtlCol="0">
            <a:spAutoFit/>
          </a:bodyPr>
          <a:lstStyle/>
          <a:p>
            <a:pPr algn="ctr"/>
            <a:r>
              <a:rPr lang="en-US" sz="1100" dirty="0" smtClean="0"/>
              <a:t>Middle of  Week Armageddon</a:t>
            </a:r>
            <a:endParaRPr lang="en-US" sz="1100" dirty="0"/>
          </a:p>
        </p:txBody>
      </p:sp>
      <p:sp>
        <p:nvSpPr>
          <p:cNvPr id="53" name="TextBox 52"/>
          <p:cNvSpPr txBox="1"/>
          <p:nvPr/>
        </p:nvSpPr>
        <p:spPr>
          <a:xfrm>
            <a:off x="6477001" y="2646461"/>
            <a:ext cx="2133600" cy="307777"/>
          </a:xfrm>
          <a:prstGeom prst="rect">
            <a:avLst/>
          </a:prstGeom>
          <a:noFill/>
        </p:spPr>
        <p:txBody>
          <a:bodyPr wrap="square" rtlCol="0">
            <a:spAutoFit/>
          </a:bodyPr>
          <a:lstStyle/>
          <a:p>
            <a:r>
              <a:rPr lang="en-US" sz="1400" dirty="0" smtClean="0"/>
              <a:t>70th Week or last 7 years</a:t>
            </a:r>
            <a:endParaRPr lang="en-US" sz="1400" dirty="0"/>
          </a:p>
        </p:txBody>
      </p:sp>
      <p:sp>
        <p:nvSpPr>
          <p:cNvPr id="55" name="TextBox 54"/>
          <p:cNvSpPr txBox="1"/>
          <p:nvPr/>
        </p:nvSpPr>
        <p:spPr>
          <a:xfrm>
            <a:off x="6400800" y="3161555"/>
            <a:ext cx="1057275" cy="461665"/>
          </a:xfrm>
          <a:prstGeom prst="rect">
            <a:avLst/>
          </a:prstGeom>
          <a:noFill/>
        </p:spPr>
        <p:txBody>
          <a:bodyPr wrap="square" rtlCol="0">
            <a:spAutoFit/>
          </a:bodyPr>
          <a:lstStyle/>
          <a:p>
            <a:r>
              <a:rPr lang="en-US" sz="1200" dirty="0" smtClean="0"/>
              <a:t>2 Prophets Rev. 11:3</a:t>
            </a:r>
            <a:endParaRPr lang="en-US" sz="1200" dirty="0"/>
          </a:p>
        </p:txBody>
      </p:sp>
      <p:sp>
        <p:nvSpPr>
          <p:cNvPr id="56" name="TextBox 55"/>
          <p:cNvSpPr txBox="1"/>
          <p:nvPr/>
        </p:nvSpPr>
        <p:spPr>
          <a:xfrm>
            <a:off x="7543801" y="3149793"/>
            <a:ext cx="1388269" cy="461665"/>
          </a:xfrm>
          <a:prstGeom prst="rect">
            <a:avLst/>
          </a:prstGeom>
          <a:noFill/>
        </p:spPr>
        <p:txBody>
          <a:bodyPr wrap="square" rtlCol="0">
            <a:spAutoFit/>
          </a:bodyPr>
          <a:lstStyle/>
          <a:p>
            <a:r>
              <a:rPr lang="en-US" sz="1200" dirty="0" smtClean="0"/>
              <a:t>Great Tribulation Period 3 ½ years</a:t>
            </a:r>
            <a:endParaRPr lang="en-US" sz="1200" dirty="0"/>
          </a:p>
        </p:txBody>
      </p:sp>
      <p:cxnSp>
        <p:nvCxnSpPr>
          <p:cNvPr id="58" name="Straight Connector 57"/>
          <p:cNvCxnSpPr/>
          <p:nvPr/>
        </p:nvCxnSpPr>
        <p:spPr>
          <a:xfrm>
            <a:off x="6019800" y="1968697"/>
            <a:ext cx="0" cy="1106389"/>
          </a:xfrm>
          <a:prstGeom prst="line">
            <a:avLst/>
          </a:prstGeom>
          <a:ln w="15875">
            <a:solidFill>
              <a:schemeClr val="tx1"/>
            </a:solidFill>
            <a:prstDash val="dash"/>
          </a:ln>
          <a:effectLst/>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600700" y="1506287"/>
            <a:ext cx="838199" cy="461665"/>
          </a:xfrm>
          <a:prstGeom prst="rect">
            <a:avLst/>
          </a:prstGeom>
          <a:noFill/>
        </p:spPr>
        <p:txBody>
          <a:bodyPr wrap="square" rtlCol="0">
            <a:spAutoFit/>
          </a:bodyPr>
          <a:lstStyle/>
          <a:p>
            <a:pPr algn="ctr"/>
            <a:r>
              <a:rPr lang="en-US" sz="1200" dirty="0" smtClean="0"/>
              <a:t>Jews Returning</a:t>
            </a:r>
            <a:endParaRPr lang="en-US" sz="1200" dirty="0"/>
          </a:p>
        </p:txBody>
      </p:sp>
      <p:sp>
        <p:nvSpPr>
          <p:cNvPr id="62" name="Isosceles Triangle 61"/>
          <p:cNvSpPr/>
          <p:nvPr/>
        </p:nvSpPr>
        <p:spPr>
          <a:xfrm>
            <a:off x="7366993" y="1645591"/>
            <a:ext cx="1170384" cy="654247"/>
          </a:xfrm>
          <a:custGeom>
            <a:avLst/>
            <a:gdLst>
              <a:gd name="connsiteX0" fmla="*/ 0 w 998935"/>
              <a:gd name="connsiteY0" fmla="*/ 749497 h 749497"/>
              <a:gd name="connsiteX1" fmla="*/ 499468 w 998935"/>
              <a:gd name="connsiteY1" fmla="*/ 0 h 749497"/>
              <a:gd name="connsiteX2" fmla="*/ 998935 w 998935"/>
              <a:gd name="connsiteY2" fmla="*/ 749497 h 749497"/>
              <a:gd name="connsiteX3" fmla="*/ 0 w 998935"/>
              <a:gd name="connsiteY3" fmla="*/ 749497 h 749497"/>
              <a:gd name="connsiteX0" fmla="*/ 0 w 998935"/>
              <a:gd name="connsiteY0" fmla="*/ 749497 h 749497"/>
              <a:gd name="connsiteX1" fmla="*/ 447676 w 998935"/>
              <a:gd name="connsiteY1" fmla="*/ 107753 h 749497"/>
              <a:gd name="connsiteX2" fmla="*/ 499468 w 998935"/>
              <a:gd name="connsiteY2" fmla="*/ 0 h 749497"/>
              <a:gd name="connsiteX3" fmla="*/ 998935 w 998935"/>
              <a:gd name="connsiteY3" fmla="*/ 749497 h 749497"/>
              <a:gd name="connsiteX4" fmla="*/ 0 w 998935"/>
              <a:gd name="connsiteY4" fmla="*/ 749497 h 749497"/>
              <a:gd name="connsiteX0" fmla="*/ 0 w 998935"/>
              <a:gd name="connsiteY0" fmla="*/ 654247 h 654247"/>
              <a:gd name="connsiteX1" fmla="*/ 447676 w 998935"/>
              <a:gd name="connsiteY1" fmla="*/ 12503 h 654247"/>
              <a:gd name="connsiteX2" fmla="*/ 632818 w 998935"/>
              <a:gd name="connsiteY2" fmla="*/ 0 h 654247"/>
              <a:gd name="connsiteX3" fmla="*/ 998935 w 998935"/>
              <a:gd name="connsiteY3" fmla="*/ 654247 h 654247"/>
              <a:gd name="connsiteX4" fmla="*/ 0 w 998935"/>
              <a:gd name="connsiteY4" fmla="*/ 654247 h 654247"/>
              <a:gd name="connsiteX0" fmla="*/ 0 w 998935"/>
              <a:gd name="connsiteY0" fmla="*/ 644722 h 644722"/>
              <a:gd name="connsiteX1" fmla="*/ 447676 w 998935"/>
              <a:gd name="connsiteY1" fmla="*/ 2978 h 644722"/>
              <a:gd name="connsiteX2" fmla="*/ 661393 w 998935"/>
              <a:gd name="connsiteY2" fmla="*/ 0 h 644722"/>
              <a:gd name="connsiteX3" fmla="*/ 998935 w 998935"/>
              <a:gd name="connsiteY3" fmla="*/ 644722 h 644722"/>
              <a:gd name="connsiteX4" fmla="*/ 0 w 998935"/>
              <a:gd name="connsiteY4" fmla="*/ 644722 h 644722"/>
              <a:gd name="connsiteX0" fmla="*/ 0 w 998935"/>
              <a:gd name="connsiteY0" fmla="*/ 644722 h 644722"/>
              <a:gd name="connsiteX1" fmla="*/ 447676 w 998935"/>
              <a:gd name="connsiteY1" fmla="*/ 2978 h 644722"/>
              <a:gd name="connsiteX2" fmla="*/ 739435 w 998935"/>
              <a:gd name="connsiteY2" fmla="*/ 0 h 644722"/>
              <a:gd name="connsiteX3" fmla="*/ 998935 w 998935"/>
              <a:gd name="connsiteY3" fmla="*/ 644722 h 644722"/>
              <a:gd name="connsiteX4" fmla="*/ 0 w 998935"/>
              <a:gd name="connsiteY4" fmla="*/ 644722 h 644722"/>
              <a:gd name="connsiteX0" fmla="*/ 0 w 1092585"/>
              <a:gd name="connsiteY0" fmla="*/ 644722 h 644722"/>
              <a:gd name="connsiteX1" fmla="*/ 447676 w 1092585"/>
              <a:gd name="connsiteY1" fmla="*/ 2978 h 644722"/>
              <a:gd name="connsiteX2" fmla="*/ 739435 w 1092585"/>
              <a:gd name="connsiteY2" fmla="*/ 0 h 644722"/>
              <a:gd name="connsiteX3" fmla="*/ 1092585 w 1092585"/>
              <a:gd name="connsiteY3" fmla="*/ 625672 h 644722"/>
              <a:gd name="connsiteX4" fmla="*/ 0 w 1092585"/>
              <a:gd name="connsiteY4" fmla="*/ 644722 h 644722"/>
              <a:gd name="connsiteX0" fmla="*/ 0 w 1108193"/>
              <a:gd name="connsiteY0" fmla="*/ 644722 h 654247"/>
              <a:gd name="connsiteX1" fmla="*/ 447676 w 1108193"/>
              <a:gd name="connsiteY1" fmla="*/ 2978 h 654247"/>
              <a:gd name="connsiteX2" fmla="*/ 739435 w 1108193"/>
              <a:gd name="connsiteY2" fmla="*/ 0 h 654247"/>
              <a:gd name="connsiteX3" fmla="*/ 1108193 w 1108193"/>
              <a:gd name="connsiteY3" fmla="*/ 654247 h 654247"/>
              <a:gd name="connsiteX4" fmla="*/ 0 w 1108193"/>
              <a:gd name="connsiteY4" fmla="*/ 644722 h 654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193" h="654247">
                <a:moveTo>
                  <a:pt x="0" y="644722"/>
                </a:moveTo>
                <a:lnTo>
                  <a:pt x="447676" y="2978"/>
                </a:lnTo>
                <a:lnTo>
                  <a:pt x="739435" y="0"/>
                </a:lnTo>
                <a:lnTo>
                  <a:pt x="1108193" y="654247"/>
                </a:lnTo>
                <a:lnTo>
                  <a:pt x="0" y="644722"/>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7835503" y="1371601"/>
            <a:ext cx="296466"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Freeform 1031"/>
          <p:cNvSpPr/>
          <p:nvPr/>
        </p:nvSpPr>
        <p:spPr>
          <a:xfrm>
            <a:off x="6115049" y="1562099"/>
            <a:ext cx="1628775" cy="4524375"/>
          </a:xfrm>
          <a:custGeom>
            <a:avLst/>
            <a:gdLst>
              <a:gd name="connsiteX0" fmla="*/ 1730186 w 1730186"/>
              <a:gd name="connsiteY0" fmla="*/ 0 h 4703875"/>
              <a:gd name="connsiteX1" fmla="*/ 215711 w 1730186"/>
              <a:gd name="connsiteY1" fmla="*/ 1543050 h 4703875"/>
              <a:gd name="connsiteX2" fmla="*/ 1015811 w 1730186"/>
              <a:gd name="connsiteY2" fmla="*/ 2981325 h 4703875"/>
              <a:gd name="connsiteX3" fmla="*/ 101411 w 1730186"/>
              <a:gd name="connsiteY3" fmla="*/ 4524375 h 4703875"/>
              <a:gd name="connsiteX4" fmla="*/ 63311 w 1730186"/>
              <a:gd name="connsiteY4" fmla="*/ 4610100 h 4703875"/>
              <a:gd name="connsiteX0" fmla="*/ 1708010 w 1708010"/>
              <a:gd name="connsiteY0" fmla="*/ 0 h 4662225"/>
              <a:gd name="connsiteX1" fmla="*/ 193535 w 1708010"/>
              <a:gd name="connsiteY1" fmla="*/ 1543050 h 4662225"/>
              <a:gd name="connsiteX2" fmla="*/ 993635 w 1708010"/>
              <a:gd name="connsiteY2" fmla="*/ 2981325 h 4662225"/>
              <a:gd name="connsiteX3" fmla="*/ 79235 w 1708010"/>
              <a:gd name="connsiteY3" fmla="*/ 4524375 h 4662225"/>
              <a:gd name="connsiteX4" fmla="*/ 88760 w 1708010"/>
              <a:gd name="connsiteY4" fmla="*/ 4524375 h 4662225"/>
              <a:gd name="connsiteX0" fmla="*/ 1628775 w 1628775"/>
              <a:gd name="connsiteY0" fmla="*/ 0 h 4524375"/>
              <a:gd name="connsiteX1" fmla="*/ 114300 w 1628775"/>
              <a:gd name="connsiteY1" fmla="*/ 1543050 h 4524375"/>
              <a:gd name="connsiteX2" fmla="*/ 914400 w 1628775"/>
              <a:gd name="connsiteY2" fmla="*/ 2981325 h 4524375"/>
              <a:gd name="connsiteX3" fmla="*/ 0 w 1628775"/>
              <a:gd name="connsiteY3" fmla="*/ 4524375 h 4524375"/>
            </a:gdLst>
            <a:ahLst/>
            <a:cxnLst>
              <a:cxn ang="0">
                <a:pos x="connsiteX0" y="connsiteY0"/>
              </a:cxn>
              <a:cxn ang="0">
                <a:pos x="connsiteX1" y="connsiteY1"/>
              </a:cxn>
              <a:cxn ang="0">
                <a:pos x="connsiteX2" y="connsiteY2"/>
              </a:cxn>
              <a:cxn ang="0">
                <a:pos x="connsiteX3" y="connsiteY3"/>
              </a:cxn>
            </a:cxnLst>
            <a:rect l="l" t="t" r="r" b="b"/>
            <a:pathLst>
              <a:path w="1628775" h="4524375">
                <a:moveTo>
                  <a:pt x="1628775" y="0"/>
                </a:moveTo>
                <a:cubicBezTo>
                  <a:pt x="931068" y="523081"/>
                  <a:pt x="233362" y="1046163"/>
                  <a:pt x="114300" y="1543050"/>
                </a:cubicBezTo>
                <a:cubicBezTo>
                  <a:pt x="-4762" y="2039937"/>
                  <a:pt x="933450" y="2484438"/>
                  <a:pt x="914400" y="2981325"/>
                </a:cubicBezTo>
                <a:cubicBezTo>
                  <a:pt x="895350" y="3478212"/>
                  <a:pt x="150812" y="4267200"/>
                  <a:pt x="0" y="4524375"/>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213104" y="1087791"/>
            <a:ext cx="1478162" cy="276999"/>
          </a:xfrm>
          <a:prstGeom prst="rect">
            <a:avLst/>
          </a:prstGeom>
          <a:noFill/>
        </p:spPr>
        <p:txBody>
          <a:bodyPr wrap="square" rtlCol="0">
            <a:spAutoFit/>
          </a:bodyPr>
          <a:lstStyle/>
          <a:p>
            <a:r>
              <a:rPr lang="en-US" sz="1200" dirty="0" smtClean="0"/>
              <a:t>Stone of Daniel 2:34</a:t>
            </a:r>
            <a:endParaRPr lang="en-US" sz="1200" dirty="0"/>
          </a:p>
        </p:txBody>
      </p:sp>
      <p:sp>
        <p:nvSpPr>
          <p:cNvPr id="74"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
        <p:nvSpPr>
          <p:cNvPr id="48" name="Line 9"/>
          <p:cNvSpPr>
            <a:spLocks noChangeShapeType="1"/>
          </p:cNvSpPr>
          <p:nvPr/>
        </p:nvSpPr>
        <p:spPr bwMode="auto">
          <a:xfrm flipH="1" flipV="1">
            <a:off x="4309209" y="1908199"/>
            <a:ext cx="1177191" cy="2012526"/>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9"/>
          <p:cNvSpPr>
            <a:spLocks noChangeShapeType="1"/>
          </p:cNvSpPr>
          <p:nvPr/>
        </p:nvSpPr>
        <p:spPr bwMode="auto">
          <a:xfrm flipV="1">
            <a:off x="4036323" y="1857981"/>
            <a:ext cx="272885" cy="206755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9"/>
          <p:cNvSpPr>
            <a:spLocks noChangeShapeType="1"/>
          </p:cNvSpPr>
          <p:nvPr/>
        </p:nvSpPr>
        <p:spPr bwMode="auto">
          <a:xfrm flipV="1">
            <a:off x="3585520" y="1908199"/>
            <a:ext cx="712001" cy="199371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9"/>
          <p:cNvSpPr>
            <a:spLocks noChangeShapeType="1"/>
          </p:cNvSpPr>
          <p:nvPr/>
        </p:nvSpPr>
        <p:spPr bwMode="auto">
          <a:xfrm flipV="1">
            <a:off x="3133725" y="1908197"/>
            <a:ext cx="1163796" cy="2016411"/>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9"/>
          <p:cNvSpPr>
            <a:spLocks noChangeShapeType="1"/>
          </p:cNvSpPr>
          <p:nvPr/>
        </p:nvSpPr>
        <p:spPr bwMode="auto">
          <a:xfrm flipH="1" flipV="1">
            <a:off x="4309209" y="1908196"/>
            <a:ext cx="209692"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9"/>
          <p:cNvSpPr>
            <a:spLocks noChangeShapeType="1"/>
          </p:cNvSpPr>
          <p:nvPr/>
        </p:nvSpPr>
        <p:spPr bwMode="auto">
          <a:xfrm flipH="1" flipV="1">
            <a:off x="4309209" y="1908200"/>
            <a:ext cx="715916" cy="203340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3699171" y="1323202"/>
            <a:ext cx="1178087" cy="276999"/>
          </a:xfrm>
          <a:prstGeom prst="rect">
            <a:avLst/>
          </a:prstGeom>
          <a:noFill/>
          <a:ln>
            <a:solidFill>
              <a:schemeClr val="tx1"/>
            </a:solidFill>
          </a:ln>
        </p:spPr>
        <p:txBody>
          <a:bodyPr wrap="square" rtlCol="0">
            <a:spAutoFit/>
          </a:bodyPr>
          <a:lstStyle/>
          <a:p>
            <a:r>
              <a:rPr lang="en-US" sz="1200" dirty="0" smtClean="0"/>
              <a:t>Raptured Saints</a:t>
            </a:r>
            <a:endParaRPr lang="en-US" sz="1200" dirty="0"/>
          </a:p>
        </p:txBody>
      </p:sp>
      <p:sp>
        <p:nvSpPr>
          <p:cNvPr id="64" name="Line 9"/>
          <p:cNvSpPr>
            <a:spLocks noChangeShapeType="1"/>
          </p:cNvSpPr>
          <p:nvPr/>
        </p:nvSpPr>
        <p:spPr bwMode="auto">
          <a:xfrm flipH="1" flipV="1">
            <a:off x="4297519" y="1609826"/>
            <a:ext cx="1" cy="29837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TextBox 64"/>
          <p:cNvSpPr txBox="1"/>
          <p:nvPr/>
        </p:nvSpPr>
        <p:spPr>
          <a:xfrm>
            <a:off x="3921805" y="5432166"/>
            <a:ext cx="1191610" cy="261610"/>
          </a:xfrm>
          <a:prstGeom prst="rect">
            <a:avLst/>
          </a:prstGeom>
          <a:noFill/>
        </p:spPr>
        <p:txBody>
          <a:bodyPr wrap="square" rtlCol="0">
            <a:spAutoFit/>
          </a:bodyPr>
          <a:lstStyle/>
          <a:p>
            <a:pPr algn="ctr"/>
            <a:r>
              <a:rPr lang="en-US" sz="1100" dirty="0" smtClean="0"/>
              <a:t>Daniel 2:31</a:t>
            </a:r>
            <a:endParaRPr lang="en-US" sz="1100" dirty="0"/>
          </a:p>
        </p:txBody>
      </p:sp>
      <p:sp>
        <p:nvSpPr>
          <p:cNvPr id="66" name="TextBox 65"/>
          <p:cNvSpPr txBox="1"/>
          <p:nvPr/>
        </p:nvSpPr>
        <p:spPr>
          <a:xfrm>
            <a:off x="347662" y="1980651"/>
            <a:ext cx="1443038" cy="430887"/>
          </a:xfrm>
          <a:prstGeom prst="rect">
            <a:avLst/>
          </a:prstGeom>
          <a:noFill/>
        </p:spPr>
        <p:txBody>
          <a:bodyPr wrap="square" rtlCol="0">
            <a:spAutoFit/>
          </a:bodyPr>
          <a:lstStyle/>
          <a:p>
            <a:pPr algn="ctr"/>
            <a:r>
              <a:rPr lang="en-US" sz="1100" dirty="0" smtClean="0"/>
              <a:t>Daniel 9:24</a:t>
            </a:r>
          </a:p>
          <a:p>
            <a:pPr algn="ctr"/>
            <a:r>
              <a:rPr lang="en-US" sz="1100" dirty="0" smtClean="0"/>
              <a:t>70 Weeks B.C. 538</a:t>
            </a:r>
            <a:endParaRPr lang="en-US" sz="1100" dirty="0"/>
          </a:p>
        </p:txBody>
      </p:sp>
      <p:sp>
        <p:nvSpPr>
          <p:cNvPr id="68" name="TextBox 67"/>
          <p:cNvSpPr txBox="1"/>
          <p:nvPr/>
        </p:nvSpPr>
        <p:spPr>
          <a:xfrm>
            <a:off x="3545170" y="4445374"/>
            <a:ext cx="1951191" cy="261610"/>
          </a:xfrm>
          <a:prstGeom prst="rect">
            <a:avLst/>
          </a:prstGeom>
          <a:noFill/>
        </p:spPr>
        <p:txBody>
          <a:bodyPr wrap="square" rtlCol="0">
            <a:spAutoFit/>
          </a:bodyPr>
          <a:lstStyle/>
          <a:p>
            <a:pPr algn="ctr"/>
            <a:r>
              <a:rPr lang="en-US" sz="1100" b="1" dirty="0" smtClean="0"/>
              <a:t>7 Church Ages</a:t>
            </a:r>
            <a:endParaRPr lang="en-US" sz="1100" b="1" dirty="0"/>
          </a:p>
        </p:txBody>
      </p:sp>
      <p:sp>
        <p:nvSpPr>
          <p:cNvPr id="69" name="TextBox 68"/>
          <p:cNvSpPr txBox="1"/>
          <p:nvPr/>
        </p:nvSpPr>
        <p:spPr>
          <a:xfrm>
            <a:off x="3584913" y="4619739"/>
            <a:ext cx="1951191" cy="246221"/>
          </a:xfrm>
          <a:prstGeom prst="rect">
            <a:avLst/>
          </a:prstGeom>
          <a:noFill/>
        </p:spPr>
        <p:txBody>
          <a:bodyPr wrap="square" rtlCol="0">
            <a:spAutoFit/>
          </a:bodyPr>
          <a:lstStyle/>
          <a:p>
            <a:pPr algn="ctr"/>
            <a:r>
              <a:rPr lang="en-US" sz="1000" dirty="0" smtClean="0"/>
              <a:t>Luke 21:24</a:t>
            </a:r>
            <a:endParaRPr lang="en-US" sz="1000" dirty="0"/>
          </a:p>
        </p:txBody>
      </p:sp>
      <p:sp>
        <p:nvSpPr>
          <p:cNvPr id="75" name="TextBox 74"/>
          <p:cNvSpPr txBox="1"/>
          <p:nvPr/>
        </p:nvSpPr>
        <p:spPr>
          <a:xfrm>
            <a:off x="2181225" y="3048000"/>
            <a:ext cx="638175" cy="353943"/>
          </a:xfrm>
          <a:prstGeom prst="rect">
            <a:avLst/>
          </a:prstGeom>
          <a:noFill/>
        </p:spPr>
        <p:txBody>
          <a:bodyPr wrap="square" lIns="0" tIns="91440" rIns="0" bIns="91440" rtlCol="0">
            <a:spAutoFit/>
          </a:bodyPr>
          <a:lstStyle/>
          <a:p>
            <a:r>
              <a:rPr lang="en-US" sz="1000" dirty="0" smtClean="0"/>
              <a:t>  </a:t>
            </a:r>
            <a:r>
              <a:rPr lang="en-US" sz="1100" b="1" dirty="0" smtClean="0"/>
              <a:t>3 ½ Years</a:t>
            </a:r>
            <a:endParaRPr lang="en-US" sz="1100" b="1" dirty="0"/>
          </a:p>
        </p:txBody>
      </p:sp>
      <p:cxnSp>
        <p:nvCxnSpPr>
          <p:cNvPr id="70" name="Straight Connector 69"/>
          <p:cNvCxnSpPr/>
          <p:nvPr/>
        </p:nvCxnSpPr>
        <p:spPr>
          <a:xfrm>
            <a:off x="2181225" y="2789708"/>
            <a:ext cx="0" cy="56269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19399" y="3060597"/>
            <a:ext cx="293" cy="181620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512362" y="2137163"/>
            <a:ext cx="633000" cy="276999"/>
          </a:xfrm>
          <a:prstGeom prst="rect">
            <a:avLst/>
          </a:prstGeom>
          <a:noFill/>
        </p:spPr>
        <p:txBody>
          <a:bodyPr wrap="square" lIns="0" rIns="0" rtlCol="0">
            <a:spAutoFit/>
          </a:bodyPr>
          <a:lstStyle/>
          <a:p>
            <a:pPr algn="ctr"/>
            <a:r>
              <a:rPr lang="en-US" sz="1200" b="1" dirty="0" smtClean="0"/>
              <a:t>A.D. 30</a:t>
            </a:r>
            <a:endParaRPr lang="en-US" sz="1200" b="1" dirty="0"/>
          </a:p>
        </p:txBody>
      </p:sp>
      <p:pic>
        <p:nvPicPr>
          <p:cNvPr id="81" name="Picture 7" descr="C:\Users\Administrator\Desktop\`Daniel 70 Week Project\graphics\06 Philedelphia.jpg"/>
          <p:cNvPicPr>
            <a:picLocks noChangeAspect="1" noChangeArrowheads="1"/>
          </p:cNvPicPr>
          <p:nvPr/>
        </p:nvPicPr>
        <p:blipFill>
          <a:blip r:embed="rId10">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5270950" y="3901909"/>
            <a:ext cx="513059" cy="534985"/>
          </a:xfrm>
          <a:prstGeom prst="rect">
            <a:avLst/>
          </a:prstGeom>
          <a:noFill/>
          <a:extLst>
            <a:ext uri="{909E8E84-426E-40DD-AFC4-6F175D3DCCD1}">
              <a14:hiddenFill xmlns:a14="http://schemas.microsoft.com/office/drawing/2010/main" xmlns="">
                <a:solidFill>
                  <a:srgbClr val="FFFFFF"/>
                </a:solidFill>
              </a14:hiddenFill>
            </a:ext>
          </a:extLst>
        </p:spPr>
      </p:pic>
      <p:pic>
        <p:nvPicPr>
          <p:cNvPr id="84" name="Picture 5" descr="C:\Users\Administrator\Desktop\`Daniel 70 Week Project\graphics\04 Thyatira.jpg"/>
          <p:cNvPicPr>
            <a:picLocks noChangeAspect="1" noChangeArrowheads="1"/>
          </p:cNvPicPr>
          <p:nvPr/>
        </p:nvPicPr>
        <p:blipFill>
          <a:blip r:embed="rId11" cstate="print">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4297436" y="3899017"/>
            <a:ext cx="481778" cy="548989"/>
          </a:xfrm>
          <a:prstGeom prst="rect">
            <a:avLst/>
          </a:prstGeom>
          <a:noFill/>
          <a:extLst>
            <a:ext uri="{909E8E84-426E-40DD-AFC4-6F175D3DCCD1}">
              <a14:hiddenFill xmlns:a14="http://schemas.microsoft.com/office/drawing/2010/main" xmlns="">
                <a:solidFill>
                  <a:srgbClr val="FFFFFF"/>
                </a:solidFill>
              </a14:hiddenFill>
            </a:ext>
          </a:extLst>
        </p:spPr>
      </p:pic>
      <p:pic>
        <p:nvPicPr>
          <p:cNvPr id="85" name="Picture 4" descr="C:\Users\Administrator\Desktop\`Daniel 70 Week Project\graphics\03 Pergamean.jpg"/>
          <p:cNvPicPr>
            <a:picLocks noChangeAspect="1" noChangeArrowheads="1"/>
          </p:cNvPicPr>
          <p:nvPr/>
        </p:nvPicPr>
        <p:blipFill>
          <a:blip r:embed="rId12">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3814194" y="3899018"/>
            <a:ext cx="495015" cy="548988"/>
          </a:xfrm>
          <a:prstGeom prst="rect">
            <a:avLst/>
          </a:prstGeom>
          <a:noFill/>
          <a:extLst>
            <a:ext uri="{909E8E84-426E-40DD-AFC4-6F175D3DCCD1}">
              <a14:hiddenFill xmlns:a14="http://schemas.microsoft.com/office/drawing/2010/main" xmlns="">
                <a:solidFill>
                  <a:srgbClr val="FFFFFF"/>
                </a:solidFill>
              </a14:hiddenFill>
            </a:ext>
          </a:extLst>
        </p:spPr>
      </p:pic>
      <p:pic>
        <p:nvPicPr>
          <p:cNvPr id="86" name="Picture 3" descr="C:\Users\Administrator\Desktop\`Daniel 70 Week Project\graphics\02  Smyria.jpg"/>
          <p:cNvPicPr>
            <a:picLocks noChangeAspect="1" noChangeArrowheads="1"/>
          </p:cNvPicPr>
          <p:nvPr/>
        </p:nvPicPr>
        <p:blipFill>
          <a:blip r:embed="rId13">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3329401" y="3899017"/>
            <a:ext cx="498300" cy="524074"/>
          </a:xfrm>
          <a:prstGeom prst="rect">
            <a:avLst/>
          </a:prstGeom>
          <a:noFill/>
          <a:extLst>
            <a:ext uri="{909E8E84-426E-40DD-AFC4-6F175D3DCCD1}">
              <a14:hiddenFill xmlns:a14="http://schemas.microsoft.com/office/drawing/2010/main" xmlns="">
                <a:solidFill>
                  <a:srgbClr val="FFFFFF"/>
                </a:solidFill>
              </a14:hiddenFill>
            </a:ext>
          </a:extLst>
        </p:spPr>
      </p:pic>
      <p:pic>
        <p:nvPicPr>
          <p:cNvPr id="87" name="Picture 6" descr="C:\Users\Administrator\Desktop\`Daniel 70 Week Project\graphics\05 Sardis.jpg"/>
          <p:cNvPicPr>
            <a:picLocks noChangeAspect="1" noChangeArrowheads="1"/>
          </p:cNvPicPr>
          <p:nvPr/>
        </p:nvPicPr>
        <p:blipFill>
          <a:blip r:embed="rId14">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4779300" y="3901909"/>
            <a:ext cx="491650" cy="527988"/>
          </a:xfrm>
          <a:prstGeom prst="rect">
            <a:avLst/>
          </a:prstGeom>
          <a:noFill/>
          <a:extLst>
            <a:ext uri="{909E8E84-426E-40DD-AFC4-6F175D3DCCD1}">
              <a14:hiddenFill xmlns:a14="http://schemas.microsoft.com/office/drawing/2010/main" xmlns="">
                <a:solidFill>
                  <a:srgbClr val="FFFFFF"/>
                </a:solidFill>
              </a14:hiddenFill>
            </a:ext>
          </a:extLst>
        </p:spPr>
      </p:pic>
      <p:sp>
        <p:nvSpPr>
          <p:cNvPr id="67" name="TextBox 66"/>
          <p:cNvSpPr txBox="1"/>
          <p:nvPr/>
        </p:nvSpPr>
        <p:spPr>
          <a:xfrm>
            <a:off x="2372916" y="3552685"/>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69 Weeks</a:t>
            </a:r>
            <a:endParaRPr lang="en-US" sz="1000" dirty="0"/>
          </a:p>
        </p:txBody>
      </p:sp>
      <p:sp>
        <p:nvSpPr>
          <p:cNvPr id="71" name="TextBox 70"/>
          <p:cNvSpPr txBox="1"/>
          <p:nvPr/>
        </p:nvSpPr>
        <p:spPr>
          <a:xfrm>
            <a:off x="2391966" y="4457391"/>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483 Years</a:t>
            </a:r>
            <a:endParaRPr lang="en-US" sz="1000" dirty="0"/>
          </a:p>
        </p:txBody>
      </p:sp>
    </p:spTree>
    <p:extLst>
      <p:ext uri="{BB962C8B-B14F-4D97-AF65-F5344CB8AC3E}">
        <p14:creationId xmlns:p14="http://schemas.microsoft.com/office/powerpoint/2010/main" xmlns="" val="1068343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Picture 82" descr="C:\Users\Administrator\Desktop\`Daniel 70 Week Project\graphics\07 Laodicia.jpg"/>
          <p:cNvPicPr>
            <a:picLocks noChangeAspect="1" noChangeArrowheads="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5784009" y="3899018"/>
            <a:ext cx="485775"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82" name="Picture 2" descr="C:\Users\Administrator\Desktop\`Daniel 70 Week Project\graphics\01 Ephesus.jpg"/>
          <p:cNvPicPr>
            <a:picLocks noChangeAspect="1" noChangeArrowheads="1"/>
          </p:cNvPicPr>
          <p:nvPr/>
        </p:nvPicPr>
        <p:blipFill>
          <a:blip r:embed="rId4">
            <a:duotone>
              <a:prstClr val="black"/>
              <a:schemeClr val="accent5">
                <a:tint val="45000"/>
                <a:satMod val="400000"/>
              </a:schemeClr>
            </a:duotone>
            <a:extLst>
              <a:ext uri="{BEBA8EAE-BF5A-486C-A8C5-ECC9F3942E4B}">
                <a14:imgProps xmlns:a14="http://schemas.microsoft.com/office/drawing/2010/main" xmlns="">
                  <a14:imgLayer r:embed="rId5">
                    <a14:imgEffect>
                      <a14:colorTemperature colorTemp="11500"/>
                    </a14:imgEffect>
                  </a14:imgLayer>
                </a14:imgProps>
              </a:ext>
              <a:ext uri="{28A0092B-C50C-407E-A947-70E740481C1C}">
                <a14:useLocalDpi xmlns:a14="http://schemas.microsoft.com/office/drawing/2010/main" xmlns="" val="0"/>
              </a:ext>
            </a:extLst>
          </a:blip>
          <a:srcRect/>
          <a:stretch>
            <a:fillRect/>
          </a:stretch>
        </p:blipFill>
        <p:spPr bwMode="auto">
          <a:xfrm>
            <a:off x="2813613" y="3899017"/>
            <a:ext cx="539583"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statue 2"/>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4419601" y="4800600"/>
            <a:ext cx="2057400" cy="165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0" name="Line 9"/>
          <p:cNvSpPr>
            <a:spLocks noChangeShapeType="1"/>
          </p:cNvSpPr>
          <p:nvPr/>
        </p:nvSpPr>
        <p:spPr bwMode="auto">
          <a:xfrm flipH="1" flipV="1">
            <a:off x="4309208" y="1908197"/>
            <a:ext cx="1627463"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8" name="Straight Connector 7"/>
          <p:cNvCxnSpPr/>
          <p:nvPr/>
        </p:nvCxnSpPr>
        <p:spPr>
          <a:xfrm>
            <a:off x="228600" y="3048000"/>
            <a:ext cx="290512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2133600"/>
            <a:ext cx="0" cy="28575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8600" y="3657600"/>
            <a:ext cx="259079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33550" y="3238500"/>
            <a:ext cx="0" cy="17526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0" y="2606685"/>
            <a:ext cx="1952625" cy="307777"/>
          </a:xfrm>
          <a:prstGeom prst="rect">
            <a:avLst/>
          </a:prstGeom>
          <a:noFill/>
        </p:spPr>
        <p:txBody>
          <a:bodyPr wrap="square" rtlCol="0">
            <a:spAutoFit/>
          </a:bodyPr>
          <a:lstStyle/>
          <a:p>
            <a:r>
              <a:rPr lang="en-US" sz="1400" dirty="0" smtClean="0"/>
              <a:t>69 Weeks of Daniel 9:25</a:t>
            </a:r>
            <a:endParaRPr lang="en-US" sz="1400" dirty="0"/>
          </a:p>
        </p:txBody>
      </p:sp>
      <p:sp>
        <p:nvSpPr>
          <p:cNvPr id="25" name="TextBox 24"/>
          <p:cNvSpPr txBox="1"/>
          <p:nvPr/>
        </p:nvSpPr>
        <p:spPr>
          <a:xfrm>
            <a:off x="533402" y="3293908"/>
            <a:ext cx="1047748" cy="307777"/>
          </a:xfrm>
          <a:prstGeom prst="rect">
            <a:avLst/>
          </a:prstGeom>
          <a:noFill/>
        </p:spPr>
        <p:txBody>
          <a:bodyPr wrap="square" rtlCol="0">
            <a:spAutoFit/>
          </a:bodyPr>
          <a:lstStyle/>
          <a:p>
            <a:r>
              <a:rPr lang="en-US" sz="1400" dirty="0" smtClean="0"/>
              <a:t>7 Weeks</a:t>
            </a:r>
            <a:endParaRPr lang="en-US" sz="1400" dirty="0"/>
          </a:p>
        </p:txBody>
      </p:sp>
      <p:sp>
        <p:nvSpPr>
          <p:cNvPr id="26" name="TextBox 25"/>
          <p:cNvSpPr txBox="1"/>
          <p:nvPr/>
        </p:nvSpPr>
        <p:spPr>
          <a:xfrm>
            <a:off x="1857788" y="3315443"/>
            <a:ext cx="1057275" cy="307777"/>
          </a:xfrm>
          <a:prstGeom prst="rect">
            <a:avLst/>
          </a:prstGeom>
          <a:noFill/>
        </p:spPr>
        <p:txBody>
          <a:bodyPr wrap="square" rtlCol="0">
            <a:spAutoFit/>
          </a:bodyPr>
          <a:lstStyle/>
          <a:p>
            <a:r>
              <a:rPr lang="en-US" sz="1400" dirty="0" smtClean="0"/>
              <a:t>62 weeks</a:t>
            </a:r>
            <a:endParaRPr lang="en-US" sz="1400" dirty="0"/>
          </a:p>
        </p:txBody>
      </p:sp>
      <p:pic>
        <p:nvPicPr>
          <p:cNvPr id="33" name="Picture 32"/>
          <p:cNvPicPr>
            <a:picLocks noChangeAspect="1"/>
          </p:cNvPicPr>
          <p:nvPr/>
        </p:nvPicPr>
        <p:blipFill>
          <a:blip r:embed="rId8">
            <a:extLst>
              <a:ext uri="{BEBA8EAE-BF5A-486C-A8C5-ECC9F3942E4B}">
                <a14:imgProps xmlns:a14="http://schemas.microsoft.com/office/drawing/2010/main" xmlns="">
                  <a14:imgLayer r:embed="rId9">
                    <a14:imgEffect>
                      <a14:sharpenSoften amount="1000"/>
                    </a14:imgEffect>
                  </a14:imgLayer>
                </a14:imgProps>
              </a:ext>
              <a:ext uri="{28A0092B-C50C-407E-A947-70E740481C1C}">
                <a14:useLocalDpi xmlns:a14="http://schemas.microsoft.com/office/drawing/2010/main" xmlns="" val="0"/>
              </a:ext>
            </a:extLst>
          </a:blip>
          <a:stretch>
            <a:fillRect/>
          </a:stretch>
        </p:blipFill>
        <p:spPr>
          <a:xfrm>
            <a:off x="2655733" y="2521891"/>
            <a:ext cx="327332" cy="535634"/>
          </a:xfrm>
          <a:prstGeom prst="rect">
            <a:avLst/>
          </a:prstGeom>
          <a:noFill/>
          <a:effectLst/>
        </p:spPr>
      </p:pic>
      <p:sp>
        <p:nvSpPr>
          <p:cNvPr id="34" name="TextBox 33"/>
          <p:cNvSpPr txBox="1"/>
          <p:nvPr/>
        </p:nvSpPr>
        <p:spPr>
          <a:xfrm>
            <a:off x="2976561" y="2767309"/>
            <a:ext cx="828676" cy="276999"/>
          </a:xfrm>
          <a:prstGeom prst="rect">
            <a:avLst/>
          </a:prstGeom>
          <a:noFill/>
        </p:spPr>
        <p:txBody>
          <a:bodyPr wrap="square" rtlCol="0">
            <a:spAutoFit/>
          </a:bodyPr>
          <a:lstStyle/>
          <a:p>
            <a:r>
              <a:rPr lang="en-US" sz="1200" dirty="0" smtClean="0"/>
              <a:t>A.D. 70</a:t>
            </a:r>
            <a:endParaRPr lang="en-US" sz="1200" dirty="0"/>
          </a:p>
        </p:txBody>
      </p:sp>
      <p:sp>
        <p:nvSpPr>
          <p:cNvPr id="36" name="TextBox 35"/>
          <p:cNvSpPr txBox="1"/>
          <p:nvPr/>
        </p:nvSpPr>
        <p:spPr>
          <a:xfrm>
            <a:off x="228600" y="3807023"/>
            <a:ext cx="1504950" cy="430887"/>
          </a:xfrm>
          <a:prstGeom prst="rect">
            <a:avLst/>
          </a:prstGeom>
          <a:noFill/>
        </p:spPr>
        <p:txBody>
          <a:bodyPr wrap="square" rtlCol="0">
            <a:spAutoFit/>
          </a:bodyPr>
          <a:lstStyle/>
          <a:p>
            <a:pPr algn="ctr"/>
            <a:r>
              <a:rPr lang="en-US" sz="1100" dirty="0" smtClean="0"/>
              <a:t>49 Years for the rebuilding of Jerusalem</a:t>
            </a:r>
            <a:endParaRPr lang="en-US" sz="1100" dirty="0"/>
          </a:p>
        </p:txBody>
      </p:sp>
      <p:sp>
        <p:nvSpPr>
          <p:cNvPr id="37" name="TextBox 36"/>
          <p:cNvSpPr txBox="1"/>
          <p:nvPr/>
        </p:nvSpPr>
        <p:spPr>
          <a:xfrm>
            <a:off x="1790700" y="3807022"/>
            <a:ext cx="1057275" cy="430887"/>
          </a:xfrm>
          <a:prstGeom prst="rect">
            <a:avLst/>
          </a:prstGeom>
          <a:noFill/>
        </p:spPr>
        <p:txBody>
          <a:bodyPr wrap="square" rtlCol="0">
            <a:spAutoFit/>
          </a:bodyPr>
          <a:lstStyle/>
          <a:p>
            <a:pPr algn="ctr"/>
            <a:r>
              <a:rPr lang="en-US" sz="1100" dirty="0" smtClean="0"/>
              <a:t>434 Years </a:t>
            </a:r>
            <a:r>
              <a:rPr lang="en-US" sz="1100" dirty="0"/>
              <a:t>t</a:t>
            </a:r>
            <a:r>
              <a:rPr lang="en-US" sz="1100" dirty="0" smtClean="0"/>
              <a:t>o Messiah</a:t>
            </a:r>
            <a:endParaRPr lang="en-US" sz="1100" dirty="0"/>
          </a:p>
        </p:txBody>
      </p:sp>
      <p:cxnSp>
        <p:nvCxnSpPr>
          <p:cNvPr id="40" name="Straight Connector 39"/>
          <p:cNvCxnSpPr/>
          <p:nvPr/>
        </p:nvCxnSpPr>
        <p:spPr>
          <a:xfrm>
            <a:off x="2819692" y="4876800"/>
            <a:ext cx="3454856"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269784" y="2646461"/>
            <a:ext cx="0" cy="22303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19800" y="3057525"/>
            <a:ext cx="274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467600" y="3057525"/>
            <a:ext cx="0" cy="2428875"/>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688931" y="5486400"/>
            <a:ext cx="1443038" cy="430887"/>
          </a:xfrm>
          <a:prstGeom prst="rect">
            <a:avLst/>
          </a:prstGeom>
          <a:noFill/>
        </p:spPr>
        <p:txBody>
          <a:bodyPr wrap="square" rtlCol="0">
            <a:spAutoFit/>
          </a:bodyPr>
          <a:lstStyle/>
          <a:p>
            <a:pPr algn="ctr"/>
            <a:r>
              <a:rPr lang="en-US" sz="1100" dirty="0" smtClean="0"/>
              <a:t>Middle of  Week Armageddon</a:t>
            </a:r>
            <a:endParaRPr lang="en-US" sz="1100" dirty="0"/>
          </a:p>
        </p:txBody>
      </p:sp>
      <p:sp>
        <p:nvSpPr>
          <p:cNvPr id="53" name="TextBox 52"/>
          <p:cNvSpPr txBox="1"/>
          <p:nvPr/>
        </p:nvSpPr>
        <p:spPr>
          <a:xfrm>
            <a:off x="6477001" y="2646461"/>
            <a:ext cx="2133600" cy="307777"/>
          </a:xfrm>
          <a:prstGeom prst="rect">
            <a:avLst/>
          </a:prstGeom>
          <a:solidFill>
            <a:srgbClr val="FFFF00"/>
          </a:solidFill>
          <a:ln>
            <a:solidFill>
              <a:schemeClr val="accent1"/>
            </a:solidFill>
          </a:ln>
        </p:spPr>
        <p:txBody>
          <a:bodyPr wrap="square" rtlCol="0">
            <a:spAutoFit/>
          </a:bodyPr>
          <a:lstStyle/>
          <a:p>
            <a:r>
              <a:rPr lang="en-US" sz="1400" dirty="0" smtClean="0"/>
              <a:t>70th Week or last 7 years</a:t>
            </a:r>
            <a:endParaRPr lang="en-US" sz="1400" dirty="0"/>
          </a:p>
        </p:txBody>
      </p:sp>
      <p:sp>
        <p:nvSpPr>
          <p:cNvPr id="55" name="TextBox 54"/>
          <p:cNvSpPr txBox="1"/>
          <p:nvPr/>
        </p:nvSpPr>
        <p:spPr>
          <a:xfrm>
            <a:off x="6400800" y="3161555"/>
            <a:ext cx="1057275" cy="461665"/>
          </a:xfrm>
          <a:prstGeom prst="rect">
            <a:avLst/>
          </a:prstGeom>
          <a:noFill/>
        </p:spPr>
        <p:txBody>
          <a:bodyPr wrap="square" rtlCol="0">
            <a:spAutoFit/>
          </a:bodyPr>
          <a:lstStyle/>
          <a:p>
            <a:r>
              <a:rPr lang="en-US" sz="1200" dirty="0" smtClean="0"/>
              <a:t>2 Prophets Rev. 11:3</a:t>
            </a:r>
            <a:endParaRPr lang="en-US" sz="1200" dirty="0"/>
          </a:p>
        </p:txBody>
      </p:sp>
      <p:sp>
        <p:nvSpPr>
          <p:cNvPr id="56" name="TextBox 55"/>
          <p:cNvSpPr txBox="1"/>
          <p:nvPr/>
        </p:nvSpPr>
        <p:spPr>
          <a:xfrm>
            <a:off x="7543801" y="3149793"/>
            <a:ext cx="1388269" cy="461665"/>
          </a:xfrm>
          <a:prstGeom prst="rect">
            <a:avLst/>
          </a:prstGeom>
          <a:noFill/>
        </p:spPr>
        <p:txBody>
          <a:bodyPr wrap="square" rtlCol="0">
            <a:spAutoFit/>
          </a:bodyPr>
          <a:lstStyle/>
          <a:p>
            <a:r>
              <a:rPr lang="en-US" sz="1200" dirty="0" smtClean="0"/>
              <a:t>Great Tribulation Period 3 ½ years</a:t>
            </a:r>
            <a:endParaRPr lang="en-US" sz="1200" dirty="0"/>
          </a:p>
        </p:txBody>
      </p:sp>
      <p:cxnSp>
        <p:nvCxnSpPr>
          <p:cNvPr id="58" name="Straight Connector 57"/>
          <p:cNvCxnSpPr/>
          <p:nvPr/>
        </p:nvCxnSpPr>
        <p:spPr>
          <a:xfrm>
            <a:off x="6019800" y="1968697"/>
            <a:ext cx="0" cy="1106389"/>
          </a:xfrm>
          <a:prstGeom prst="line">
            <a:avLst/>
          </a:prstGeom>
          <a:ln w="15875">
            <a:solidFill>
              <a:schemeClr val="tx1"/>
            </a:solidFill>
            <a:prstDash val="dash"/>
          </a:ln>
          <a:effectLst/>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600700" y="1506287"/>
            <a:ext cx="838199" cy="461665"/>
          </a:xfrm>
          <a:prstGeom prst="rect">
            <a:avLst/>
          </a:prstGeom>
          <a:noFill/>
        </p:spPr>
        <p:txBody>
          <a:bodyPr wrap="square" rtlCol="0">
            <a:spAutoFit/>
          </a:bodyPr>
          <a:lstStyle/>
          <a:p>
            <a:pPr algn="ctr"/>
            <a:r>
              <a:rPr lang="en-US" sz="1200" dirty="0" smtClean="0"/>
              <a:t>Jews Returning</a:t>
            </a:r>
            <a:endParaRPr lang="en-US" sz="1200" dirty="0"/>
          </a:p>
        </p:txBody>
      </p:sp>
      <p:sp>
        <p:nvSpPr>
          <p:cNvPr id="62" name="Isosceles Triangle 61"/>
          <p:cNvSpPr/>
          <p:nvPr/>
        </p:nvSpPr>
        <p:spPr>
          <a:xfrm>
            <a:off x="7366993" y="1645591"/>
            <a:ext cx="1170384" cy="654247"/>
          </a:xfrm>
          <a:custGeom>
            <a:avLst/>
            <a:gdLst>
              <a:gd name="connsiteX0" fmla="*/ 0 w 998935"/>
              <a:gd name="connsiteY0" fmla="*/ 749497 h 749497"/>
              <a:gd name="connsiteX1" fmla="*/ 499468 w 998935"/>
              <a:gd name="connsiteY1" fmla="*/ 0 h 749497"/>
              <a:gd name="connsiteX2" fmla="*/ 998935 w 998935"/>
              <a:gd name="connsiteY2" fmla="*/ 749497 h 749497"/>
              <a:gd name="connsiteX3" fmla="*/ 0 w 998935"/>
              <a:gd name="connsiteY3" fmla="*/ 749497 h 749497"/>
              <a:gd name="connsiteX0" fmla="*/ 0 w 998935"/>
              <a:gd name="connsiteY0" fmla="*/ 749497 h 749497"/>
              <a:gd name="connsiteX1" fmla="*/ 447676 w 998935"/>
              <a:gd name="connsiteY1" fmla="*/ 107753 h 749497"/>
              <a:gd name="connsiteX2" fmla="*/ 499468 w 998935"/>
              <a:gd name="connsiteY2" fmla="*/ 0 h 749497"/>
              <a:gd name="connsiteX3" fmla="*/ 998935 w 998935"/>
              <a:gd name="connsiteY3" fmla="*/ 749497 h 749497"/>
              <a:gd name="connsiteX4" fmla="*/ 0 w 998935"/>
              <a:gd name="connsiteY4" fmla="*/ 749497 h 749497"/>
              <a:gd name="connsiteX0" fmla="*/ 0 w 998935"/>
              <a:gd name="connsiteY0" fmla="*/ 654247 h 654247"/>
              <a:gd name="connsiteX1" fmla="*/ 447676 w 998935"/>
              <a:gd name="connsiteY1" fmla="*/ 12503 h 654247"/>
              <a:gd name="connsiteX2" fmla="*/ 632818 w 998935"/>
              <a:gd name="connsiteY2" fmla="*/ 0 h 654247"/>
              <a:gd name="connsiteX3" fmla="*/ 998935 w 998935"/>
              <a:gd name="connsiteY3" fmla="*/ 654247 h 654247"/>
              <a:gd name="connsiteX4" fmla="*/ 0 w 998935"/>
              <a:gd name="connsiteY4" fmla="*/ 654247 h 654247"/>
              <a:gd name="connsiteX0" fmla="*/ 0 w 998935"/>
              <a:gd name="connsiteY0" fmla="*/ 644722 h 644722"/>
              <a:gd name="connsiteX1" fmla="*/ 447676 w 998935"/>
              <a:gd name="connsiteY1" fmla="*/ 2978 h 644722"/>
              <a:gd name="connsiteX2" fmla="*/ 661393 w 998935"/>
              <a:gd name="connsiteY2" fmla="*/ 0 h 644722"/>
              <a:gd name="connsiteX3" fmla="*/ 998935 w 998935"/>
              <a:gd name="connsiteY3" fmla="*/ 644722 h 644722"/>
              <a:gd name="connsiteX4" fmla="*/ 0 w 998935"/>
              <a:gd name="connsiteY4" fmla="*/ 644722 h 644722"/>
              <a:gd name="connsiteX0" fmla="*/ 0 w 998935"/>
              <a:gd name="connsiteY0" fmla="*/ 644722 h 644722"/>
              <a:gd name="connsiteX1" fmla="*/ 447676 w 998935"/>
              <a:gd name="connsiteY1" fmla="*/ 2978 h 644722"/>
              <a:gd name="connsiteX2" fmla="*/ 739435 w 998935"/>
              <a:gd name="connsiteY2" fmla="*/ 0 h 644722"/>
              <a:gd name="connsiteX3" fmla="*/ 998935 w 998935"/>
              <a:gd name="connsiteY3" fmla="*/ 644722 h 644722"/>
              <a:gd name="connsiteX4" fmla="*/ 0 w 998935"/>
              <a:gd name="connsiteY4" fmla="*/ 644722 h 644722"/>
              <a:gd name="connsiteX0" fmla="*/ 0 w 1092585"/>
              <a:gd name="connsiteY0" fmla="*/ 644722 h 644722"/>
              <a:gd name="connsiteX1" fmla="*/ 447676 w 1092585"/>
              <a:gd name="connsiteY1" fmla="*/ 2978 h 644722"/>
              <a:gd name="connsiteX2" fmla="*/ 739435 w 1092585"/>
              <a:gd name="connsiteY2" fmla="*/ 0 h 644722"/>
              <a:gd name="connsiteX3" fmla="*/ 1092585 w 1092585"/>
              <a:gd name="connsiteY3" fmla="*/ 625672 h 644722"/>
              <a:gd name="connsiteX4" fmla="*/ 0 w 1092585"/>
              <a:gd name="connsiteY4" fmla="*/ 644722 h 644722"/>
              <a:gd name="connsiteX0" fmla="*/ 0 w 1108193"/>
              <a:gd name="connsiteY0" fmla="*/ 644722 h 654247"/>
              <a:gd name="connsiteX1" fmla="*/ 447676 w 1108193"/>
              <a:gd name="connsiteY1" fmla="*/ 2978 h 654247"/>
              <a:gd name="connsiteX2" fmla="*/ 739435 w 1108193"/>
              <a:gd name="connsiteY2" fmla="*/ 0 h 654247"/>
              <a:gd name="connsiteX3" fmla="*/ 1108193 w 1108193"/>
              <a:gd name="connsiteY3" fmla="*/ 654247 h 654247"/>
              <a:gd name="connsiteX4" fmla="*/ 0 w 1108193"/>
              <a:gd name="connsiteY4" fmla="*/ 644722 h 654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193" h="654247">
                <a:moveTo>
                  <a:pt x="0" y="644722"/>
                </a:moveTo>
                <a:lnTo>
                  <a:pt x="447676" y="2978"/>
                </a:lnTo>
                <a:lnTo>
                  <a:pt x="739435" y="0"/>
                </a:lnTo>
                <a:lnTo>
                  <a:pt x="1108193" y="654247"/>
                </a:lnTo>
                <a:lnTo>
                  <a:pt x="0" y="644722"/>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7835503" y="1371601"/>
            <a:ext cx="296466"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Freeform 1031"/>
          <p:cNvSpPr/>
          <p:nvPr/>
        </p:nvSpPr>
        <p:spPr>
          <a:xfrm>
            <a:off x="6115049" y="1562099"/>
            <a:ext cx="1628775" cy="4524375"/>
          </a:xfrm>
          <a:custGeom>
            <a:avLst/>
            <a:gdLst>
              <a:gd name="connsiteX0" fmla="*/ 1730186 w 1730186"/>
              <a:gd name="connsiteY0" fmla="*/ 0 h 4703875"/>
              <a:gd name="connsiteX1" fmla="*/ 215711 w 1730186"/>
              <a:gd name="connsiteY1" fmla="*/ 1543050 h 4703875"/>
              <a:gd name="connsiteX2" fmla="*/ 1015811 w 1730186"/>
              <a:gd name="connsiteY2" fmla="*/ 2981325 h 4703875"/>
              <a:gd name="connsiteX3" fmla="*/ 101411 w 1730186"/>
              <a:gd name="connsiteY3" fmla="*/ 4524375 h 4703875"/>
              <a:gd name="connsiteX4" fmla="*/ 63311 w 1730186"/>
              <a:gd name="connsiteY4" fmla="*/ 4610100 h 4703875"/>
              <a:gd name="connsiteX0" fmla="*/ 1708010 w 1708010"/>
              <a:gd name="connsiteY0" fmla="*/ 0 h 4662225"/>
              <a:gd name="connsiteX1" fmla="*/ 193535 w 1708010"/>
              <a:gd name="connsiteY1" fmla="*/ 1543050 h 4662225"/>
              <a:gd name="connsiteX2" fmla="*/ 993635 w 1708010"/>
              <a:gd name="connsiteY2" fmla="*/ 2981325 h 4662225"/>
              <a:gd name="connsiteX3" fmla="*/ 79235 w 1708010"/>
              <a:gd name="connsiteY3" fmla="*/ 4524375 h 4662225"/>
              <a:gd name="connsiteX4" fmla="*/ 88760 w 1708010"/>
              <a:gd name="connsiteY4" fmla="*/ 4524375 h 4662225"/>
              <a:gd name="connsiteX0" fmla="*/ 1628775 w 1628775"/>
              <a:gd name="connsiteY0" fmla="*/ 0 h 4524375"/>
              <a:gd name="connsiteX1" fmla="*/ 114300 w 1628775"/>
              <a:gd name="connsiteY1" fmla="*/ 1543050 h 4524375"/>
              <a:gd name="connsiteX2" fmla="*/ 914400 w 1628775"/>
              <a:gd name="connsiteY2" fmla="*/ 2981325 h 4524375"/>
              <a:gd name="connsiteX3" fmla="*/ 0 w 1628775"/>
              <a:gd name="connsiteY3" fmla="*/ 4524375 h 4524375"/>
            </a:gdLst>
            <a:ahLst/>
            <a:cxnLst>
              <a:cxn ang="0">
                <a:pos x="connsiteX0" y="connsiteY0"/>
              </a:cxn>
              <a:cxn ang="0">
                <a:pos x="connsiteX1" y="connsiteY1"/>
              </a:cxn>
              <a:cxn ang="0">
                <a:pos x="connsiteX2" y="connsiteY2"/>
              </a:cxn>
              <a:cxn ang="0">
                <a:pos x="connsiteX3" y="connsiteY3"/>
              </a:cxn>
            </a:cxnLst>
            <a:rect l="l" t="t" r="r" b="b"/>
            <a:pathLst>
              <a:path w="1628775" h="4524375">
                <a:moveTo>
                  <a:pt x="1628775" y="0"/>
                </a:moveTo>
                <a:cubicBezTo>
                  <a:pt x="931068" y="523081"/>
                  <a:pt x="233362" y="1046163"/>
                  <a:pt x="114300" y="1543050"/>
                </a:cubicBezTo>
                <a:cubicBezTo>
                  <a:pt x="-4762" y="2039937"/>
                  <a:pt x="933450" y="2484438"/>
                  <a:pt x="914400" y="2981325"/>
                </a:cubicBezTo>
                <a:cubicBezTo>
                  <a:pt x="895350" y="3478212"/>
                  <a:pt x="150812" y="4267200"/>
                  <a:pt x="0" y="4524375"/>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213104" y="1087791"/>
            <a:ext cx="1478162" cy="276999"/>
          </a:xfrm>
          <a:prstGeom prst="rect">
            <a:avLst/>
          </a:prstGeom>
          <a:noFill/>
        </p:spPr>
        <p:txBody>
          <a:bodyPr wrap="square" rtlCol="0">
            <a:spAutoFit/>
          </a:bodyPr>
          <a:lstStyle/>
          <a:p>
            <a:r>
              <a:rPr lang="en-US" sz="1200" dirty="0" smtClean="0"/>
              <a:t>Stone of Daniel 2:34</a:t>
            </a:r>
            <a:endParaRPr lang="en-US" sz="1200" dirty="0"/>
          </a:p>
        </p:txBody>
      </p:sp>
      <p:sp>
        <p:nvSpPr>
          <p:cNvPr id="74"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
        <p:nvSpPr>
          <p:cNvPr id="48" name="Line 9"/>
          <p:cNvSpPr>
            <a:spLocks noChangeShapeType="1"/>
          </p:cNvSpPr>
          <p:nvPr/>
        </p:nvSpPr>
        <p:spPr bwMode="auto">
          <a:xfrm flipH="1" flipV="1">
            <a:off x="4309209" y="1908199"/>
            <a:ext cx="1177191" cy="2012526"/>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9"/>
          <p:cNvSpPr>
            <a:spLocks noChangeShapeType="1"/>
          </p:cNvSpPr>
          <p:nvPr/>
        </p:nvSpPr>
        <p:spPr bwMode="auto">
          <a:xfrm flipV="1">
            <a:off x="4036323" y="1857981"/>
            <a:ext cx="272885" cy="206755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9"/>
          <p:cNvSpPr>
            <a:spLocks noChangeShapeType="1"/>
          </p:cNvSpPr>
          <p:nvPr/>
        </p:nvSpPr>
        <p:spPr bwMode="auto">
          <a:xfrm flipV="1">
            <a:off x="3585520" y="1908199"/>
            <a:ext cx="712001" cy="199371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9"/>
          <p:cNvSpPr>
            <a:spLocks noChangeShapeType="1"/>
          </p:cNvSpPr>
          <p:nvPr/>
        </p:nvSpPr>
        <p:spPr bwMode="auto">
          <a:xfrm flipV="1">
            <a:off x="3133725" y="1908197"/>
            <a:ext cx="1163796" cy="2016411"/>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9"/>
          <p:cNvSpPr>
            <a:spLocks noChangeShapeType="1"/>
          </p:cNvSpPr>
          <p:nvPr/>
        </p:nvSpPr>
        <p:spPr bwMode="auto">
          <a:xfrm flipH="1" flipV="1">
            <a:off x="4309209" y="1908196"/>
            <a:ext cx="209692"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9"/>
          <p:cNvSpPr>
            <a:spLocks noChangeShapeType="1"/>
          </p:cNvSpPr>
          <p:nvPr/>
        </p:nvSpPr>
        <p:spPr bwMode="auto">
          <a:xfrm flipH="1" flipV="1">
            <a:off x="4309209" y="1908200"/>
            <a:ext cx="715916" cy="203340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3699171" y="1323202"/>
            <a:ext cx="1178087" cy="276999"/>
          </a:xfrm>
          <a:prstGeom prst="rect">
            <a:avLst/>
          </a:prstGeom>
          <a:noFill/>
          <a:ln>
            <a:solidFill>
              <a:schemeClr val="tx1"/>
            </a:solidFill>
          </a:ln>
        </p:spPr>
        <p:txBody>
          <a:bodyPr wrap="square" rtlCol="0">
            <a:spAutoFit/>
          </a:bodyPr>
          <a:lstStyle/>
          <a:p>
            <a:r>
              <a:rPr lang="en-US" sz="1200" dirty="0" smtClean="0"/>
              <a:t>Raptured Saints</a:t>
            </a:r>
            <a:endParaRPr lang="en-US" sz="1200" dirty="0"/>
          </a:p>
        </p:txBody>
      </p:sp>
      <p:sp>
        <p:nvSpPr>
          <p:cNvPr id="64" name="Line 9"/>
          <p:cNvSpPr>
            <a:spLocks noChangeShapeType="1"/>
          </p:cNvSpPr>
          <p:nvPr/>
        </p:nvSpPr>
        <p:spPr bwMode="auto">
          <a:xfrm flipH="1" flipV="1">
            <a:off x="4297519" y="1609826"/>
            <a:ext cx="1" cy="29837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TextBox 64"/>
          <p:cNvSpPr txBox="1"/>
          <p:nvPr/>
        </p:nvSpPr>
        <p:spPr>
          <a:xfrm>
            <a:off x="3921805" y="5432166"/>
            <a:ext cx="1191610" cy="261610"/>
          </a:xfrm>
          <a:prstGeom prst="rect">
            <a:avLst/>
          </a:prstGeom>
          <a:noFill/>
        </p:spPr>
        <p:txBody>
          <a:bodyPr wrap="square" rtlCol="0">
            <a:spAutoFit/>
          </a:bodyPr>
          <a:lstStyle/>
          <a:p>
            <a:pPr algn="ctr"/>
            <a:r>
              <a:rPr lang="en-US" sz="1100" dirty="0" smtClean="0"/>
              <a:t>Daniel 2:31</a:t>
            </a:r>
            <a:endParaRPr lang="en-US" sz="1100" dirty="0"/>
          </a:p>
        </p:txBody>
      </p:sp>
      <p:sp>
        <p:nvSpPr>
          <p:cNvPr id="66" name="TextBox 65"/>
          <p:cNvSpPr txBox="1"/>
          <p:nvPr/>
        </p:nvSpPr>
        <p:spPr>
          <a:xfrm>
            <a:off x="347662" y="1980651"/>
            <a:ext cx="1443038" cy="430887"/>
          </a:xfrm>
          <a:prstGeom prst="rect">
            <a:avLst/>
          </a:prstGeom>
          <a:noFill/>
        </p:spPr>
        <p:txBody>
          <a:bodyPr wrap="square" rtlCol="0">
            <a:spAutoFit/>
          </a:bodyPr>
          <a:lstStyle/>
          <a:p>
            <a:pPr algn="ctr"/>
            <a:r>
              <a:rPr lang="en-US" sz="1100" dirty="0" smtClean="0"/>
              <a:t>Daniel 9:24</a:t>
            </a:r>
          </a:p>
          <a:p>
            <a:pPr algn="ctr"/>
            <a:r>
              <a:rPr lang="en-US" sz="1100" dirty="0" smtClean="0"/>
              <a:t>70 Weeks B.C. 538</a:t>
            </a:r>
            <a:endParaRPr lang="en-US" sz="1100" dirty="0"/>
          </a:p>
        </p:txBody>
      </p:sp>
      <p:sp>
        <p:nvSpPr>
          <p:cNvPr id="68" name="TextBox 67"/>
          <p:cNvSpPr txBox="1"/>
          <p:nvPr/>
        </p:nvSpPr>
        <p:spPr>
          <a:xfrm>
            <a:off x="3545170" y="4445374"/>
            <a:ext cx="1951191" cy="261610"/>
          </a:xfrm>
          <a:prstGeom prst="rect">
            <a:avLst/>
          </a:prstGeom>
          <a:noFill/>
        </p:spPr>
        <p:txBody>
          <a:bodyPr wrap="square" rtlCol="0">
            <a:spAutoFit/>
          </a:bodyPr>
          <a:lstStyle/>
          <a:p>
            <a:pPr algn="ctr"/>
            <a:r>
              <a:rPr lang="en-US" sz="1100" b="1" dirty="0" smtClean="0"/>
              <a:t>7 Church Ages</a:t>
            </a:r>
            <a:endParaRPr lang="en-US" sz="1100" b="1" dirty="0"/>
          </a:p>
        </p:txBody>
      </p:sp>
      <p:sp>
        <p:nvSpPr>
          <p:cNvPr id="69" name="TextBox 68"/>
          <p:cNvSpPr txBox="1"/>
          <p:nvPr/>
        </p:nvSpPr>
        <p:spPr>
          <a:xfrm>
            <a:off x="3584913" y="4619739"/>
            <a:ext cx="1951191" cy="246221"/>
          </a:xfrm>
          <a:prstGeom prst="rect">
            <a:avLst/>
          </a:prstGeom>
          <a:noFill/>
        </p:spPr>
        <p:txBody>
          <a:bodyPr wrap="square" rtlCol="0">
            <a:spAutoFit/>
          </a:bodyPr>
          <a:lstStyle/>
          <a:p>
            <a:pPr algn="ctr"/>
            <a:r>
              <a:rPr lang="en-US" sz="1000" dirty="0" smtClean="0"/>
              <a:t>Luke 21:24</a:t>
            </a:r>
            <a:endParaRPr lang="en-US" sz="1000" dirty="0"/>
          </a:p>
        </p:txBody>
      </p:sp>
      <p:sp>
        <p:nvSpPr>
          <p:cNvPr id="75" name="TextBox 74"/>
          <p:cNvSpPr txBox="1"/>
          <p:nvPr/>
        </p:nvSpPr>
        <p:spPr>
          <a:xfrm>
            <a:off x="2181225" y="3048000"/>
            <a:ext cx="638175" cy="353943"/>
          </a:xfrm>
          <a:prstGeom prst="rect">
            <a:avLst/>
          </a:prstGeom>
          <a:noFill/>
        </p:spPr>
        <p:txBody>
          <a:bodyPr wrap="square" lIns="0" tIns="91440" rIns="0" bIns="91440" rtlCol="0">
            <a:spAutoFit/>
          </a:bodyPr>
          <a:lstStyle/>
          <a:p>
            <a:r>
              <a:rPr lang="en-US" sz="1000" dirty="0" smtClean="0"/>
              <a:t>  </a:t>
            </a:r>
            <a:r>
              <a:rPr lang="en-US" sz="1100" b="1" dirty="0" smtClean="0"/>
              <a:t>3 ½ Years</a:t>
            </a:r>
            <a:endParaRPr lang="en-US" sz="1100" b="1" dirty="0"/>
          </a:p>
        </p:txBody>
      </p:sp>
      <p:cxnSp>
        <p:nvCxnSpPr>
          <p:cNvPr id="70" name="Straight Connector 69"/>
          <p:cNvCxnSpPr/>
          <p:nvPr/>
        </p:nvCxnSpPr>
        <p:spPr>
          <a:xfrm>
            <a:off x="2181225" y="2789708"/>
            <a:ext cx="0" cy="56269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19399" y="3060597"/>
            <a:ext cx="293" cy="181620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512362" y="2137163"/>
            <a:ext cx="633000" cy="276999"/>
          </a:xfrm>
          <a:prstGeom prst="rect">
            <a:avLst/>
          </a:prstGeom>
          <a:noFill/>
        </p:spPr>
        <p:txBody>
          <a:bodyPr wrap="square" lIns="0" rIns="0" rtlCol="0">
            <a:spAutoFit/>
          </a:bodyPr>
          <a:lstStyle/>
          <a:p>
            <a:pPr algn="ctr"/>
            <a:r>
              <a:rPr lang="en-US" sz="1200" b="1" dirty="0" smtClean="0"/>
              <a:t>A.D. 30</a:t>
            </a:r>
            <a:endParaRPr lang="en-US" sz="1200" b="1" dirty="0"/>
          </a:p>
        </p:txBody>
      </p:sp>
      <p:pic>
        <p:nvPicPr>
          <p:cNvPr id="81" name="Picture 7" descr="C:\Users\Administrator\Desktop\`Daniel 70 Week Project\graphics\06 Philedelphia.jpg"/>
          <p:cNvPicPr>
            <a:picLocks noChangeAspect="1" noChangeArrowheads="1"/>
          </p:cNvPicPr>
          <p:nvPr/>
        </p:nvPicPr>
        <p:blipFill>
          <a:blip r:embed="rId10">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5270950" y="3901909"/>
            <a:ext cx="513059" cy="534985"/>
          </a:xfrm>
          <a:prstGeom prst="rect">
            <a:avLst/>
          </a:prstGeom>
          <a:noFill/>
          <a:extLst>
            <a:ext uri="{909E8E84-426E-40DD-AFC4-6F175D3DCCD1}">
              <a14:hiddenFill xmlns:a14="http://schemas.microsoft.com/office/drawing/2010/main" xmlns="">
                <a:solidFill>
                  <a:srgbClr val="FFFFFF"/>
                </a:solidFill>
              </a14:hiddenFill>
            </a:ext>
          </a:extLst>
        </p:spPr>
      </p:pic>
      <p:pic>
        <p:nvPicPr>
          <p:cNvPr id="84" name="Picture 5" descr="C:\Users\Administrator\Desktop\`Daniel 70 Week Project\graphics\04 Thyatira.jpg"/>
          <p:cNvPicPr>
            <a:picLocks noChangeAspect="1" noChangeArrowheads="1"/>
          </p:cNvPicPr>
          <p:nvPr/>
        </p:nvPicPr>
        <p:blipFill>
          <a:blip r:embed="rId11" cstate="print">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4297436" y="3899017"/>
            <a:ext cx="481778" cy="548989"/>
          </a:xfrm>
          <a:prstGeom prst="rect">
            <a:avLst/>
          </a:prstGeom>
          <a:noFill/>
          <a:extLst>
            <a:ext uri="{909E8E84-426E-40DD-AFC4-6F175D3DCCD1}">
              <a14:hiddenFill xmlns:a14="http://schemas.microsoft.com/office/drawing/2010/main" xmlns="">
                <a:solidFill>
                  <a:srgbClr val="FFFFFF"/>
                </a:solidFill>
              </a14:hiddenFill>
            </a:ext>
          </a:extLst>
        </p:spPr>
      </p:pic>
      <p:pic>
        <p:nvPicPr>
          <p:cNvPr id="85" name="Picture 4" descr="C:\Users\Administrator\Desktop\`Daniel 70 Week Project\graphics\03 Pergamean.jpg"/>
          <p:cNvPicPr>
            <a:picLocks noChangeAspect="1" noChangeArrowheads="1"/>
          </p:cNvPicPr>
          <p:nvPr/>
        </p:nvPicPr>
        <p:blipFill>
          <a:blip r:embed="rId12">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3814194" y="3899018"/>
            <a:ext cx="495015" cy="548988"/>
          </a:xfrm>
          <a:prstGeom prst="rect">
            <a:avLst/>
          </a:prstGeom>
          <a:noFill/>
          <a:extLst>
            <a:ext uri="{909E8E84-426E-40DD-AFC4-6F175D3DCCD1}">
              <a14:hiddenFill xmlns:a14="http://schemas.microsoft.com/office/drawing/2010/main" xmlns="">
                <a:solidFill>
                  <a:srgbClr val="FFFFFF"/>
                </a:solidFill>
              </a14:hiddenFill>
            </a:ext>
          </a:extLst>
        </p:spPr>
      </p:pic>
      <p:pic>
        <p:nvPicPr>
          <p:cNvPr id="86" name="Picture 3" descr="C:\Users\Administrator\Desktop\`Daniel 70 Week Project\graphics\02  Smyria.jpg"/>
          <p:cNvPicPr>
            <a:picLocks noChangeAspect="1" noChangeArrowheads="1"/>
          </p:cNvPicPr>
          <p:nvPr/>
        </p:nvPicPr>
        <p:blipFill>
          <a:blip r:embed="rId13">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3329401" y="3899017"/>
            <a:ext cx="498300" cy="524074"/>
          </a:xfrm>
          <a:prstGeom prst="rect">
            <a:avLst/>
          </a:prstGeom>
          <a:noFill/>
          <a:extLst>
            <a:ext uri="{909E8E84-426E-40DD-AFC4-6F175D3DCCD1}">
              <a14:hiddenFill xmlns:a14="http://schemas.microsoft.com/office/drawing/2010/main" xmlns="">
                <a:solidFill>
                  <a:srgbClr val="FFFFFF"/>
                </a:solidFill>
              </a14:hiddenFill>
            </a:ext>
          </a:extLst>
        </p:spPr>
      </p:pic>
      <p:pic>
        <p:nvPicPr>
          <p:cNvPr id="87" name="Picture 6" descr="C:\Users\Administrator\Desktop\`Daniel 70 Week Project\graphics\05 Sardis.jpg"/>
          <p:cNvPicPr>
            <a:picLocks noChangeAspect="1" noChangeArrowheads="1"/>
          </p:cNvPicPr>
          <p:nvPr/>
        </p:nvPicPr>
        <p:blipFill>
          <a:blip r:embed="rId14">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4779300" y="3901909"/>
            <a:ext cx="491650" cy="527988"/>
          </a:xfrm>
          <a:prstGeom prst="rect">
            <a:avLst/>
          </a:prstGeom>
          <a:noFill/>
          <a:extLst>
            <a:ext uri="{909E8E84-426E-40DD-AFC4-6F175D3DCCD1}">
              <a14:hiddenFill xmlns:a14="http://schemas.microsoft.com/office/drawing/2010/main" xmlns="">
                <a:solidFill>
                  <a:srgbClr val="FFFFFF"/>
                </a:solidFill>
              </a14:hiddenFill>
            </a:ext>
          </a:extLst>
        </p:spPr>
      </p:pic>
      <p:sp>
        <p:nvSpPr>
          <p:cNvPr id="67" name="TextBox 66"/>
          <p:cNvSpPr txBox="1"/>
          <p:nvPr/>
        </p:nvSpPr>
        <p:spPr>
          <a:xfrm>
            <a:off x="2372916" y="3552685"/>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69 Weeks</a:t>
            </a:r>
            <a:endParaRPr lang="en-US" sz="1000" dirty="0"/>
          </a:p>
        </p:txBody>
      </p:sp>
      <p:sp>
        <p:nvSpPr>
          <p:cNvPr id="71" name="TextBox 70"/>
          <p:cNvSpPr txBox="1"/>
          <p:nvPr/>
        </p:nvSpPr>
        <p:spPr>
          <a:xfrm>
            <a:off x="2391966" y="4457391"/>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483 Years</a:t>
            </a:r>
            <a:endParaRPr lang="en-US" sz="1000" dirty="0"/>
          </a:p>
        </p:txBody>
      </p:sp>
    </p:spTree>
    <p:extLst>
      <p:ext uri="{BB962C8B-B14F-4D97-AF65-F5344CB8AC3E}">
        <p14:creationId xmlns:p14="http://schemas.microsoft.com/office/powerpoint/2010/main" xmlns="" val="1922495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Box 66"/>
          <p:cNvSpPr txBox="1"/>
          <p:nvPr/>
        </p:nvSpPr>
        <p:spPr>
          <a:xfrm>
            <a:off x="6269784" y="3059063"/>
            <a:ext cx="1193052" cy="353943"/>
          </a:xfrm>
          <a:prstGeom prst="rect">
            <a:avLst/>
          </a:prstGeom>
          <a:solidFill>
            <a:srgbClr val="FFFF00"/>
          </a:solidFill>
        </p:spPr>
        <p:txBody>
          <a:bodyPr wrap="square" lIns="0" tIns="91440" rIns="0" bIns="91440" rtlCol="0">
            <a:spAutoFit/>
          </a:bodyPr>
          <a:lstStyle/>
          <a:p>
            <a:pPr algn="ctr"/>
            <a:r>
              <a:rPr lang="en-US" sz="1000" dirty="0" smtClean="0"/>
              <a:t>  </a:t>
            </a:r>
            <a:r>
              <a:rPr lang="en-US" sz="1100" b="1" dirty="0" smtClean="0"/>
              <a:t>3 ½ Years</a:t>
            </a:r>
            <a:endParaRPr lang="en-US" sz="1100" b="1" dirty="0"/>
          </a:p>
        </p:txBody>
      </p:sp>
      <p:pic>
        <p:nvPicPr>
          <p:cNvPr id="83" name="Picture 82" descr="C:\Users\Administrator\Desktop\`Daniel 70 Week Project\graphics\07 Laodici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84009" y="3899018"/>
            <a:ext cx="485775"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82" name="Picture 2" descr="C:\Users\Administrator\Desktop\`Daniel 70 Week Project\graphics\01 Ephesus.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813613" y="3899017"/>
            <a:ext cx="539583"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statue 2"/>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4419601" y="4800600"/>
            <a:ext cx="2057400" cy="165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0" name="Line 9"/>
          <p:cNvSpPr>
            <a:spLocks noChangeShapeType="1"/>
          </p:cNvSpPr>
          <p:nvPr/>
        </p:nvSpPr>
        <p:spPr bwMode="auto">
          <a:xfrm flipH="1" flipV="1">
            <a:off x="4309208" y="1908197"/>
            <a:ext cx="1627463"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8" name="Straight Connector 7"/>
          <p:cNvCxnSpPr/>
          <p:nvPr/>
        </p:nvCxnSpPr>
        <p:spPr>
          <a:xfrm>
            <a:off x="228600" y="3048000"/>
            <a:ext cx="290512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2133600"/>
            <a:ext cx="0" cy="28575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8600" y="3657600"/>
            <a:ext cx="259079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33550" y="3238500"/>
            <a:ext cx="0" cy="17526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0" y="2606685"/>
            <a:ext cx="1952625" cy="307777"/>
          </a:xfrm>
          <a:prstGeom prst="rect">
            <a:avLst/>
          </a:prstGeom>
          <a:noFill/>
        </p:spPr>
        <p:txBody>
          <a:bodyPr wrap="square" rtlCol="0">
            <a:spAutoFit/>
          </a:bodyPr>
          <a:lstStyle/>
          <a:p>
            <a:r>
              <a:rPr lang="en-US" sz="1400" dirty="0" smtClean="0"/>
              <a:t>69 Weeks of Daniel 9:25</a:t>
            </a:r>
            <a:endParaRPr lang="en-US" sz="1400" dirty="0"/>
          </a:p>
        </p:txBody>
      </p:sp>
      <p:sp>
        <p:nvSpPr>
          <p:cNvPr id="25" name="TextBox 24"/>
          <p:cNvSpPr txBox="1"/>
          <p:nvPr/>
        </p:nvSpPr>
        <p:spPr>
          <a:xfrm>
            <a:off x="533402" y="3293908"/>
            <a:ext cx="1047748" cy="307777"/>
          </a:xfrm>
          <a:prstGeom prst="rect">
            <a:avLst/>
          </a:prstGeom>
          <a:noFill/>
        </p:spPr>
        <p:txBody>
          <a:bodyPr wrap="square" rtlCol="0">
            <a:spAutoFit/>
          </a:bodyPr>
          <a:lstStyle/>
          <a:p>
            <a:r>
              <a:rPr lang="en-US" sz="1400" dirty="0" smtClean="0"/>
              <a:t>7 Weeks</a:t>
            </a:r>
            <a:endParaRPr lang="en-US" sz="1400" dirty="0"/>
          </a:p>
        </p:txBody>
      </p:sp>
      <p:sp>
        <p:nvSpPr>
          <p:cNvPr id="26" name="TextBox 25"/>
          <p:cNvSpPr txBox="1"/>
          <p:nvPr/>
        </p:nvSpPr>
        <p:spPr>
          <a:xfrm>
            <a:off x="1857788" y="3315443"/>
            <a:ext cx="1057275" cy="307777"/>
          </a:xfrm>
          <a:prstGeom prst="rect">
            <a:avLst/>
          </a:prstGeom>
          <a:noFill/>
        </p:spPr>
        <p:txBody>
          <a:bodyPr wrap="square" rtlCol="0">
            <a:spAutoFit/>
          </a:bodyPr>
          <a:lstStyle/>
          <a:p>
            <a:r>
              <a:rPr lang="en-US" sz="1400" dirty="0" smtClean="0"/>
              <a:t>62 weeks</a:t>
            </a:r>
            <a:endParaRPr lang="en-US" sz="1400" dirty="0"/>
          </a:p>
        </p:txBody>
      </p:sp>
      <p:pic>
        <p:nvPicPr>
          <p:cNvPr id="33" name="Picture 32"/>
          <p:cNvPicPr>
            <a:picLocks noChangeAspect="1"/>
          </p:cNvPicPr>
          <p:nvPr/>
        </p:nvPicPr>
        <p:blipFill>
          <a:blip r:embed="rId7">
            <a:extLst>
              <a:ext uri="{BEBA8EAE-BF5A-486C-A8C5-ECC9F3942E4B}">
                <a14:imgProps xmlns:a14="http://schemas.microsoft.com/office/drawing/2010/main" xmlns="">
                  <a14:imgLayer r:embed="rId8">
                    <a14:imgEffect>
                      <a14:sharpenSoften amount="1000"/>
                    </a14:imgEffect>
                  </a14:imgLayer>
                </a14:imgProps>
              </a:ext>
              <a:ext uri="{28A0092B-C50C-407E-A947-70E740481C1C}">
                <a14:useLocalDpi xmlns:a14="http://schemas.microsoft.com/office/drawing/2010/main" xmlns="" val="0"/>
              </a:ext>
            </a:extLst>
          </a:blip>
          <a:stretch>
            <a:fillRect/>
          </a:stretch>
        </p:blipFill>
        <p:spPr>
          <a:xfrm>
            <a:off x="2655733" y="2521891"/>
            <a:ext cx="327332" cy="535634"/>
          </a:xfrm>
          <a:prstGeom prst="rect">
            <a:avLst/>
          </a:prstGeom>
          <a:noFill/>
          <a:effectLst/>
        </p:spPr>
      </p:pic>
      <p:sp>
        <p:nvSpPr>
          <p:cNvPr id="34" name="TextBox 33"/>
          <p:cNvSpPr txBox="1"/>
          <p:nvPr/>
        </p:nvSpPr>
        <p:spPr>
          <a:xfrm>
            <a:off x="2976561" y="2767309"/>
            <a:ext cx="828676" cy="276999"/>
          </a:xfrm>
          <a:prstGeom prst="rect">
            <a:avLst/>
          </a:prstGeom>
          <a:noFill/>
        </p:spPr>
        <p:txBody>
          <a:bodyPr wrap="square" rtlCol="0">
            <a:spAutoFit/>
          </a:bodyPr>
          <a:lstStyle/>
          <a:p>
            <a:r>
              <a:rPr lang="en-US" sz="1200" dirty="0" smtClean="0"/>
              <a:t>A.D. 70</a:t>
            </a:r>
            <a:endParaRPr lang="en-US" sz="1200" dirty="0"/>
          </a:p>
        </p:txBody>
      </p:sp>
      <p:sp>
        <p:nvSpPr>
          <p:cNvPr id="36" name="TextBox 35"/>
          <p:cNvSpPr txBox="1"/>
          <p:nvPr/>
        </p:nvSpPr>
        <p:spPr>
          <a:xfrm>
            <a:off x="228600" y="3807023"/>
            <a:ext cx="1504950" cy="430887"/>
          </a:xfrm>
          <a:prstGeom prst="rect">
            <a:avLst/>
          </a:prstGeom>
          <a:noFill/>
        </p:spPr>
        <p:txBody>
          <a:bodyPr wrap="square" rtlCol="0">
            <a:spAutoFit/>
          </a:bodyPr>
          <a:lstStyle/>
          <a:p>
            <a:pPr algn="ctr"/>
            <a:r>
              <a:rPr lang="en-US" sz="1100" dirty="0" smtClean="0"/>
              <a:t>49 Years for the rebuilding of Jerusalem</a:t>
            </a:r>
            <a:endParaRPr lang="en-US" sz="1100" dirty="0"/>
          </a:p>
        </p:txBody>
      </p:sp>
      <p:sp>
        <p:nvSpPr>
          <p:cNvPr id="37" name="TextBox 36"/>
          <p:cNvSpPr txBox="1"/>
          <p:nvPr/>
        </p:nvSpPr>
        <p:spPr>
          <a:xfrm>
            <a:off x="1790700" y="3807022"/>
            <a:ext cx="1057275" cy="430887"/>
          </a:xfrm>
          <a:prstGeom prst="rect">
            <a:avLst/>
          </a:prstGeom>
          <a:noFill/>
        </p:spPr>
        <p:txBody>
          <a:bodyPr wrap="square" rtlCol="0">
            <a:spAutoFit/>
          </a:bodyPr>
          <a:lstStyle/>
          <a:p>
            <a:pPr algn="ctr"/>
            <a:r>
              <a:rPr lang="en-US" sz="1100" dirty="0" smtClean="0"/>
              <a:t>434 Years </a:t>
            </a:r>
            <a:r>
              <a:rPr lang="en-US" sz="1100" dirty="0"/>
              <a:t>t</a:t>
            </a:r>
            <a:r>
              <a:rPr lang="en-US" sz="1100" dirty="0" smtClean="0"/>
              <a:t>o Messiah</a:t>
            </a:r>
            <a:endParaRPr lang="en-US" sz="1100" dirty="0"/>
          </a:p>
        </p:txBody>
      </p:sp>
      <p:cxnSp>
        <p:nvCxnSpPr>
          <p:cNvPr id="40" name="Straight Connector 39"/>
          <p:cNvCxnSpPr/>
          <p:nvPr/>
        </p:nvCxnSpPr>
        <p:spPr>
          <a:xfrm>
            <a:off x="2819692" y="4876800"/>
            <a:ext cx="3454856"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269784" y="2646461"/>
            <a:ext cx="0" cy="22303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19800" y="3057525"/>
            <a:ext cx="274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467600" y="3057525"/>
            <a:ext cx="0" cy="2428875"/>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688931" y="5486400"/>
            <a:ext cx="1443038" cy="430887"/>
          </a:xfrm>
          <a:prstGeom prst="rect">
            <a:avLst/>
          </a:prstGeom>
          <a:noFill/>
        </p:spPr>
        <p:txBody>
          <a:bodyPr wrap="square" rtlCol="0">
            <a:spAutoFit/>
          </a:bodyPr>
          <a:lstStyle/>
          <a:p>
            <a:pPr algn="ctr"/>
            <a:r>
              <a:rPr lang="en-US" sz="1100" dirty="0" smtClean="0"/>
              <a:t>Middle of  Week Armageddon</a:t>
            </a:r>
            <a:endParaRPr lang="en-US" sz="1100" dirty="0"/>
          </a:p>
        </p:txBody>
      </p:sp>
      <p:sp>
        <p:nvSpPr>
          <p:cNvPr id="53" name="TextBox 52"/>
          <p:cNvSpPr txBox="1"/>
          <p:nvPr/>
        </p:nvSpPr>
        <p:spPr>
          <a:xfrm>
            <a:off x="6477001" y="2646461"/>
            <a:ext cx="2133600" cy="307777"/>
          </a:xfrm>
          <a:prstGeom prst="rect">
            <a:avLst/>
          </a:prstGeom>
          <a:noFill/>
        </p:spPr>
        <p:txBody>
          <a:bodyPr wrap="square" rtlCol="0">
            <a:spAutoFit/>
          </a:bodyPr>
          <a:lstStyle/>
          <a:p>
            <a:r>
              <a:rPr lang="en-US" sz="1400" dirty="0" smtClean="0"/>
              <a:t>70th Week or last 7 years</a:t>
            </a:r>
            <a:endParaRPr lang="en-US" sz="1400" dirty="0"/>
          </a:p>
        </p:txBody>
      </p:sp>
      <p:sp>
        <p:nvSpPr>
          <p:cNvPr id="55" name="TextBox 54"/>
          <p:cNvSpPr txBox="1"/>
          <p:nvPr/>
        </p:nvSpPr>
        <p:spPr>
          <a:xfrm>
            <a:off x="6553200" y="3448039"/>
            <a:ext cx="1057275" cy="461665"/>
          </a:xfrm>
          <a:prstGeom prst="rect">
            <a:avLst/>
          </a:prstGeom>
          <a:noFill/>
        </p:spPr>
        <p:txBody>
          <a:bodyPr wrap="square" rtlCol="0">
            <a:spAutoFit/>
          </a:bodyPr>
          <a:lstStyle/>
          <a:p>
            <a:r>
              <a:rPr lang="en-US" sz="1200" dirty="0" smtClean="0"/>
              <a:t>2 Prophets Rev. 11:3</a:t>
            </a:r>
            <a:endParaRPr lang="en-US" sz="1200" dirty="0"/>
          </a:p>
        </p:txBody>
      </p:sp>
      <p:sp>
        <p:nvSpPr>
          <p:cNvPr id="56" name="TextBox 55"/>
          <p:cNvSpPr txBox="1"/>
          <p:nvPr/>
        </p:nvSpPr>
        <p:spPr>
          <a:xfrm>
            <a:off x="7543801" y="3149793"/>
            <a:ext cx="1388269" cy="461665"/>
          </a:xfrm>
          <a:prstGeom prst="rect">
            <a:avLst/>
          </a:prstGeom>
          <a:noFill/>
        </p:spPr>
        <p:txBody>
          <a:bodyPr wrap="square" rtlCol="0">
            <a:spAutoFit/>
          </a:bodyPr>
          <a:lstStyle/>
          <a:p>
            <a:r>
              <a:rPr lang="en-US" sz="1200" dirty="0" smtClean="0"/>
              <a:t>Great Tribulation Period 3 ½ years</a:t>
            </a:r>
            <a:endParaRPr lang="en-US" sz="1200" dirty="0"/>
          </a:p>
        </p:txBody>
      </p:sp>
      <p:cxnSp>
        <p:nvCxnSpPr>
          <p:cNvPr id="58" name="Straight Connector 57"/>
          <p:cNvCxnSpPr/>
          <p:nvPr/>
        </p:nvCxnSpPr>
        <p:spPr>
          <a:xfrm>
            <a:off x="6019800" y="1968697"/>
            <a:ext cx="0" cy="1106389"/>
          </a:xfrm>
          <a:prstGeom prst="line">
            <a:avLst/>
          </a:prstGeom>
          <a:ln w="15875">
            <a:solidFill>
              <a:schemeClr val="tx1"/>
            </a:solidFill>
            <a:prstDash val="dash"/>
          </a:ln>
          <a:effectLst/>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600700" y="1506287"/>
            <a:ext cx="838199" cy="461665"/>
          </a:xfrm>
          <a:prstGeom prst="rect">
            <a:avLst/>
          </a:prstGeom>
          <a:noFill/>
        </p:spPr>
        <p:txBody>
          <a:bodyPr wrap="square" rtlCol="0">
            <a:spAutoFit/>
          </a:bodyPr>
          <a:lstStyle/>
          <a:p>
            <a:pPr algn="ctr"/>
            <a:r>
              <a:rPr lang="en-US" sz="1200" dirty="0" smtClean="0"/>
              <a:t>Jews Returning</a:t>
            </a:r>
            <a:endParaRPr lang="en-US" sz="1200" dirty="0"/>
          </a:p>
        </p:txBody>
      </p:sp>
      <p:sp>
        <p:nvSpPr>
          <p:cNvPr id="62" name="Isosceles Triangle 61"/>
          <p:cNvSpPr/>
          <p:nvPr/>
        </p:nvSpPr>
        <p:spPr>
          <a:xfrm>
            <a:off x="7366993" y="1645591"/>
            <a:ext cx="1170384" cy="654247"/>
          </a:xfrm>
          <a:custGeom>
            <a:avLst/>
            <a:gdLst>
              <a:gd name="connsiteX0" fmla="*/ 0 w 998935"/>
              <a:gd name="connsiteY0" fmla="*/ 749497 h 749497"/>
              <a:gd name="connsiteX1" fmla="*/ 499468 w 998935"/>
              <a:gd name="connsiteY1" fmla="*/ 0 h 749497"/>
              <a:gd name="connsiteX2" fmla="*/ 998935 w 998935"/>
              <a:gd name="connsiteY2" fmla="*/ 749497 h 749497"/>
              <a:gd name="connsiteX3" fmla="*/ 0 w 998935"/>
              <a:gd name="connsiteY3" fmla="*/ 749497 h 749497"/>
              <a:gd name="connsiteX0" fmla="*/ 0 w 998935"/>
              <a:gd name="connsiteY0" fmla="*/ 749497 h 749497"/>
              <a:gd name="connsiteX1" fmla="*/ 447676 w 998935"/>
              <a:gd name="connsiteY1" fmla="*/ 107753 h 749497"/>
              <a:gd name="connsiteX2" fmla="*/ 499468 w 998935"/>
              <a:gd name="connsiteY2" fmla="*/ 0 h 749497"/>
              <a:gd name="connsiteX3" fmla="*/ 998935 w 998935"/>
              <a:gd name="connsiteY3" fmla="*/ 749497 h 749497"/>
              <a:gd name="connsiteX4" fmla="*/ 0 w 998935"/>
              <a:gd name="connsiteY4" fmla="*/ 749497 h 749497"/>
              <a:gd name="connsiteX0" fmla="*/ 0 w 998935"/>
              <a:gd name="connsiteY0" fmla="*/ 654247 h 654247"/>
              <a:gd name="connsiteX1" fmla="*/ 447676 w 998935"/>
              <a:gd name="connsiteY1" fmla="*/ 12503 h 654247"/>
              <a:gd name="connsiteX2" fmla="*/ 632818 w 998935"/>
              <a:gd name="connsiteY2" fmla="*/ 0 h 654247"/>
              <a:gd name="connsiteX3" fmla="*/ 998935 w 998935"/>
              <a:gd name="connsiteY3" fmla="*/ 654247 h 654247"/>
              <a:gd name="connsiteX4" fmla="*/ 0 w 998935"/>
              <a:gd name="connsiteY4" fmla="*/ 654247 h 654247"/>
              <a:gd name="connsiteX0" fmla="*/ 0 w 998935"/>
              <a:gd name="connsiteY0" fmla="*/ 644722 h 644722"/>
              <a:gd name="connsiteX1" fmla="*/ 447676 w 998935"/>
              <a:gd name="connsiteY1" fmla="*/ 2978 h 644722"/>
              <a:gd name="connsiteX2" fmla="*/ 661393 w 998935"/>
              <a:gd name="connsiteY2" fmla="*/ 0 h 644722"/>
              <a:gd name="connsiteX3" fmla="*/ 998935 w 998935"/>
              <a:gd name="connsiteY3" fmla="*/ 644722 h 644722"/>
              <a:gd name="connsiteX4" fmla="*/ 0 w 998935"/>
              <a:gd name="connsiteY4" fmla="*/ 644722 h 644722"/>
              <a:gd name="connsiteX0" fmla="*/ 0 w 998935"/>
              <a:gd name="connsiteY0" fmla="*/ 644722 h 644722"/>
              <a:gd name="connsiteX1" fmla="*/ 447676 w 998935"/>
              <a:gd name="connsiteY1" fmla="*/ 2978 h 644722"/>
              <a:gd name="connsiteX2" fmla="*/ 739435 w 998935"/>
              <a:gd name="connsiteY2" fmla="*/ 0 h 644722"/>
              <a:gd name="connsiteX3" fmla="*/ 998935 w 998935"/>
              <a:gd name="connsiteY3" fmla="*/ 644722 h 644722"/>
              <a:gd name="connsiteX4" fmla="*/ 0 w 998935"/>
              <a:gd name="connsiteY4" fmla="*/ 644722 h 644722"/>
              <a:gd name="connsiteX0" fmla="*/ 0 w 1092585"/>
              <a:gd name="connsiteY0" fmla="*/ 644722 h 644722"/>
              <a:gd name="connsiteX1" fmla="*/ 447676 w 1092585"/>
              <a:gd name="connsiteY1" fmla="*/ 2978 h 644722"/>
              <a:gd name="connsiteX2" fmla="*/ 739435 w 1092585"/>
              <a:gd name="connsiteY2" fmla="*/ 0 h 644722"/>
              <a:gd name="connsiteX3" fmla="*/ 1092585 w 1092585"/>
              <a:gd name="connsiteY3" fmla="*/ 625672 h 644722"/>
              <a:gd name="connsiteX4" fmla="*/ 0 w 1092585"/>
              <a:gd name="connsiteY4" fmla="*/ 644722 h 644722"/>
              <a:gd name="connsiteX0" fmla="*/ 0 w 1108193"/>
              <a:gd name="connsiteY0" fmla="*/ 644722 h 654247"/>
              <a:gd name="connsiteX1" fmla="*/ 447676 w 1108193"/>
              <a:gd name="connsiteY1" fmla="*/ 2978 h 654247"/>
              <a:gd name="connsiteX2" fmla="*/ 739435 w 1108193"/>
              <a:gd name="connsiteY2" fmla="*/ 0 h 654247"/>
              <a:gd name="connsiteX3" fmla="*/ 1108193 w 1108193"/>
              <a:gd name="connsiteY3" fmla="*/ 654247 h 654247"/>
              <a:gd name="connsiteX4" fmla="*/ 0 w 1108193"/>
              <a:gd name="connsiteY4" fmla="*/ 644722 h 654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193" h="654247">
                <a:moveTo>
                  <a:pt x="0" y="644722"/>
                </a:moveTo>
                <a:lnTo>
                  <a:pt x="447676" y="2978"/>
                </a:lnTo>
                <a:lnTo>
                  <a:pt x="739435" y="0"/>
                </a:lnTo>
                <a:lnTo>
                  <a:pt x="1108193" y="654247"/>
                </a:lnTo>
                <a:lnTo>
                  <a:pt x="0" y="644722"/>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7835503" y="1371601"/>
            <a:ext cx="296466"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Freeform 1031"/>
          <p:cNvSpPr/>
          <p:nvPr/>
        </p:nvSpPr>
        <p:spPr>
          <a:xfrm>
            <a:off x="6115049" y="1562099"/>
            <a:ext cx="1628775" cy="4524375"/>
          </a:xfrm>
          <a:custGeom>
            <a:avLst/>
            <a:gdLst>
              <a:gd name="connsiteX0" fmla="*/ 1730186 w 1730186"/>
              <a:gd name="connsiteY0" fmla="*/ 0 h 4703875"/>
              <a:gd name="connsiteX1" fmla="*/ 215711 w 1730186"/>
              <a:gd name="connsiteY1" fmla="*/ 1543050 h 4703875"/>
              <a:gd name="connsiteX2" fmla="*/ 1015811 w 1730186"/>
              <a:gd name="connsiteY2" fmla="*/ 2981325 h 4703875"/>
              <a:gd name="connsiteX3" fmla="*/ 101411 w 1730186"/>
              <a:gd name="connsiteY3" fmla="*/ 4524375 h 4703875"/>
              <a:gd name="connsiteX4" fmla="*/ 63311 w 1730186"/>
              <a:gd name="connsiteY4" fmla="*/ 4610100 h 4703875"/>
              <a:gd name="connsiteX0" fmla="*/ 1708010 w 1708010"/>
              <a:gd name="connsiteY0" fmla="*/ 0 h 4662225"/>
              <a:gd name="connsiteX1" fmla="*/ 193535 w 1708010"/>
              <a:gd name="connsiteY1" fmla="*/ 1543050 h 4662225"/>
              <a:gd name="connsiteX2" fmla="*/ 993635 w 1708010"/>
              <a:gd name="connsiteY2" fmla="*/ 2981325 h 4662225"/>
              <a:gd name="connsiteX3" fmla="*/ 79235 w 1708010"/>
              <a:gd name="connsiteY3" fmla="*/ 4524375 h 4662225"/>
              <a:gd name="connsiteX4" fmla="*/ 88760 w 1708010"/>
              <a:gd name="connsiteY4" fmla="*/ 4524375 h 4662225"/>
              <a:gd name="connsiteX0" fmla="*/ 1628775 w 1628775"/>
              <a:gd name="connsiteY0" fmla="*/ 0 h 4524375"/>
              <a:gd name="connsiteX1" fmla="*/ 114300 w 1628775"/>
              <a:gd name="connsiteY1" fmla="*/ 1543050 h 4524375"/>
              <a:gd name="connsiteX2" fmla="*/ 914400 w 1628775"/>
              <a:gd name="connsiteY2" fmla="*/ 2981325 h 4524375"/>
              <a:gd name="connsiteX3" fmla="*/ 0 w 1628775"/>
              <a:gd name="connsiteY3" fmla="*/ 4524375 h 4524375"/>
            </a:gdLst>
            <a:ahLst/>
            <a:cxnLst>
              <a:cxn ang="0">
                <a:pos x="connsiteX0" y="connsiteY0"/>
              </a:cxn>
              <a:cxn ang="0">
                <a:pos x="connsiteX1" y="connsiteY1"/>
              </a:cxn>
              <a:cxn ang="0">
                <a:pos x="connsiteX2" y="connsiteY2"/>
              </a:cxn>
              <a:cxn ang="0">
                <a:pos x="connsiteX3" y="connsiteY3"/>
              </a:cxn>
            </a:cxnLst>
            <a:rect l="l" t="t" r="r" b="b"/>
            <a:pathLst>
              <a:path w="1628775" h="4524375">
                <a:moveTo>
                  <a:pt x="1628775" y="0"/>
                </a:moveTo>
                <a:cubicBezTo>
                  <a:pt x="931068" y="523081"/>
                  <a:pt x="233362" y="1046163"/>
                  <a:pt x="114300" y="1543050"/>
                </a:cubicBezTo>
                <a:cubicBezTo>
                  <a:pt x="-4762" y="2039937"/>
                  <a:pt x="933450" y="2484438"/>
                  <a:pt x="914400" y="2981325"/>
                </a:cubicBezTo>
                <a:cubicBezTo>
                  <a:pt x="895350" y="3478212"/>
                  <a:pt x="150812" y="4267200"/>
                  <a:pt x="0" y="4524375"/>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213104" y="1087791"/>
            <a:ext cx="1478162" cy="276999"/>
          </a:xfrm>
          <a:prstGeom prst="rect">
            <a:avLst/>
          </a:prstGeom>
          <a:noFill/>
        </p:spPr>
        <p:txBody>
          <a:bodyPr wrap="square" rtlCol="0">
            <a:spAutoFit/>
          </a:bodyPr>
          <a:lstStyle/>
          <a:p>
            <a:r>
              <a:rPr lang="en-US" sz="1200" dirty="0" smtClean="0"/>
              <a:t>Stone of Daniel 2:34</a:t>
            </a:r>
            <a:endParaRPr lang="en-US" sz="1200" dirty="0"/>
          </a:p>
        </p:txBody>
      </p:sp>
      <p:sp>
        <p:nvSpPr>
          <p:cNvPr id="74"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
        <p:nvSpPr>
          <p:cNvPr id="48" name="Line 9"/>
          <p:cNvSpPr>
            <a:spLocks noChangeShapeType="1"/>
          </p:cNvSpPr>
          <p:nvPr/>
        </p:nvSpPr>
        <p:spPr bwMode="auto">
          <a:xfrm flipH="1" flipV="1">
            <a:off x="4309209" y="1908199"/>
            <a:ext cx="1177191" cy="2012526"/>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9"/>
          <p:cNvSpPr>
            <a:spLocks noChangeShapeType="1"/>
          </p:cNvSpPr>
          <p:nvPr/>
        </p:nvSpPr>
        <p:spPr bwMode="auto">
          <a:xfrm flipV="1">
            <a:off x="4036323" y="1857981"/>
            <a:ext cx="272885" cy="206755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9"/>
          <p:cNvSpPr>
            <a:spLocks noChangeShapeType="1"/>
          </p:cNvSpPr>
          <p:nvPr/>
        </p:nvSpPr>
        <p:spPr bwMode="auto">
          <a:xfrm flipV="1">
            <a:off x="3585520" y="1908199"/>
            <a:ext cx="712001" cy="199371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9"/>
          <p:cNvSpPr>
            <a:spLocks noChangeShapeType="1"/>
          </p:cNvSpPr>
          <p:nvPr/>
        </p:nvSpPr>
        <p:spPr bwMode="auto">
          <a:xfrm flipV="1">
            <a:off x="3133725" y="1908197"/>
            <a:ext cx="1163796" cy="2016411"/>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9"/>
          <p:cNvSpPr>
            <a:spLocks noChangeShapeType="1"/>
          </p:cNvSpPr>
          <p:nvPr/>
        </p:nvSpPr>
        <p:spPr bwMode="auto">
          <a:xfrm flipH="1" flipV="1">
            <a:off x="4309209" y="1908196"/>
            <a:ext cx="209692"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9"/>
          <p:cNvSpPr>
            <a:spLocks noChangeShapeType="1"/>
          </p:cNvSpPr>
          <p:nvPr/>
        </p:nvSpPr>
        <p:spPr bwMode="auto">
          <a:xfrm flipH="1" flipV="1">
            <a:off x="4309209" y="1908200"/>
            <a:ext cx="715916" cy="203340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3699171" y="1323202"/>
            <a:ext cx="1178087" cy="276999"/>
          </a:xfrm>
          <a:prstGeom prst="rect">
            <a:avLst/>
          </a:prstGeom>
          <a:noFill/>
          <a:ln>
            <a:solidFill>
              <a:schemeClr val="tx1"/>
            </a:solidFill>
          </a:ln>
        </p:spPr>
        <p:txBody>
          <a:bodyPr wrap="square" rtlCol="0">
            <a:spAutoFit/>
          </a:bodyPr>
          <a:lstStyle/>
          <a:p>
            <a:r>
              <a:rPr lang="en-US" sz="1200" dirty="0" smtClean="0"/>
              <a:t>Raptured Saints</a:t>
            </a:r>
            <a:endParaRPr lang="en-US" sz="1200" dirty="0"/>
          </a:p>
        </p:txBody>
      </p:sp>
      <p:sp>
        <p:nvSpPr>
          <p:cNvPr id="64" name="Line 9"/>
          <p:cNvSpPr>
            <a:spLocks noChangeShapeType="1"/>
          </p:cNvSpPr>
          <p:nvPr/>
        </p:nvSpPr>
        <p:spPr bwMode="auto">
          <a:xfrm flipH="1" flipV="1">
            <a:off x="4297519" y="1609826"/>
            <a:ext cx="1" cy="29837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TextBox 64"/>
          <p:cNvSpPr txBox="1"/>
          <p:nvPr/>
        </p:nvSpPr>
        <p:spPr>
          <a:xfrm>
            <a:off x="3921805" y="5432166"/>
            <a:ext cx="1191610" cy="261610"/>
          </a:xfrm>
          <a:prstGeom prst="rect">
            <a:avLst/>
          </a:prstGeom>
          <a:noFill/>
        </p:spPr>
        <p:txBody>
          <a:bodyPr wrap="square" rtlCol="0">
            <a:spAutoFit/>
          </a:bodyPr>
          <a:lstStyle/>
          <a:p>
            <a:pPr algn="ctr"/>
            <a:r>
              <a:rPr lang="en-US" sz="1100" dirty="0" smtClean="0"/>
              <a:t>Daniel 2:31</a:t>
            </a:r>
            <a:endParaRPr lang="en-US" sz="1100" dirty="0"/>
          </a:p>
        </p:txBody>
      </p:sp>
      <p:sp>
        <p:nvSpPr>
          <p:cNvPr id="66" name="TextBox 65"/>
          <p:cNvSpPr txBox="1"/>
          <p:nvPr/>
        </p:nvSpPr>
        <p:spPr>
          <a:xfrm>
            <a:off x="347662" y="1980651"/>
            <a:ext cx="1443038" cy="430887"/>
          </a:xfrm>
          <a:prstGeom prst="rect">
            <a:avLst/>
          </a:prstGeom>
          <a:noFill/>
        </p:spPr>
        <p:txBody>
          <a:bodyPr wrap="square" rtlCol="0">
            <a:spAutoFit/>
          </a:bodyPr>
          <a:lstStyle/>
          <a:p>
            <a:pPr algn="ctr"/>
            <a:r>
              <a:rPr lang="en-US" sz="1100" dirty="0" smtClean="0"/>
              <a:t>Daniel 9:24</a:t>
            </a:r>
          </a:p>
          <a:p>
            <a:pPr algn="ctr"/>
            <a:r>
              <a:rPr lang="en-US" sz="1100" dirty="0" smtClean="0"/>
              <a:t>70 Weeks B.C. 538</a:t>
            </a:r>
            <a:endParaRPr lang="en-US" sz="1100" dirty="0"/>
          </a:p>
        </p:txBody>
      </p:sp>
      <p:sp>
        <p:nvSpPr>
          <p:cNvPr id="68" name="TextBox 67"/>
          <p:cNvSpPr txBox="1"/>
          <p:nvPr/>
        </p:nvSpPr>
        <p:spPr>
          <a:xfrm>
            <a:off x="3545170" y="4445374"/>
            <a:ext cx="1951191" cy="261610"/>
          </a:xfrm>
          <a:prstGeom prst="rect">
            <a:avLst/>
          </a:prstGeom>
          <a:noFill/>
        </p:spPr>
        <p:txBody>
          <a:bodyPr wrap="square" rtlCol="0">
            <a:spAutoFit/>
          </a:bodyPr>
          <a:lstStyle/>
          <a:p>
            <a:pPr algn="ctr"/>
            <a:r>
              <a:rPr lang="en-US" sz="1100" b="1" dirty="0" smtClean="0"/>
              <a:t>7 Church Ages</a:t>
            </a:r>
            <a:endParaRPr lang="en-US" sz="1100" b="1" dirty="0"/>
          </a:p>
        </p:txBody>
      </p:sp>
      <p:sp>
        <p:nvSpPr>
          <p:cNvPr id="69" name="TextBox 68"/>
          <p:cNvSpPr txBox="1"/>
          <p:nvPr/>
        </p:nvSpPr>
        <p:spPr>
          <a:xfrm>
            <a:off x="3584913" y="4619739"/>
            <a:ext cx="1951191" cy="246221"/>
          </a:xfrm>
          <a:prstGeom prst="rect">
            <a:avLst/>
          </a:prstGeom>
          <a:noFill/>
        </p:spPr>
        <p:txBody>
          <a:bodyPr wrap="square" rtlCol="0">
            <a:spAutoFit/>
          </a:bodyPr>
          <a:lstStyle/>
          <a:p>
            <a:pPr algn="ctr"/>
            <a:r>
              <a:rPr lang="en-US" sz="1000" dirty="0" smtClean="0"/>
              <a:t>Luke 21:24</a:t>
            </a:r>
            <a:endParaRPr lang="en-US" sz="1000" dirty="0"/>
          </a:p>
        </p:txBody>
      </p:sp>
      <p:sp>
        <p:nvSpPr>
          <p:cNvPr id="75" name="TextBox 74"/>
          <p:cNvSpPr txBox="1"/>
          <p:nvPr/>
        </p:nvSpPr>
        <p:spPr>
          <a:xfrm>
            <a:off x="2181225" y="3048000"/>
            <a:ext cx="638175" cy="353943"/>
          </a:xfrm>
          <a:prstGeom prst="rect">
            <a:avLst/>
          </a:prstGeom>
          <a:solidFill>
            <a:srgbClr val="FFFF00"/>
          </a:solidFill>
        </p:spPr>
        <p:txBody>
          <a:bodyPr wrap="square" lIns="0" tIns="91440" rIns="0" bIns="91440" rtlCol="0">
            <a:spAutoFit/>
          </a:bodyPr>
          <a:lstStyle/>
          <a:p>
            <a:r>
              <a:rPr lang="en-US" sz="1000" dirty="0" smtClean="0"/>
              <a:t>  </a:t>
            </a:r>
            <a:r>
              <a:rPr lang="en-US" sz="1100" b="1" dirty="0" smtClean="0"/>
              <a:t>3 ½ Years</a:t>
            </a:r>
            <a:endParaRPr lang="en-US" sz="1100" b="1" dirty="0"/>
          </a:p>
        </p:txBody>
      </p:sp>
      <p:cxnSp>
        <p:nvCxnSpPr>
          <p:cNvPr id="70" name="Straight Connector 69"/>
          <p:cNvCxnSpPr/>
          <p:nvPr/>
        </p:nvCxnSpPr>
        <p:spPr>
          <a:xfrm>
            <a:off x="2181225" y="2789708"/>
            <a:ext cx="0" cy="56269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19399" y="3060597"/>
            <a:ext cx="293" cy="181620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512362" y="2137163"/>
            <a:ext cx="633000" cy="276999"/>
          </a:xfrm>
          <a:prstGeom prst="rect">
            <a:avLst/>
          </a:prstGeom>
          <a:noFill/>
        </p:spPr>
        <p:txBody>
          <a:bodyPr wrap="square" lIns="0" rIns="0" rtlCol="0">
            <a:spAutoFit/>
          </a:bodyPr>
          <a:lstStyle/>
          <a:p>
            <a:pPr algn="ctr"/>
            <a:r>
              <a:rPr lang="en-US" sz="1200" b="1" dirty="0" smtClean="0"/>
              <a:t>A.D. 30</a:t>
            </a:r>
            <a:endParaRPr lang="en-US" sz="1200" b="1" dirty="0"/>
          </a:p>
        </p:txBody>
      </p:sp>
      <p:pic>
        <p:nvPicPr>
          <p:cNvPr id="81" name="Picture 7" descr="C:\Users\Administrator\Desktop\`Daniel 70 Week Project\graphics\06 Philedelphia.jpg"/>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5270950" y="3901909"/>
            <a:ext cx="513059" cy="534985"/>
          </a:xfrm>
          <a:prstGeom prst="rect">
            <a:avLst/>
          </a:prstGeom>
          <a:noFill/>
          <a:extLst>
            <a:ext uri="{909E8E84-426E-40DD-AFC4-6F175D3DCCD1}">
              <a14:hiddenFill xmlns:a14="http://schemas.microsoft.com/office/drawing/2010/main" xmlns="">
                <a:solidFill>
                  <a:srgbClr val="FFFFFF"/>
                </a:solidFill>
              </a14:hiddenFill>
            </a:ext>
          </a:extLst>
        </p:spPr>
      </p:pic>
      <p:pic>
        <p:nvPicPr>
          <p:cNvPr id="84" name="Picture 5" descr="C:\Users\Administrator\Desktop\`Daniel 70 Week Project\graphics\04 Thyatira.jp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4297436" y="3899017"/>
            <a:ext cx="481778" cy="548989"/>
          </a:xfrm>
          <a:prstGeom prst="rect">
            <a:avLst/>
          </a:prstGeom>
          <a:noFill/>
          <a:extLst>
            <a:ext uri="{909E8E84-426E-40DD-AFC4-6F175D3DCCD1}">
              <a14:hiddenFill xmlns:a14="http://schemas.microsoft.com/office/drawing/2010/main" xmlns="">
                <a:solidFill>
                  <a:srgbClr val="FFFFFF"/>
                </a:solidFill>
              </a14:hiddenFill>
            </a:ext>
          </a:extLst>
        </p:spPr>
      </p:pic>
      <p:pic>
        <p:nvPicPr>
          <p:cNvPr id="85" name="Picture 4" descr="C:\Users\Administrator\Desktop\`Daniel 70 Week Project\graphics\03 Pergamean.jpg"/>
          <p:cNvPicPr>
            <a:picLocks noChangeAspect="1" noChangeArrowheads="1"/>
          </p:cNvPicPr>
          <p:nvPr/>
        </p:nvPicPr>
        <p:blipFill>
          <a:blip r:embed="rId11">
            <a:extLst>
              <a:ext uri="{28A0092B-C50C-407E-A947-70E740481C1C}">
                <a14:useLocalDpi xmlns:a14="http://schemas.microsoft.com/office/drawing/2010/main" xmlns="" val="0"/>
              </a:ext>
            </a:extLst>
          </a:blip>
          <a:srcRect/>
          <a:stretch>
            <a:fillRect/>
          </a:stretch>
        </p:blipFill>
        <p:spPr bwMode="auto">
          <a:xfrm>
            <a:off x="3814194" y="3899018"/>
            <a:ext cx="495015" cy="548988"/>
          </a:xfrm>
          <a:prstGeom prst="rect">
            <a:avLst/>
          </a:prstGeom>
          <a:noFill/>
          <a:extLst>
            <a:ext uri="{909E8E84-426E-40DD-AFC4-6F175D3DCCD1}">
              <a14:hiddenFill xmlns:a14="http://schemas.microsoft.com/office/drawing/2010/main" xmlns="">
                <a:solidFill>
                  <a:srgbClr val="FFFFFF"/>
                </a:solidFill>
              </a14:hiddenFill>
            </a:ext>
          </a:extLst>
        </p:spPr>
      </p:pic>
      <p:pic>
        <p:nvPicPr>
          <p:cNvPr id="86" name="Picture 3" descr="C:\Users\Administrator\Desktop\`Daniel 70 Week Project\graphics\02  Smyria.jpg"/>
          <p:cNvPicPr>
            <a:picLocks noChangeAspect="1" noChangeArrowheads="1"/>
          </p:cNvPicPr>
          <p:nvPr/>
        </p:nvPicPr>
        <p:blipFill>
          <a:blip r:embed="rId12">
            <a:extLst>
              <a:ext uri="{28A0092B-C50C-407E-A947-70E740481C1C}">
                <a14:useLocalDpi xmlns:a14="http://schemas.microsoft.com/office/drawing/2010/main" xmlns="" val="0"/>
              </a:ext>
            </a:extLst>
          </a:blip>
          <a:srcRect/>
          <a:stretch>
            <a:fillRect/>
          </a:stretch>
        </p:blipFill>
        <p:spPr bwMode="auto">
          <a:xfrm>
            <a:off x="3329401" y="3899017"/>
            <a:ext cx="498300" cy="524074"/>
          </a:xfrm>
          <a:prstGeom prst="rect">
            <a:avLst/>
          </a:prstGeom>
          <a:noFill/>
          <a:extLst>
            <a:ext uri="{909E8E84-426E-40DD-AFC4-6F175D3DCCD1}">
              <a14:hiddenFill xmlns:a14="http://schemas.microsoft.com/office/drawing/2010/main" xmlns="">
                <a:solidFill>
                  <a:srgbClr val="FFFFFF"/>
                </a:solidFill>
              </a14:hiddenFill>
            </a:ext>
          </a:extLst>
        </p:spPr>
      </p:pic>
      <p:pic>
        <p:nvPicPr>
          <p:cNvPr id="87" name="Picture 6" descr="C:\Users\Administrator\Desktop\`Daniel 70 Week Project\graphics\05 Sardis.jpg"/>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4779300" y="3901909"/>
            <a:ext cx="491650" cy="527988"/>
          </a:xfrm>
          <a:prstGeom prst="rect">
            <a:avLst/>
          </a:prstGeom>
          <a:noFill/>
          <a:extLst>
            <a:ext uri="{909E8E84-426E-40DD-AFC4-6F175D3DCCD1}">
              <a14:hiddenFill xmlns:a14="http://schemas.microsoft.com/office/drawing/2010/main" xmlns="">
                <a:solidFill>
                  <a:srgbClr val="FFFFFF"/>
                </a:solidFill>
              </a14:hiddenFill>
            </a:ext>
          </a:extLst>
        </p:spPr>
      </p:pic>
      <p:sp>
        <p:nvSpPr>
          <p:cNvPr id="71" name="TextBox 70"/>
          <p:cNvSpPr txBox="1"/>
          <p:nvPr/>
        </p:nvSpPr>
        <p:spPr>
          <a:xfrm>
            <a:off x="2372916" y="3552685"/>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69 Weeks</a:t>
            </a:r>
            <a:endParaRPr lang="en-US" sz="1000" dirty="0"/>
          </a:p>
        </p:txBody>
      </p:sp>
      <p:sp>
        <p:nvSpPr>
          <p:cNvPr id="72" name="TextBox 71"/>
          <p:cNvSpPr txBox="1"/>
          <p:nvPr/>
        </p:nvSpPr>
        <p:spPr>
          <a:xfrm>
            <a:off x="2391966" y="4457391"/>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483 Years</a:t>
            </a:r>
            <a:endParaRPr lang="en-US" sz="1000" dirty="0"/>
          </a:p>
        </p:txBody>
      </p:sp>
    </p:spTree>
    <p:extLst>
      <p:ext uri="{BB962C8B-B14F-4D97-AF65-F5344CB8AC3E}">
        <p14:creationId xmlns:p14="http://schemas.microsoft.com/office/powerpoint/2010/main" xmlns="" val="1035434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statu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25125" y="4876801"/>
            <a:ext cx="2057400" cy="165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7" name="TextBox 66"/>
          <p:cNvSpPr txBox="1"/>
          <p:nvPr/>
        </p:nvSpPr>
        <p:spPr>
          <a:xfrm>
            <a:off x="6269784" y="3059063"/>
            <a:ext cx="1193052" cy="353943"/>
          </a:xfrm>
          <a:prstGeom prst="rect">
            <a:avLst/>
          </a:prstGeom>
          <a:solidFill>
            <a:srgbClr val="FFFF00"/>
          </a:solidFill>
        </p:spPr>
        <p:txBody>
          <a:bodyPr wrap="square" lIns="0" tIns="91440" rIns="0" bIns="91440" rtlCol="0">
            <a:spAutoFit/>
          </a:bodyPr>
          <a:lstStyle/>
          <a:p>
            <a:pPr algn="ctr"/>
            <a:r>
              <a:rPr lang="en-US" sz="1000" dirty="0" smtClean="0"/>
              <a:t>  </a:t>
            </a:r>
            <a:r>
              <a:rPr lang="en-US" sz="1100" b="1" dirty="0" smtClean="0"/>
              <a:t>3 ½ Years</a:t>
            </a:r>
            <a:endParaRPr lang="en-US" sz="1100" b="1" dirty="0"/>
          </a:p>
        </p:txBody>
      </p:sp>
      <p:pic>
        <p:nvPicPr>
          <p:cNvPr id="83" name="Picture 82" descr="C:\Users\Administrator\Desktop\`Daniel 70 Week Project\graphics\07 Laodicia.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784009" y="3899018"/>
            <a:ext cx="485775"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82" name="Picture 2" descr="C:\Users\Administrator\Desktop\`Daniel 70 Week Project\graphics\01 Ephesus.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813613" y="3899017"/>
            <a:ext cx="539583" cy="530880"/>
          </a:xfrm>
          <a:prstGeom prst="rect">
            <a:avLst/>
          </a:prstGeom>
          <a:noFill/>
          <a:extLst>
            <a:ext uri="{909E8E84-426E-40DD-AFC4-6F175D3DCCD1}">
              <a14:hiddenFill xmlns:a14="http://schemas.microsoft.com/office/drawing/2010/main" xmlns="">
                <a:solidFill>
                  <a:srgbClr val="FFFFFF"/>
                </a:solidFill>
              </a14:hiddenFill>
            </a:ext>
          </a:extLst>
        </p:spPr>
      </p:pic>
      <p:sp>
        <p:nvSpPr>
          <p:cNvPr id="50" name="Line 9"/>
          <p:cNvSpPr>
            <a:spLocks noChangeShapeType="1"/>
          </p:cNvSpPr>
          <p:nvPr/>
        </p:nvSpPr>
        <p:spPr bwMode="auto">
          <a:xfrm flipH="1" flipV="1">
            <a:off x="4309208" y="1908197"/>
            <a:ext cx="1627463"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8" name="Straight Connector 7"/>
          <p:cNvCxnSpPr/>
          <p:nvPr/>
        </p:nvCxnSpPr>
        <p:spPr>
          <a:xfrm>
            <a:off x="228600" y="3048000"/>
            <a:ext cx="290512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2133600"/>
            <a:ext cx="0" cy="28575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8600" y="3657600"/>
            <a:ext cx="259079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33550" y="3238500"/>
            <a:ext cx="0" cy="17526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0" y="2606685"/>
            <a:ext cx="1952625" cy="307777"/>
          </a:xfrm>
          <a:prstGeom prst="rect">
            <a:avLst/>
          </a:prstGeom>
          <a:noFill/>
        </p:spPr>
        <p:txBody>
          <a:bodyPr wrap="square" rtlCol="0">
            <a:spAutoFit/>
          </a:bodyPr>
          <a:lstStyle/>
          <a:p>
            <a:r>
              <a:rPr lang="en-US" sz="1400" dirty="0" smtClean="0"/>
              <a:t>69 Weeks of Daniel 9:25</a:t>
            </a:r>
            <a:endParaRPr lang="en-US" sz="1400" dirty="0"/>
          </a:p>
        </p:txBody>
      </p:sp>
      <p:sp>
        <p:nvSpPr>
          <p:cNvPr id="25" name="TextBox 24"/>
          <p:cNvSpPr txBox="1"/>
          <p:nvPr/>
        </p:nvSpPr>
        <p:spPr>
          <a:xfrm>
            <a:off x="533402" y="3293908"/>
            <a:ext cx="1047748" cy="307777"/>
          </a:xfrm>
          <a:prstGeom prst="rect">
            <a:avLst/>
          </a:prstGeom>
          <a:noFill/>
        </p:spPr>
        <p:txBody>
          <a:bodyPr wrap="square" rtlCol="0">
            <a:spAutoFit/>
          </a:bodyPr>
          <a:lstStyle/>
          <a:p>
            <a:r>
              <a:rPr lang="en-US" sz="1400" dirty="0" smtClean="0"/>
              <a:t>7 Weeks</a:t>
            </a:r>
            <a:endParaRPr lang="en-US" sz="1400" dirty="0"/>
          </a:p>
        </p:txBody>
      </p:sp>
      <p:sp>
        <p:nvSpPr>
          <p:cNvPr id="26" name="TextBox 25"/>
          <p:cNvSpPr txBox="1"/>
          <p:nvPr/>
        </p:nvSpPr>
        <p:spPr>
          <a:xfrm>
            <a:off x="1857788" y="3315443"/>
            <a:ext cx="1057275" cy="307777"/>
          </a:xfrm>
          <a:prstGeom prst="rect">
            <a:avLst/>
          </a:prstGeom>
          <a:noFill/>
        </p:spPr>
        <p:txBody>
          <a:bodyPr wrap="square" rtlCol="0">
            <a:spAutoFit/>
          </a:bodyPr>
          <a:lstStyle/>
          <a:p>
            <a:r>
              <a:rPr lang="en-US" sz="1400" dirty="0" smtClean="0"/>
              <a:t>62 weeks</a:t>
            </a:r>
            <a:endParaRPr lang="en-US" sz="1400" dirty="0"/>
          </a:p>
        </p:txBody>
      </p:sp>
      <p:pic>
        <p:nvPicPr>
          <p:cNvPr id="33" name="Picture 32"/>
          <p:cNvPicPr>
            <a:picLocks noChangeAspect="1"/>
          </p:cNvPicPr>
          <p:nvPr/>
        </p:nvPicPr>
        <p:blipFill>
          <a:blip r:embed="rId7">
            <a:extLst>
              <a:ext uri="{BEBA8EAE-BF5A-486C-A8C5-ECC9F3942E4B}">
                <a14:imgProps xmlns:a14="http://schemas.microsoft.com/office/drawing/2010/main" xmlns="">
                  <a14:imgLayer r:embed="rId8">
                    <a14:imgEffect>
                      <a14:sharpenSoften amount="1000"/>
                    </a14:imgEffect>
                  </a14:imgLayer>
                </a14:imgProps>
              </a:ext>
              <a:ext uri="{28A0092B-C50C-407E-A947-70E740481C1C}">
                <a14:useLocalDpi xmlns:a14="http://schemas.microsoft.com/office/drawing/2010/main" xmlns="" val="0"/>
              </a:ext>
            </a:extLst>
          </a:blip>
          <a:stretch>
            <a:fillRect/>
          </a:stretch>
        </p:blipFill>
        <p:spPr>
          <a:xfrm>
            <a:off x="2655733" y="2521891"/>
            <a:ext cx="327332" cy="535634"/>
          </a:xfrm>
          <a:prstGeom prst="rect">
            <a:avLst/>
          </a:prstGeom>
          <a:noFill/>
          <a:effectLst/>
        </p:spPr>
      </p:pic>
      <p:sp>
        <p:nvSpPr>
          <p:cNvPr id="34" name="TextBox 33"/>
          <p:cNvSpPr txBox="1"/>
          <p:nvPr/>
        </p:nvSpPr>
        <p:spPr>
          <a:xfrm>
            <a:off x="2976561" y="2767309"/>
            <a:ext cx="828676" cy="276999"/>
          </a:xfrm>
          <a:prstGeom prst="rect">
            <a:avLst/>
          </a:prstGeom>
          <a:noFill/>
        </p:spPr>
        <p:txBody>
          <a:bodyPr wrap="square" rtlCol="0">
            <a:spAutoFit/>
          </a:bodyPr>
          <a:lstStyle/>
          <a:p>
            <a:r>
              <a:rPr lang="en-US" sz="1200" dirty="0" smtClean="0"/>
              <a:t>A.D. 70</a:t>
            </a:r>
            <a:endParaRPr lang="en-US" sz="1200" dirty="0"/>
          </a:p>
        </p:txBody>
      </p:sp>
      <p:sp>
        <p:nvSpPr>
          <p:cNvPr id="36" name="TextBox 35"/>
          <p:cNvSpPr txBox="1"/>
          <p:nvPr/>
        </p:nvSpPr>
        <p:spPr>
          <a:xfrm>
            <a:off x="228600" y="3807023"/>
            <a:ext cx="1504950" cy="430887"/>
          </a:xfrm>
          <a:prstGeom prst="rect">
            <a:avLst/>
          </a:prstGeom>
          <a:noFill/>
        </p:spPr>
        <p:txBody>
          <a:bodyPr wrap="square" rtlCol="0">
            <a:spAutoFit/>
          </a:bodyPr>
          <a:lstStyle/>
          <a:p>
            <a:pPr algn="ctr"/>
            <a:r>
              <a:rPr lang="en-US" sz="1100" dirty="0" smtClean="0"/>
              <a:t>49 Years for the rebuilding of Jerusalem</a:t>
            </a:r>
            <a:endParaRPr lang="en-US" sz="1100" dirty="0"/>
          </a:p>
        </p:txBody>
      </p:sp>
      <p:sp>
        <p:nvSpPr>
          <p:cNvPr id="37" name="TextBox 36"/>
          <p:cNvSpPr txBox="1"/>
          <p:nvPr/>
        </p:nvSpPr>
        <p:spPr>
          <a:xfrm>
            <a:off x="1790700" y="3807022"/>
            <a:ext cx="1057275" cy="430887"/>
          </a:xfrm>
          <a:prstGeom prst="rect">
            <a:avLst/>
          </a:prstGeom>
          <a:noFill/>
        </p:spPr>
        <p:txBody>
          <a:bodyPr wrap="square" rtlCol="0">
            <a:spAutoFit/>
          </a:bodyPr>
          <a:lstStyle/>
          <a:p>
            <a:pPr algn="ctr"/>
            <a:r>
              <a:rPr lang="en-US" sz="1100" dirty="0" smtClean="0"/>
              <a:t>434 Years </a:t>
            </a:r>
            <a:r>
              <a:rPr lang="en-US" sz="1100" dirty="0"/>
              <a:t>t</a:t>
            </a:r>
            <a:r>
              <a:rPr lang="en-US" sz="1100" dirty="0" smtClean="0"/>
              <a:t>o Messiah</a:t>
            </a:r>
            <a:endParaRPr lang="en-US" sz="1100" dirty="0"/>
          </a:p>
        </p:txBody>
      </p:sp>
      <p:cxnSp>
        <p:nvCxnSpPr>
          <p:cNvPr id="40" name="Straight Connector 39"/>
          <p:cNvCxnSpPr/>
          <p:nvPr/>
        </p:nvCxnSpPr>
        <p:spPr>
          <a:xfrm>
            <a:off x="2819692" y="4876800"/>
            <a:ext cx="3454856"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269784" y="2646461"/>
            <a:ext cx="0" cy="22303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19800" y="3057525"/>
            <a:ext cx="274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467600" y="3057525"/>
            <a:ext cx="0" cy="2428875"/>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688931" y="5486400"/>
            <a:ext cx="1443038" cy="430887"/>
          </a:xfrm>
          <a:prstGeom prst="rect">
            <a:avLst/>
          </a:prstGeom>
          <a:noFill/>
        </p:spPr>
        <p:txBody>
          <a:bodyPr wrap="square" rtlCol="0">
            <a:spAutoFit/>
          </a:bodyPr>
          <a:lstStyle/>
          <a:p>
            <a:pPr algn="ctr"/>
            <a:r>
              <a:rPr lang="en-US" sz="1100" dirty="0" smtClean="0"/>
              <a:t>Middle of  Week Armageddon</a:t>
            </a:r>
            <a:endParaRPr lang="en-US" sz="1100" dirty="0"/>
          </a:p>
        </p:txBody>
      </p:sp>
      <p:sp>
        <p:nvSpPr>
          <p:cNvPr id="53" name="TextBox 52"/>
          <p:cNvSpPr txBox="1"/>
          <p:nvPr/>
        </p:nvSpPr>
        <p:spPr>
          <a:xfrm>
            <a:off x="6477001" y="2646461"/>
            <a:ext cx="2133600" cy="307777"/>
          </a:xfrm>
          <a:prstGeom prst="rect">
            <a:avLst/>
          </a:prstGeom>
          <a:noFill/>
        </p:spPr>
        <p:txBody>
          <a:bodyPr wrap="square" rtlCol="0">
            <a:spAutoFit/>
          </a:bodyPr>
          <a:lstStyle/>
          <a:p>
            <a:r>
              <a:rPr lang="en-US" sz="1400" dirty="0" smtClean="0"/>
              <a:t>70th Week or last 7 years</a:t>
            </a:r>
            <a:endParaRPr lang="en-US" sz="1400" dirty="0"/>
          </a:p>
        </p:txBody>
      </p:sp>
      <p:sp>
        <p:nvSpPr>
          <p:cNvPr id="55" name="TextBox 54"/>
          <p:cNvSpPr txBox="1"/>
          <p:nvPr/>
        </p:nvSpPr>
        <p:spPr>
          <a:xfrm>
            <a:off x="6553200" y="3448039"/>
            <a:ext cx="1057275" cy="461665"/>
          </a:xfrm>
          <a:prstGeom prst="rect">
            <a:avLst/>
          </a:prstGeom>
          <a:noFill/>
        </p:spPr>
        <p:txBody>
          <a:bodyPr wrap="square" rtlCol="0">
            <a:spAutoFit/>
          </a:bodyPr>
          <a:lstStyle/>
          <a:p>
            <a:r>
              <a:rPr lang="en-US" sz="1200" dirty="0" smtClean="0"/>
              <a:t>2 Prophets Rev. 11:3</a:t>
            </a:r>
            <a:endParaRPr lang="en-US" sz="1200" dirty="0"/>
          </a:p>
        </p:txBody>
      </p:sp>
      <p:sp>
        <p:nvSpPr>
          <p:cNvPr id="56" name="TextBox 55"/>
          <p:cNvSpPr txBox="1"/>
          <p:nvPr/>
        </p:nvSpPr>
        <p:spPr>
          <a:xfrm>
            <a:off x="7543801" y="3149793"/>
            <a:ext cx="1388269" cy="461665"/>
          </a:xfrm>
          <a:prstGeom prst="rect">
            <a:avLst/>
          </a:prstGeom>
          <a:noFill/>
        </p:spPr>
        <p:txBody>
          <a:bodyPr wrap="square" rtlCol="0">
            <a:spAutoFit/>
          </a:bodyPr>
          <a:lstStyle/>
          <a:p>
            <a:r>
              <a:rPr lang="en-US" sz="1200" dirty="0" smtClean="0"/>
              <a:t>Great Tribulation Period 3 ½ years</a:t>
            </a:r>
            <a:endParaRPr lang="en-US" sz="1200" dirty="0"/>
          </a:p>
        </p:txBody>
      </p:sp>
      <p:cxnSp>
        <p:nvCxnSpPr>
          <p:cNvPr id="58" name="Straight Connector 57"/>
          <p:cNvCxnSpPr/>
          <p:nvPr/>
        </p:nvCxnSpPr>
        <p:spPr>
          <a:xfrm>
            <a:off x="6019800" y="1968697"/>
            <a:ext cx="0" cy="1106389"/>
          </a:xfrm>
          <a:prstGeom prst="line">
            <a:avLst/>
          </a:prstGeom>
          <a:ln w="15875">
            <a:solidFill>
              <a:schemeClr val="tx1"/>
            </a:solidFill>
            <a:prstDash val="dash"/>
          </a:ln>
          <a:effectLst/>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600700" y="1506287"/>
            <a:ext cx="838199" cy="461665"/>
          </a:xfrm>
          <a:prstGeom prst="rect">
            <a:avLst/>
          </a:prstGeom>
          <a:noFill/>
        </p:spPr>
        <p:txBody>
          <a:bodyPr wrap="square" rtlCol="0">
            <a:spAutoFit/>
          </a:bodyPr>
          <a:lstStyle/>
          <a:p>
            <a:pPr algn="ctr"/>
            <a:r>
              <a:rPr lang="en-US" sz="1200" dirty="0" smtClean="0"/>
              <a:t>Jews Returning</a:t>
            </a:r>
            <a:endParaRPr lang="en-US" sz="1200" dirty="0"/>
          </a:p>
        </p:txBody>
      </p:sp>
      <p:sp>
        <p:nvSpPr>
          <p:cNvPr id="62" name="Isosceles Triangle 61"/>
          <p:cNvSpPr/>
          <p:nvPr/>
        </p:nvSpPr>
        <p:spPr>
          <a:xfrm>
            <a:off x="7366993" y="1645591"/>
            <a:ext cx="1170384" cy="654247"/>
          </a:xfrm>
          <a:custGeom>
            <a:avLst/>
            <a:gdLst>
              <a:gd name="connsiteX0" fmla="*/ 0 w 998935"/>
              <a:gd name="connsiteY0" fmla="*/ 749497 h 749497"/>
              <a:gd name="connsiteX1" fmla="*/ 499468 w 998935"/>
              <a:gd name="connsiteY1" fmla="*/ 0 h 749497"/>
              <a:gd name="connsiteX2" fmla="*/ 998935 w 998935"/>
              <a:gd name="connsiteY2" fmla="*/ 749497 h 749497"/>
              <a:gd name="connsiteX3" fmla="*/ 0 w 998935"/>
              <a:gd name="connsiteY3" fmla="*/ 749497 h 749497"/>
              <a:gd name="connsiteX0" fmla="*/ 0 w 998935"/>
              <a:gd name="connsiteY0" fmla="*/ 749497 h 749497"/>
              <a:gd name="connsiteX1" fmla="*/ 447676 w 998935"/>
              <a:gd name="connsiteY1" fmla="*/ 107753 h 749497"/>
              <a:gd name="connsiteX2" fmla="*/ 499468 w 998935"/>
              <a:gd name="connsiteY2" fmla="*/ 0 h 749497"/>
              <a:gd name="connsiteX3" fmla="*/ 998935 w 998935"/>
              <a:gd name="connsiteY3" fmla="*/ 749497 h 749497"/>
              <a:gd name="connsiteX4" fmla="*/ 0 w 998935"/>
              <a:gd name="connsiteY4" fmla="*/ 749497 h 749497"/>
              <a:gd name="connsiteX0" fmla="*/ 0 w 998935"/>
              <a:gd name="connsiteY0" fmla="*/ 654247 h 654247"/>
              <a:gd name="connsiteX1" fmla="*/ 447676 w 998935"/>
              <a:gd name="connsiteY1" fmla="*/ 12503 h 654247"/>
              <a:gd name="connsiteX2" fmla="*/ 632818 w 998935"/>
              <a:gd name="connsiteY2" fmla="*/ 0 h 654247"/>
              <a:gd name="connsiteX3" fmla="*/ 998935 w 998935"/>
              <a:gd name="connsiteY3" fmla="*/ 654247 h 654247"/>
              <a:gd name="connsiteX4" fmla="*/ 0 w 998935"/>
              <a:gd name="connsiteY4" fmla="*/ 654247 h 654247"/>
              <a:gd name="connsiteX0" fmla="*/ 0 w 998935"/>
              <a:gd name="connsiteY0" fmla="*/ 644722 h 644722"/>
              <a:gd name="connsiteX1" fmla="*/ 447676 w 998935"/>
              <a:gd name="connsiteY1" fmla="*/ 2978 h 644722"/>
              <a:gd name="connsiteX2" fmla="*/ 661393 w 998935"/>
              <a:gd name="connsiteY2" fmla="*/ 0 h 644722"/>
              <a:gd name="connsiteX3" fmla="*/ 998935 w 998935"/>
              <a:gd name="connsiteY3" fmla="*/ 644722 h 644722"/>
              <a:gd name="connsiteX4" fmla="*/ 0 w 998935"/>
              <a:gd name="connsiteY4" fmla="*/ 644722 h 644722"/>
              <a:gd name="connsiteX0" fmla="*/ 0 w 998935"/>
              <a:gd name="connsiteY0" fmla="*/ 644722 h 644722"/>
              <a:gd name="connsiteX1" fmla="*/ 447676 w 998935"/>
              <a:gd name="connsiteY1" fmla="*/ 2978 h 644722"/>
              <a:gd name="connsiteX2" fmla="*/ 739435 w 998935"/>
              <a:gd name="connsiteY2" fmla="*/ 0 h 644722"/>
              <a:gd name="connsiteX3" fmla="*/ 998935 w 998935"/>
              <a:gd name="connsiteY3" fmla="*/ 644722 h 644722"/>
              <a:gd name="connsiteX4" fmla="*/ 0 w 998935"/>
              <a:gd name="connsiteY4" fmla="*/ 644722 h 644722"/>
              <a:gd name="connsiteX0" fmla="*/ 0 w 1092585"/>
              <a:gd name="connsiteY0" fmla="*/ 644722 h 644722"/>
              <a:gd name="connsiteX1" fmla="*/ 447676 w 1092585"/>
              <a:gd name="connsiteY1" fmla="*/ 2978 h 644722"/>
              <a:gd name="connsiteX2" fmla="*/ 739435 w 1092585"/>
              <a:gd name="connsiteY2" fmla="*/ 0 h 644722"/>
              <a:gd name="connsiteX3" fmla="*/ 1092585 w 1092585"/>
              <a:gd name="connsiteY3" fmla="*/ 625672 h 644722"/>
              <a:gd name="connsiteX4" fmla="*/ 0 w 1092585"/>
              <a:gd name="connsiteY4" fmla="*/ 644722 h 644722"/>
              <a:gd name="connsiteX0" fmla="*/ 0 w 1108193"/>
              <a:gd name="connsiteY0" fmla="*/ 644722 h 654247"/>
              <a:gd name="connsiteX1" fmla="*/ 447676 w 1108193"/>
              <a:gd name="connsiteY1" fmla="*/ 2978 h 654247"/>
              <a:gd name="connsiteX2" fmla="*/ 739435 w 1108193"/>
              <a:gd name="connsiteY2" fmla="*/ 0 h 654247"/>
              <a:gd name="connsiteX3" fmla="*/ 1108193 w 1108193"/>
              <a:gd name="connsiteY3" fmla="*/ 654247 h 654247"/>
              <a:gd name="connsiteX4" fmla="*/ 0 w 1108193"/>
              <a:gd name="connsiteY4" fmla="*/ 644722 h 654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193" h="654247">
                <a:moveTo>
                  <a:pt x="0" y="644722"/>
                </a:moveTo>
                <a:lnTo>
                  <a:pt x="447676" y="2978"/>
                </a:lnTo>
                <a:lnTo>
                  <a:pt x="739435" y="0"/>
                </a:lnTo>
                <a:lnTo>
                  <a:pt x="1108193" y="654247"/>
                </a:lnTo>
                <a:lnTo>
                  <a:pt x="0" y="644722"/>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7835503" y="1371601"/>
            <a:ext cx="296466"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Freeform 1031"/>
          <p:cNvSpPr/>
          <p:nvPr/>
        </p:nvSpPr>
        <p:spPr>
          <a:xfrm>
            <a:off x="6196937" y="1562099"/>
            <a:ext cx="1546888" cy="4449312"/>
          </a:xfrm>
          <a:custGeom>
            <a:avLst/>
            <a:gdLst>
              <a:gd name="connsiteX0" fmla="*/ 1730186 w 1730186"/>
              <a:gd name="connsiteY0" fmla="*/ 0 h 4703875"/>
              <a:gd name="connsiteX1" fmla="*/ 215711 w 1730186"/>
              <a:gd name="connsiteY1" fmla="*/ 1543050 h 4703875"/>
              <a:gd name="connsiteX2" fmla="*/ 1015811 w 1730186"/>
              <a:gd name="connsiteY2" fmla="*/ 2981325 h 4703875"/>
              <a:gd name="connsiteX3" fmla="*/ 101411 w 1730186"/>
              <a:gd name="connsiteY3" fmla="*/ 4524375 h 4703875"/>
              <a:gd name="connsiteX4" fmla="*/ 63311 w 1730186"/>
              <a:gd name="connsiteY4" fmla="*/ 4610100 h 4703875"/>
              <a:gd name="connsiteX0" fmla="*/ 1708010 w 1708010"/>
              <a:gd name="connsiteY0" fmla="*/ 0 h 4662225"/>
              <a:gd name="connsiteX1" fmla="*/ 193535 w 1708010"/>
              <a:gd name="connsiteY1" fmla="*/ 1543050 h 4662225"/>
              <a:gd name="connsiteX2" fmla="*/ 993635 w 1708010"/>
              <a:gd name="connsiteY2" fmla="*/ 2981325 h 4662225"/>
              <a:gd name="connsiteX3" fmla="*/ 79235 w 1708010"/>
              <a:gd name="connsiteY3" fmla="*/ 4524375 h 4662225"/>
              <a:gd name="connsiteX4" fmla="*/ 88760 w 1708010"/>
              <a:gd name="connsiteY4" fmla="*/ 4524375 h 4662225"/>
              <a:gd name="connsiteX0" fmla="*/ 1628775 w 1628775"/>
              <a:gd name="connsiteY0" fmla="*/ 0 h 4524375"/>
              <a:gd name="connsiteX1" fmla="*/ 114300 w 1628775"/>
              <a:gd name="connsiteY1" fmla="*/ 1543050 h 4524375"/>
              <a:gd name="connsiteX2" fmla="*/ 914400 w 1628775"/>
              <a:gd name="connsiteY2" fmla="*/ 2981325 h 4524375"/>
              <a:gd name="connsiteX3" fmla="*/ 0 w 1628775"/>
              <a:gd name="connsiteY3" fmla="*/ 4524375 h 4524375"/>
              <a:gd name="connsiteX0" fmla="*/ 1546888 w 1546888"/>
              <a:gd name="connsiteY0" fmla="*/ 0 h 4449312"/>
              <a:gd name="connsiteX1" fmla="*/ 32413 w 1546888"/>
              <a:gd name="connsiteY1" fmla="*/ 1543050 h 4449312"/>
              <a:gd name="connsiteX2" fmla="*/ 832513 w 1546888"/>
              <a:gd name="connsiteY2" fmla="*/ 2981325 h 4449312"/>
              <a:gd name="connsiteX3" fmla="*/ 0 w 1546888"/>
              <a:gd name="connsiteY3" fmla="*/ 4449312 h 4449312"/>
            </a:gdLst>
            <a:ahLst/>
            <a:cxnLst>
              <a:cxn ang="0">
                <a:pos x="connsiteX0" y="connsiteY0"/>
              </a:cxn>
              <a:cxn ang="0">
                <a:pos x="connsiteX1" y="connsiteY1"/>
              </a:cxn>
              <a:cxn ang="0">
                <a:pos x="connsiteX2" y="connsiteY2"/>
              </a:cxn>
              <a:cxn ang="0">
                <a:pos x="connsiteX3" y="connsiteY3"/>
              </a:cxn>
            </a:cxnLst>
            <a:rect l="l" t="t" r="r" b="b"/>
            <a:pathLst>
              <a:path w="1546888" h="4449312">
                <a:moveTo>
                  <a:pt x="1546888" y="0"/>
                </a:moveTo>
                <a:cubicBezTo>
                  <a:pt x="849181" y="523081"/>
                  <a:pt x="151475" y="1046163"/>
                  <a:pt x="32413" y="1543050"/>
                </a:cubicBezTo>
                <a:cubicBezTo>
                  <a:pt x="-86649" y="2039937"/>
                  <a:pt x="851563" y="2484438"/>
                  <a:pt x="832513" y="2981325"/>
                </a:cubicBezTo>
                <a:cubicBezTo>
                  <a:pt x="813463" y="3478212"/>
                  <a:pt x="150812" y="4192137"/>
                  <a:pt x="0" y="4449312"/>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213104" y="1087791"/>
            <a:ext cx="1478162" cy="276999"/>
          </a:xfrm>
          <a:prstGeom prst="rect">
            <a:avLst/>
          </a:prstGeom>
          <a:noFill/>
        </p:spPr>
        <p:txBody>
          <a:bodyPr wrap="square" rtlCol="0">
            <a:spAutoFit/>
          </a:bodyPr>
          <a:lstStyle/>
          <a:p>
            <a:r>
              <a:rPr lang="en-US" sz="1200" dirty="0" smtClean="0"/>
              <a:t>Stone of Daniel 2:34</a:t>
            </a:r>
            <a:endParaRPr lang="en-US" sz="1200" dirty="0"/>
          </a:p>
        </p:txBody>
      </p:sp>
      <p:sp>
        <p:nvSpPr>
          <p:cNvPr id="74"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
        <p:nvSpPr>
          <p:cNvPr id="48" name="Line 9"/>
          <p:cNvSpPr>
            <a:spLocks noChangeShapeType="1"/>
          </p:cNvSpPr>
          <p:nvPr/>
        </p:nvSpPr>
        <p:spPr bwMode="auto">
          <a:xfrm flipH="1" flipV="1">
            <a:off x="4309209" y="1908199"/>
            <a:ext cx="1177191" cy="2012526"/>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9"/>
          <p:cNvSpPr>
            <a:spLocks noChangeShapeType="1"/>
          </p:cNvSpPr>
          <p:nvPr/>
        </p:nvSpPr>
        <p:spPr bwMode="auto">
          <a:xfrm flipV="1">
            <a:off x="4036323" y="1857981"/>
            <a:ext cx="272885" cy="206755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9"/>
          <p:cNvSpPr>
            <a:spLocks noChangeShapeType="1"/>
          </p:cNvSpPr>
          <p:nvPr/>
        </p:nvSpPr>
        <p:spPr bwMode="auto">
          <a:xfrm flipV="1">
            <a:off x="3585520" y="1908199"/>
            <a:ext cx="712001" cy="199371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9"/>
          <p:cNvSpPr>
            <a:spLocks noChangeShapeType="1"/>
          </p:cNvSpPr>
          <p:nvPr/>
        </p:nvSpPr>
        <p:spPr bwMode="auto">
          <a:xfrm flipV="1">
            <a:off x="3133725" y="1908197"/>
            <a:ext cx="1163796" cy="2016411"/>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9"/>
          <p:cNvSpPr>
            <a:spLocks noChangeShapeType="1"/>
          </p:cNvSpPr>
          <p:nvPr/>
        </p:nvSpPr>
        <p:spPr bwMode="auto">
          <a:xfrm flipH="1" flipV="1">
            <a:off x="4309209" y="1908196"/>
            <a:ext cx="209692"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9"/>
          <p:cNvSpPr>
            <a:spLocks noChangeShapeType="1"/>
          </p:cNvSpPr>
          <p:nvPr/>
        </p:nvSpPr>
        <p:spPr bwMode="auto">
          <a:xfrm flipH="1" flipV="1">
            <a:off x="4309209" y="1908200"/>
            <a:ext cx="715916" cy="203340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3699171" y="1323202"/>
            <a:ext cx="1178087" cy="276999"/>
          </a:xfrm>
          <a:prstGeom prst="rect">
            <a:avLst/>
          </a:prstGeom>
          <a:noFill/>
          <a:ln>
            <a:solidFill>
              <a:schemeClr val="tx1"/>
            </a:solidFill>
          </a:ln>
        </p:spPr>
        <p:txBody>
          <a:bodyPr wrap="square" rtlCol="0">
            <a:spAutoFit/>
          </a:bodyPr>
          <a:lstStyle/>
          <a:p>
            <a:r>
              <a:rPr lang="en-US" sz="1200" dirty="0" smtClean="0"/>
              <a:t>Raptured Saints</a:t>
            </a:r>
            <a:endParaRPr lang="en-US" sz="1200" dirty="0"/>
          </a:p>
        </p:txBody>
      </p:sp>
      <p:sp>
        <p:nvSpPr>
          <p:cNvPr id="64" name="Line 9"/>
          <p:cNvSpPr>
            <a:spLocks noChangeShapeType="1"/>
          </p:cNvSpPr>
          <p:nvPr/>
        </p:nvSpPr>
        <p:spPr bwMode="auto">
          <a:xfrm flipH="1" flipV="1">
            <a:off x="4297519" y="1609826"/>
            <a:ext cx="1" cy="29837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TextBox 64"/>
          <p:cNvSpPr txBox="1"/>
          <p:nvPr/>
        </p:nvSpPr>
        <p:spPr>
          <a:xfrm>
            <a:off x="5496361" y="6512303"/>
            <a:ext cx="1191610" cy="261610"/>
          </a:xfrm>
          <a:prstGeom prst="rect">
            <a:avLst/>
          </a:prstGeom>
          <a:noFill/>
        </p:spPr>
        <p:txBody>
          <a:bodyPr wrap="square" rtlCol="0">
            <a:spAutoFit/>
          </a:bodyPr>
          <a:lstStyle/>
          <a:p>
            <a:pPr algn="ctr"/>
            <a:r>
              <a:rPr lang="en-US" sz="1100" dirty="0" smtClean="0"/>
              <a:t>Daniel 2:31</a:t>
            </a:r>
            <a:endParaRPr lang="en-US" sz="1100" dirty="0"/>
          </a:p>
        </p:txBody>
      </p:sp>
      <p:sp>
        <p:nvSpPr>
          <p:cNvPr id="66" name="TextBox 65"/>
          <p:cNvSpPr txBox="1"/>
          <p:nvPr/>
        </p:nvSpPr>
        <p:spPr>
          <a:xfrm>
            <a:off x="347662" y="1980651"/>
            <a:ext cx="1443038" cy="430887"/>
          </a:xfrm>
          <a:prstGeom prst="rect">
            <a:avLst/>
          </a:prstGeom>
          <a:noFill/>
        </p:spPr>
        <p:txBody>
          <a:bodyPr wrap="square" rtlCol="0">
            <a:spAutoFit/>
          </a:bodyPr>
          <a:lstStyle/>
          <a:p>
            <a:pPr algn="ctr"/>
            <a:r>
              <a:rPr lang="en-US" sz="1100" dirty="0" smtClean="0"/>
              <a:t>Daniel 9:24</a:t>
            </a:r>
          </a:p>
          <a:p>
            <a:pPr algn="ctr"/>
            <a:r>
              <a:rPr lang="en-US" sz="1100" dirty="0" smtClean="0"/>
              <a:t>70 Weeks B.C. 538</a:t>
            </a:r>
            <a:endParaRPr lang="en-US" sz="1100" dirty="0"/>
          </a:p>
        </p:txBody>
      </p:sp>
      <p:sp>
        <p:nvSpPr>
          <p:cNvPr id="68" name="TextBox 67"/>
          <p:cNvSpPr txBox="1"/>
          <p:nvPr/>
        </p:nvSpPr>
        <p:spPr>
          <a:xfrm>
            <a:off x="3545170" y="4445374"/>
            <a:ext cx="1951191" cy="261610"/>
          </a:xfrm>
          <a:prstGeom prst="rect">
            <a:avLst/>
          </a:prstGeom>
          <a:noFill/>
        </p:spPr>
        <p:txBody>
          <a:bodyPr wrap="square" rtlCol="0">
            <a:spAutoFit/>
          </a:bodyPr>
          <a:lstStyle/>
          <a:p>
            <a:pPr algn="ctr"/>
            <a:r>
              <a:rPr lang="en-US" sz="1100" b="1" dirty="0" smtClean="0"/>
              <a:t>7 Church Ages</a:t>
            </a:r>
            <a:endParaRPr lang="en-US" sz="1100" b="1" dirty="0"/>
          </a:p>
        </p:txBody>
      </p:sp>
      <p:sp>
        <p:nvSpPr>
          <p:cNvPr id="69" name="TextBox 68"/>
          <p:cNvSpPr txBox="1"/>
          <p:nvPr/>
        </p:nvSpPr>
        <p:spPr>
          <a:xfrm>
            <a:off x="3584913" y="4619739"/>
            <a:ext cx="1951191" cy="246221"/>
          </a:xfrm>
          <a:prstGeom prst="rect">
            <a:avLst/>
          </a:prstGeom>
          <a:noFill/>
        </p:spPr>
        <p:txBody>
          <a:bodyPr wrap="square" rtlCol="0">
            <a:spAutoFit/>
          </a:bodyPr>
          <a:lstStyle/>
          <a:p>
            <a:pPr algn="ctr"/>
            <a:r>
              <a:rPr lang="en-US" sz="1000" dirty="0" smtClean="0"/>
              <a:t>Luke 21:24</a:t>
            </a:r>
            <a:endParaRPr lang="en-US" sz="1000" dirty="0"/>
          </a:p>
        </p:txBody>
      </p:sp>
      <p:sp>
        <p:nvSpPr>
          <p:cNvPr id="75" name="TextBox 74"/>
          <p:cNvSpPr txBox="1"/>
          <p:nvPr/>
        </p:nvSpPr>
        <p:spPr>
          <a:xfrm>
            <a:off x="2181225" y="3048000"/>
            <a:ext cx="638175" cy="353943"/>
          </a:xfrm>
          <a:prstGeom prst="rect">
            <a:avLst/>
          </a:prstGeom>
          <a:solidFill>
            <a:srgbClr val="FFFF00"/>
          </a:solidFill>
        </p:spPr>
        <p:txBody>
          <a:bodyPr wrap="square" lIns="0" tIns="91440" rIns="0" bIns="91440" rtlCol="0">
            <a:spAutoFit/>
          </a:bodyPr>
          <a:lstStyle/>
          <a:p>
            <a:r>
              <a:rPr lang="en-US" sz="1000" dirty="0" smtClean="0"/>
              <a:t>  </a:t>
            </a:r>
            <a:r>
              <a:rPr lang="en-US" sz="1100" b="1" dirty="0" smtClean="0"/>
              <a:t>3 ½ Years</a:t>
            </a:r>
            <a:endParaRPr lang="en-US" sz="1100" b="1" dirty="0"/>
          </a:p>
        </p:txBody>
      </p:sp>
      <p:cxnSp>
        <p:nvCxnSpPr>
          <p:cNvPr id="70" name="Straight Connector 69"/>
          <p:cNvCxnSpPr/>
          <p:nvPr/>
        </p:nvCxnSpPr>
        <p:spPr>
          <a:xfrm>
            <a:off x="2181225" y="2789708"/>
            <a:ext cx="0" cy="623298"/>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19399" y="3060597"/>
            <a:ext cx="293" cy="181620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512362" y="2137163"/>
            <a:ext cx="633000" cy="276999"/>
          </a:xfrm>
          <a:prstGeom prst="rect">
            <a:avLst/>
          </a:prstGeom>
          <a:noFill/>
        </p:spPr>
        <p:txBody>
          <a:bodyPr wrap="square" lIns="0" rIns="0" rtlCol="0">
            <a:spAutoFit/>
          </a:bodyPr>
          <a:lstStyle/>
          <a:p>
            <a:pPr algn="ctr"/>
            <a:r>
              <a:rPr lang="en-US" sz="1200" b="1" dirty="0" smtClean="0"/>
              <a:t>A.D. 30</a:t>
            </a:r>
            <a:endParaRPr lang="en-US" sz="1200" b="1" dirty="0"/>
          </a:p>
        </p:txBody>
      </p:sp>
      <p:pic>
        <p:nvPicPr>
          <p:cNvPr id="81" name="Picture 7" descr="C:\Users\Administrator\Desktop\`Daniel 70 Week Project\graphics\06 Philedelphia.jpg"/>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5270950" y="3901909"/>
            <a:ext cx="513059" cy="534985"/>
          </a:xfrm>
          <a:prstGeom prst="rect">
            <a:avLst/>
          </a:prstGeom>
          <a:noFill/>
          <a:extLst>
            <a:ext uri="{909E8E84-426E-40DD-AFC4-6F175D3DCCD1}">
              <a14:hiddenFill xmlns:a14="http://schemas.microsoft.com/office/drawing/2010/main" xmlns="">
                <a:solidFill>
                  <a:srgbClr val="FFFFFF"/>
                </a:solidFill>
              </a14:hiddenFill>
            </a:ext>
          </a:extLst>
        </p:spPr>
      </p:pic>
      <p:pic>
        <p:nvPicPr>
          <p:cNvPr id="84" name="Picture 5" descr="C:\Users\Administrator\Desktop\`Daniel 70 Week Project\graphics\04 Thyatira.jp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4297436" y="3899017"/>
            <a:ext cx="481778" cy="548989"/>
          </a:xfrm>
          <a:prstGeom prst="rect">
            <a:avLst/>
          </a:prstGeom>
          <a:noFill/>
          <a:extLst>
            <a:ext uri="{909E8E84-426E-40DD-AFC4-6F175D3DCCD1}">
              <a14:hiddenFill xmlns:a14="http://schemas.microsoft.com/office/drawing/2010/main" xmlns="">
                <a:solidFill>
                  <a:srgbClr val="FFFFFF"/>
                </a:solidFill>
              </a14:hiddenFill>
            </a:ext>
          </a:extLst>
        </p:spPr>
      </p:pic>
      <p:pic>
        <p:nvPicPr>
          <p:cNvPr id="85" name="Picture 4" descr="C:\Users\Administrator\Desktop\`Daniel 70 Week Project\graphics\03 Pergamean.jpg"/>
          <p:cNvPicPr>
            <a:picLocks noChangeAspect="1" noChangeArrowheads="1"/>
          </p:cNvPicPr>
          <p:nvPr/>
        </p:nvPicPr>
        <p:blipFill>
          <a:blip r:embed="rId11">
            <a:extLst>
              <a:ext uri="{28A0092B-C50C-407E-A947-70E740481C1C}">
                <a14:useLocalDpi xmlns:a14="http://schemas.microsoft.com/office/drawing/2010/main" xmlns="" val="0"/>
              </a:ext>
            </a:extLst>
          </a:blip>
          <a:srcRect/>
          <a:stretch>
            <a:fillRect/>
          </a:stretch>
        </p:blipFill>
        <p:spPr bwMode="auto">
          <a:xfrm>
            <a:off x="3814194" y="3899018"/>
            <a:ext cx="495015" cy="548988"/>
          </a:xfrm>
          <a:prstGeom prst="rect">
            <a:avLst/>
          </a:prstGeom>
          <a:noFill/>
          <a:extLst>
            <a:ext uri="{909E8E84-426E-40DD-AFC4-6F175D3DCCD1}">
              <a14:hiddenFill xmlns:a14="http://schemas.microsoft.com/office/drawing/2010/main" xmlns="">
                <a:solidFill>
                  <a:srgbClr val="FFFFFF"/>
                </a:solidFill>
              </a14:hiddenFill>
            </a:ext>
          </a:extLst>
        </p:spPr>
      </p:pic>
      <p:pic>
        <p:nvPicPr>
          <p:cNvPr id="86" name="Picture 3" descr="C:\Users\Administrator\Desktop\`Daniel 70 Week Project\graphics\02  Smyria.jpg"/>
          <p:cNvPicPr>
            <a:picLocks noChangeAspect="1" noChangeArrowheads="1"/>
          </p:cNvPicPr>
          <p:nvPr/>
        </p:nvPicPr>
        <p:blipFill>
          <a:blip r:embed="rId12">
            <a:extLst>
              <a:ext uri="{28A0092B-C50C-407E-A947-70E740481C1C}">
                <a14:useLocalDpi xmlns:a14="http://schemas.microsoft.com/office/drawing/2010/main" xmlns="" val="0"/>
              </a:ext>
            </a:extLst>
          </a:blip>
          <a:srcRect/>
          <a:stretch>
            <a:fillRect/>
          </a:stretch>
        </p:blipFill>
        <p:spPr bwMode="auto">
          <a:xfrm>
            <a:off x="3329401" y="3899017"/>
            <a:ext cx="498300" cy="524074"/>
          </a:xfrm>
          <a:prstGeom prst="rect">
            <a:avLst/>
          </a:prstGeom>
          <a:noFill/>
          <a:extLst>
            <a:ext uri="{909E8E84-426E-40DD-AFC4-6F175D3DCCD1}">
              <a14:hiddenFill xmlns:a14="http://schemas.microsoft.com/office/drawing/2010/main" xmlns="">
                <a:solidFill>
                  <a:srgbClr val="FFFFFF"/>
                </a:solidFill>
              </a14:hiddenFill>
            </a:ext>
          </a:extLst>
        </p:spPr>
      </p:pic>
      <p:pic>
        <p:nvPicPr>
          <p:cNvPr id="87" name="Picture 6" descr="C:\Users\Administrator\Desktop\`Daniel 70 Week Project\graphics\05 Sardis.jpg"/>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4779300" y="3901909"/>
            <a:ext cx="491650" cy="527988"/>
          </a:xfrm>
          <a:prstGeom prst="rect">
            <a:avLst/>
          </a:prstGeom>
          <a:noFill/>
          <a:extLst>
            <a:ext uri="{909E8E84-426E-40DD-AFC4-6F175D3DCCD1}">
              <a14:hiddenFill xmlns:a14="http://schemas.microsoft.com/office/drawing/2010/main" xmlns="">
                <a:solidFill>
                  <a:srgbClr val="FFFFFF"/>
                </a:solidFill>
              </a14:hiddenFill>
            </a:ext>
          </a:extLst>
        </p:spPr>
      </p:pic>
      <p:sp>
        <p:nvSpPr>
          <p:cNvPr id="71" name="TextBox 70"/>
          <p:cNvSpPr txBox="1"/>
          <p:nvPr/>
        </p:nvSpPr>
        <p:spPr>
          <a:xfrm>
            <a:off x="3715624" y="5139730"/>
            <a:ext cx="805142" cy="353943"/>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wrap="square" lIns="0" tIns="91440" rIns="0" bIns="91440" rtlCol="0">
            <a:spAutoFit/>
          </a:bodyPr>
          <a:lstStyle/>
          <a:p>
            <a:pPr algn="ctr"/>
            <a:r>
              <a:rPr lang="en-US" sz="1000" dirty="0" smtClean="0"/>
              <a:t>  </a:t>
            </a:r>
            <a:r>
              <a:rPr lang="en-US" sz="1100" b="1" dirty="0" smtClean="0"/>
              <a:t>3 ½ Years</a:t>
            </a:r>
            <a:endParaRPr lang="en-US" sz="1100" b="1" dirty="0"/>
          </a:p>
        </p:txBody>
      </p:sp>
      <p:sp>
        <p:nvSpPr>
          <p:cNvPr id="77" name="TextBox 76"/>
          <p:cNvSpPr txBox="1"/>
          <p:nvPr/>
        </p:nvSpPr>
        <p:spPr>
          <a:xfrm>
            <a:off x="4518901" y="5139730"/>
            <a:ext cx="752049" cy="353943"/>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square" lIns="0" tIns="91440" rIns="0" bIns="91440" rtlCol="0">
            <a:spAutoFit/>
          </a:bodyPr>
          <a:lstStyle/>
          <a:p>
            <a:pPr algn="ctr"/>
            <a:r>
              <a:rPr lang="en-US" sz="1000" dirty="0" smtClean="0"/>
              <a:t>  </a:t>
            </a:r>
            <a:r>
              <a:rPr lang="en-US" sz="1100" b="1" dirty="0" smtClean="0"/>
              <a:t>3 ½ Years</a:t>
            </a:r>
            <a:endParaRPr lang="en-US" sz="1100" b="1" dirty="0"/>
          </a:p>
        </p:txBody>
      </p:sp>
      <p:cxnSp>
        <p:nvCxnSpPr>
          <p:cNvPr id="6" name="Straight Arrow Connector 5"/>
          <p:cNvCxnSpPr/>
          <p:nvPr/>
        </p:nvCxnSpPr>
        <p:spPr>
          <a:xfrm>
            <a:off x="2590800" y="3315443"/>
            <a:ext cx="1301366" cy="1824287"/>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H="1">
            <a:off x="5122939" y="3315443"/>
            <a:ext cx="1582661" cy="1824287"/>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3699172" y="5486399"/>
            <a:ext cx="1571778" cy="523220"/>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square" lIns="0" tIns="91440" rIns="0" bIns="91440" rtlCol="0">
            <a:spAutoFit/>
          </a:bodyPr>
          <a:lstStyle/>
          <a:p>
            <a:pPr algn="ctr"/>
            <a:r>
              <a:rPr lang="en-US" sz="1000" dirty="0" smtClean="0"/>
              <a:t>  </a:t>
            </a:r>
            <a:r>
              <a:rPr lang="en-US" sz="1100" b="1" dirty="0" smtClean="0"/>
              <a:t>Week of Jesus Ministry</a:t>
            </a:r>
          </a:p>
          <a:p>
            <a:pPr algn="ctr"/>
            <a:r>
              <a:rPr lang="en-US" sz="1100" b="1" dirty="0" smtClean="0"/>
              <a:t>“Messiah Ministry”</a:t>
            </a:r>
            <a:endParaRPr lang="en-US" sz="1100" b="1" dirty="0"/>
          </a:p>
        </p:txBody>
      </p:sp>
      <p:sp>
        <p:nvSpPr>
          <p:cNvPr id="80" name="TextBox 79"/>
          <p:cNvSpPr txBox="1"/>
          <p:nvPr/>
        </p:nvSpPr>
        <p:spPr>
          <a:xfrm>
            <a:off x="7182443" y="3979137"/>
            <a:ext cx="560785" cy="60016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100" dirty="0" smtClean="0"/>
              <a:t>Midst of Week</a:t>
            </a:r>
            <a:endParaRPr lang="en-US" sz="1100" dirty="0"/>
          </a:p>
        </p:txBody>
      </p:sp>
      <p:sp>
        <p:nvSpPr>
          <p:cNvPr id="72" name="TextBox 71"/>
          <p:cNvSpPr txBox="1"/>
          <p:nvPr/>
        </p:nvSpPr>
        <p:spPr>
          <a:xfrm>
            <a:off x="2372916" y="3552685"/>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69 Weeks</a:t>
            </a:r>
            <a:endParaRPr lang="en-US" sz="1000" dirty="0"/>
          </a:p>
        </p:txBody>
      </p:sp>
      <p:sp>
        <p:nvSpPr>
          <p:cNvPr id="88" name="TextBox 87"/>
          <p:cNvSpPr txBox="1"/>
          <p:nvPr/>
        </p:nvSpPr>
        <p:spPr>
          <a:xfrm>
            <a:off x="2391966" y="4457391"/>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483 Years</a:t>
            </a:r>
            <a:endParaRPr lang="en-US" sz="1000" dirty="0"/>
          </a:p>
        </p:txBody>
      </p:sp>
    </p:spTree>
    <p:extLst>
      <p:ext uri="{BB962C8B-B14F-4D97-AF65-F5344CB8AC3E}">
        <p14:creationId xmlns:p14="http://schemas.microsoft.com/office/powerpoint/2010/main" xmlns="" val="1100339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2081</TotalTime>
  <Words>1402</Words>
  <Application>Microsoft Office PowerPoint</Application>
  <PresentationFormat>On-screen Show (4:3)</PresentationFormat>
  <Paragraphs>258</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DANIEL’S SEVENTY WEEKS</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SEVENTY WEEKS</dc:title>
  <dc:creator>Joseph Canada</dc:creator>
  <cp:lastModifiedBy>SWC7</cp:lastModifiedBy>
  <cp:revision>87</cp:revision>
  <dcterms:created xsi:type="dcterms:W3CDTF">2012-09-02T03:53:50Z</dcterms:created>
  <dcterms:modified xsi:type="dcterms:W3CDTF">2012-09-23T22:22:02Z</dcterms:modified>
</cp:coreProperties>
</file>