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8" r:id="rId3"/>
    <p:sldId id="262" r:id="rId4"/>
    <p:sldId id="261" r:id="rId5"/>
    <p:sldId id="259" r:id="rId6"/>
    <p:sldId id="277" r:id="rId7"/>
    <p:sldId id="27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6739"/>
    <a:srgbClr val="2929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06" autoAdjust="0"/>
  </p:normalViewPr>
  <p:slideViewPr>
    <p:cSldViewPr>
      <p:cViewPr>
        <p:scale>
          <a:sx n="150" d="100"/>
          <a:sy n="150" d="100"/>
        </p:scale>
        <p:origin x="138" y="8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FCF22-A62E-4F4D-AE95-64E3CB4101E2}" type="datetimeFigureOut">
              <a:rPr lang="en-US" smtClean="0"/>
              <a:pPr/>
              <a:t>9/22/2012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19EDF-B9E7-4787-978E-11AF983A49B7}" type="slidenum">
              <a:rPr lang="en-US" smtClean="0"/>
              <a:pPr/>
              <a:t>‹#›</a:t>
            </a:fld>
            <a:endParaRPr lang="en-US"/>
          </a:p>
        </p:txBody>
      </p:sp>
    </p:spTree>
    <p:extLst>
      <p:ext uri="{BB962C8B-B14F-4D97-AF65-F5344CB8AC3E}">
        <p14:creationId xmlns:p14="http://schemas.microsoft.com/office/powerpoint/2010/main" xmlns="" val="9114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2</a:t>
            </a:fld>
            <a:endParaRPr lang="en-US"/>
          </a:p>
        </p:txBody>
      </p:sp>
    </p:spTree>
    <p:extLst>
      <p:ext uri="{BB962C8B-B14F-4D97-AF65-F5344CB8AC3E}">
        <p14:creationId xmlns:p14="http://schemas.microsoft.com/office/powerpoint/2010/main" xmlns="" val="836910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54849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02392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8149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36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0D947E-2394-485C-B9E5-ECF4769FB412}" type="datetimeFigureOut">
              <a:rPr lang="en-US" smtClean="0"/>
              <a:pPr/>
              <a:t>9/22/2012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75651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0D947E-2394-485C-B9E5-ECF4769FB412}" type="datetimeFigureOut">
              <a:rPr lang="en-US" smtClean="0"/>
              <a:pPr/>
              <a:t>9/22/2012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704004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0D947E-2394-485C-B9E5-ECF4769FB412}" type="datetimeFigureOut">
              <a:rPr lang="en-US" smtClean="0"/>
              <a:pPr/>
              <a:t>9/22/2012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8136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D947E-2394-485C-B9E5-ECF4769FB412}" type="datetimeFigureOut">
              <a:rPr lang="en-US" smtClean="0"/>
              <a:pPr/>
              <a:t>9/22/2012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8208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D947E-2394-485C-B9E5-ECF4769FB412}" type="datetimeFigureOut">
              <a:rPr lang="en-US" smtClean="0"/>
              <a:pPr/>
              <a:t>9/22/2012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25456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4244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89547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D947E-2394-485C-B9E5-ECF4769FB412}" type="datetimeFigureOut">
              <a:rPr lang="en-US" smtClean="0"/>
              <a:pPr/>
              <a:t>9/22/2012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17902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9.jpeg"/><Relationship Id="rId5" Type="http://schemas.openxmlformats.org/officeDocument/2006/relationships/image" Target="../media/image5.jpeg"/><Relationship Id="rId10" Type="http://schemas.openxmlformats.org/officeDocument/2006/relationships/image" Target="../media/image8.jpeg"/><Relationship Id="rId4" Type="http://schemas.openxmlformats.org/officeDocument/2006/relationships/image" Target="../media/image4.jpeg"/><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9296400" cy="38862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886200"/>
            <a:ext cx="9144000" cy="8382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37384" y="1528760"/>
            <a:ext cx="2614613" cy="3059327"/>
          </a:xfrm>
          <a:prstGeom prst="rect">
            <a:avLst/>
          </a:prstGeom>
        </p:spPr>
      </p:pic>
      <p:sp>
        <p:nvSpPr>
          <p:cNvPr id="8" name="Rectangle 2"/>
          <p:cNvSpPr>
            <a:spLocks noGrp="1"/>
          </p:cNvSpPr>
          <p:nvPr>
            <p:ph type="ctrTitle"/>
          </p:nvPr>
        </p:nvSpPr>
        <p:spPr>
          <a:xfrm>
            <a:off x="1219200" y="3886200"/>
            <a:ext cx="5791201" cy="533400"/>
          </a:xfrm>
        </p:spPr>
        <p:txBody>
          <a:bodyPr>
            <a:normAutofit fontScale="90000"/>
          </a:bodyPr>
          <a:lstStyle>
            <a:extLst/>
          </a:lstStyle>
          <a:p>
            <a:r>
              <a:rPr lang="en-US" dirty="0" smtClean="0">
                <a:solidFill>
                  <a:schemeClr val="bg1"/>
                </a:solidFill>
              </a:rPr>
              <a:t>DANIEL’S SEVENTY WEEKS</a:t>
            </a:r>
            <a:endParaRPr lang="en-US" dirty="0">
              <a:solidFill>
                <a:schemeClr val="bg1"/>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2400" y="2949788"/>
            <a:ext cx="1409700" cy="1638300"/>
          </a:xfrm>
          <a:prstGeom prst="rect">
            <a:avLst/>
          </a:prstGeom>
        </p:spPr>
      </p:pic>
      <p:sp>
        <p:nvSpPr>
          <p:cNvPr id="10" name="Rectangle 2"/>
          <p:cNvSpPr txBox="1">
            <a:spLocks/>
          </p:cNvSpPr>
          <p:nvPr/>
        </p:nvSpPr>
        <p:spPr>
          <a:xfrm>
            <a:off x="0" y="6477000"/>
            <a:ext cx="1295400" cy="381000"/>
          </a:xfrm>
          <a:prstGeom prst="rect">
            <a:avLst/>
          </a:prstGeom>
        </p:spPr>
        <p:txBody>
          <a:bodyPr vert="horz" lIns="91440" tIns="45720" rIns="91440" bIns="45720" rtlCol="0" anchor="ctr">
            <a:normAutofit fontScale="97500"/>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bg1">
                    <a:lumMod val="50000"/>
                  </a:schemeClr>
                </a:solidFill>
                <a:effectLst/>
                <a:uLnTx/>
                <a:uFillTx/>
                <a:ea typeface="Adobe Song Std L" pitchFamily="18" charset="-128"/>
                <a:cs typeface="+mj-cs"/>
              </a:rPr>
              <a:t>Brother</a:t>
            </a:r>
            <a:r>
              <a:rPr kumimoji="0" lang="en-US" sz="1000" b="0" i="0" u="none" strike="noStrike" kern="1200" cap="none" spc="0" normalizeH="0" noProof="0" dirty="0" smtClean="0">
                <a:ln>
                  <a:noFill/>
                </a:ln>
                <a:solidFill>
                  <a:schemeClr val="bg1">
                    <a:lumMod val="50000"/>
                  </a:schemeClr>
                </a:solidFill>
                <a:effectLst/>
                <a:uLnTx/>
                <a:uFillTx/>
                <a:ea typeface="Adobe Song Std L" pitchFamily="18" charset="-128"/>
                <a:cs typeface="+mj-cs"/>
              </a:rPr>
              <a:t> Samuel Dale</a:t>
            </a:r>
            <a:endParaRPr kumimoji="0" lang="en-US" sz="1000" b="0" i="0" u="none" strike="noStrike" kern="1200" cap="none" spc="0" normalizeH="0" baseline="0" noProof="0" dirty="0">
              <a:ln>
                <a:noFill/>
              </a:ln>
              <a:solidFill>
                <a:schemeClr val="bg1">
                  <a:lumMod val="50000"/>
                </a:schemeClr>
              </a:solidFill>
              <a:effectLst/>
              <a:uLnTx/>
              <a:uFillTx/>
              <a:ea typeface="Adobe Song Std L" pitchFamily="18" charset="-128"/>
              <a:cs typeface="+mj-cs"/>
            </a:endParaRPr>
          </a:p>
        </p:txBody>
      </p:sp>
    </p:spTree>
    <p:extLst>
      <p:ext uri="{BB962C8B-B14F-4D97-AF65-F5344CB8AC3E}">
        <p14:creationId xmlns:p14="http://schemas.microsoft.com/office/powerpoint/2010/main" xmlns="" val="1024163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55309" y="4876801"/>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7" name="TextBox 66"/>
          <p:cNvSpPr txBox="1"/>
          <p:nvPr/>
        </p:nvSpPr>
        <p:spPr>
          <a:xfrm>
            <a:off x="6781800" y="2743200"/>
            <a:ext cx="1193052" cy="353943"/>
          </a:xfrm>
          <a:prstGeom prst="rect">
            <a:avLst/>
          </a:prstGeom>
          <a:solidFill>
            <a:srgbClr val="FFFF00"/>
          </a:solidFill>
        </p:spPr>
        <p:txBody>
          <a:bodyPr wrap="square" lIns="0" tIns="91440" rIns="0" bIns="91440" rtlCol="0">
            <a:spAutoFit/>
          </a:bodyPr>
          <a:lstStyle/>
          <a:p>
            <a:pPr algn="ctr"/>
            <a:r>
              <a:rPr lang="en-US" sz="1000" dirty="0" smtClean="0"/>
              <a:t>  </a:t>
            </a:r>
            <a:r>
              <a:rPr lang="en-US" sz="1100" b="1" dirty="0" smtClean="0"/>
              <a:t>3 ½ Years</a:t>
            </a:r>
            <a:endParaRPr lang="en-US" sz="1100" b="1" dirty="0"/>
          </a:p>
        </p:txBody>
      </p:sp>
      <p:pic>
        <p:nvPicPr>
          <p:cNvPr id="83" name="Picture 82" descr="C:\Users\Administrator\Desktop\`Daniel 70 Week Project\graphics\07 Laodici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86500" y="3962400"/>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42819" y="3962399"/>
            <a:ext cx="539583" cy="530880"/>
          </a:xfrm>
          <a:prstGeom prst="rect">
            <a:avLst/>
          </a:prstGeom>
          <a:noFill/>
          <a:extLst>
            <a:ext uri="{909E8E84-426E-40DD-AFC4-6F175D3DCCD1}">
              <a14:hiddenFill xmlns:a14="http://schemas.microsoft.com/office/drawing/2010/main" xmlns="">
                <a:solidFill>
                  <a:srgbClr val="FFFFFF"/>
                </a:solidFill>
              </a14:hiddenFill>
            </a:ext>
          </a:extLst>
        </p:spPr>
      </p:pic>
      <p:sp>
        <p:nvSpPr>
          <p:cNvPr id="50" name="Line 9"/>
          <p:cNvSpPr>
            <a:spLocks noChangeShapeType="1"/>
          </p:cNvSpPr>
          <p:nvPr/>
        </p:nvSpPr>
        <p:spPr bwMode="auto">
          <a:xfrm flipH="1" flipV="1">
            <a:off x="4724400"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3048000"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2814" y="3707446"/>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19200" y="2667000"/>
            <a:ext cx="1952625" cy="307777"/>
          </a:xfrm>
          <a:prstGeom prst="rect">
            <a:avLst/>
          </a:prstGeom>
          <a:noFill/>
        </p:spPr>
        <p:txBody>
          <a:bodyPr wrap="square" rtlCol="0">
            <a:spAutoFit/>
          </a:bodyPr>
          <a:lstStyle/>
          <a:p>
            <a:r>
              <a:rPr lang="en-US" sz="1400" dirty="0" smtClean="0"/>
              <a:t>69  ½ Weeks</a:t>
            </a:r>
            <a:endParaRPr lang="en-US" sz="1400" dirty="0"/>
          </a:p>
        </p:txBody>
      </p:sp>
      <p:sp>
        <p:nvSpPr>
          <p:cNvPr id="25" name="TextBox 24"/>
          <p:cNvSpPr txBox="1"/>
          <p:nvPr/>
        </p:nvSpPr>
        <p:spPr>
          <a:xfrm>
            <a:off x="545307" y="3380625"/>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752600" y="3352800"/>
            <a:ext cx="1057275" cy="307777"/>
          </a:xfrm>
          <a:prstGeom prst="rect">
            <a:avLst/>
          </a:prstGeom>
          <a:noFill/>
        </p:spPr>
        <p:txBody>
          <a:bodyPr wrap="square" rtlCol="0">
            <a:spAutoFit/>
          </a:bodyPr>
          <a:lstStyle/>
          <a:p>
            <a:r>
              <a:rPr lang="en-US" sz="1400" dirty="0" smtClean="0"/>
              <a:t>62 ½  weeks</a:t>
            </a:r>
            <a:endParaRPr lang="en-US" sz="1400" dirty="0"/>
          </a:p>
        </p:txBody>
      </p:sp>
      <p:pic>
        <p:nvPicPr>
          <p:cNvPr id="33" name="Picture 32"/>
          <p:cNvPicPr>
            <a:picLocks noChangeAspect="1"/>
          </p:cNvPicPr>
          <p:nvPr/>
        </p:nvPicPr>
        <p:blipFill>
          <a:blip r:embed="rId7">
            <a:extLst>
              <a:ext uri="{BEBA8EAE-BF5A-486C-A8C5-ECC9F3942E4B}">
                <a14:imgProps xmlns:a14="http://schemas.microsoft.com/office/drawing/2010/main" xmlns="">
                  <a14:imgLayer r:embed="rId8">
                    <a14:imgEffect>
                      <a14:sharpenSoften amount="1000"/>
                    </a14:imgEffect>
                  </a14:imgLayer>
                </a14:imgProps>
              </a:ext>
              <a:ext uri="{28A0092B-C50C-407E-A947-70E740481C1C}">
                <a14:useLocalDpi xmlns:a14="http://schemas.microsoft.com/office/drawing/2010/main" xmlns="" val="0"/>
              </a:ext>
            </a:extLst>
          </a:blip>
          <a:stretch>
            <a:fillRect/>
          </a:stretch>
        </p:blipFill>
        <p:spPr>
          <a:xfrm>
            <a:off x="3263900" y="2546350"/>
            <a:ext cx="327332" cy="535634"/>
          </a:xfrm>
          <a:prstGeom prst="rect">
            <a:avLst/>
          </a:prstGeom>
          <a:noFill/>
          <a:effectLst/>
        </p:spPr>
      </p:pic>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96210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781800" y="2667000"/>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781800" y="3048000"/>
            <a:ext cx="1447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229600" y="2971800"/>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5" name="TextBox 54"/>
          <p:cNvSpPr txBox="1"/>
          <p:nvPr/>
        </p:nvSpPr>
        <p:spPr>
          <a:xfrm>
            <a:off x="6934200" y="3505200"/>
            <a:ext cx="1057275" cy="461665"/>
          </a:xfrm>
          <a:prstGeom prst="rect">
            <a:avLst/>
          </a:prstGeom>
          <a:noFill/>
        </p:spPr>
        <p:txBody>
          <a:bodyPr wrap="square" rtlCol="0">
            <a:spAutoFit/>
          </a:bodyPr>
          <a:lstStyle/>
          <a:p>
            <a:r>
              <a:rPr lang="en-US" sz="1200" dirty="0" smtClean="0"/>
              <a:t>2 Prophets Rev. 11:3</a:t>
            </a:r>
            <a:endParaRPr lang="en-US" sz="1200" dirty="0"/>
          </a:p>
        </p:txBody>
      </p:sp>
      <p:cxnSp>
        <p:nvCxnSpPr>
          <p:cNvPr id="58" name="Straight Connector 57"/>
          <p:cNvCxnSpPr/>
          <p:nvPr/>
        </p:nvCxnSpPr>
        <p:spPr>
          <a:xfrm>
            <a:off x="6781800" y="1752600"/>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324600" y="1295400"/>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96937" y="1562099"/>
            <a:ext cx="1546888" cy="4449312"/>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 name="connsiteX0" fmla="*/ 1546888 w 1546888"/>
              <a:gd name="connsiteY0" fmla="*/ 0 h 4449312"/>
              <a:gd name="connsiteX1" fmla="*/ 32413 w 1546888"/>
              <a:gd name="connsiteY1" fmla="*/ 1543050 h 4449312"/>
              <a:gd name="connsiteX2" fmla="*/ 832513 w 1546888"/>
              <a:gd name="connsiteY2" fmla="*/ 2981325 h 4449312"/>
              <a:gd name="connsiteX3" fmla="*/ 0 w 1546888"/>
              <a:gd name="connsiteY3" fmla="*/ 4449312 h 4449312"/>
            </a:gdLst>
            <a:ahLst/>
            <a:cxnLst>
              <a:cxn ang="0">
                <a:pos x="connsiteX0" y="connsiteY0"/>
              </a:cxn>
              <a:cxn ang="0">
                <a:pos x="connsiteX1" y="connsiteY1"/>
              </a:cxn>
              <a:cxn ang="0">
                <a:pos x="connsiteX2" y="connsiteY2"/>
              </a:cxn>
              <a:cxn ang="0">
                <a:pos x="connsiteX3" y="connsiteY3"/>
              </a:cxn>
            </a:cxnLst>
            <a:rect l="l" t="t" r="r" b="b"/>
            <a:pathLst>
              <a:path w="1546888" h="4449312">
                <a:moveTo>
                  <a:pt x="1546888" y="0"/>
                </a:moveTo>
                <a:cubicBezTo>
                  <a:pt x="849181" y="523081"/>
                  <a:pt x="151475" y="1046163"/>
                  <a:pt x="32413" y="1543050"/>
                </a:cubicBezTo>
                <a:cubicBezTo>
                  <a:pt x="-86649" y="2039937"/>
                  <a:pt x="851563" y="2484438"/>
                  <a:pt x="832513" y="2981325"/>
                </a:cubicBezTo>
                <a:cubicBezTo>
                  <a:pt x="813463" y="3478212"/>
                  <a:pt x="150812" y="4192137"/>
                  <a:pt x="0" y="4449312"/>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48" name="Line 9"/>
          <p:cNvSpPr>
            <a:spLocks noChangeShapeType="1"/>
          </p:cNvSpPr>
          <p:nvPr/>
        </p:nvSpPr>
        <p:spPr bwMode="auto">
          <a:xfrm flipH="1" flipV="1">
            <a:off x="4724401"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451515"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4000712"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548917"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724401"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724401"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4114800" y="1295400"/>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724400" y="1600200"/>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4547120" y="5820152"/>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4038600" y="4419600"/>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4038600" y="4648200"/>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833624" y="3069704"/>
            <a:ext cx="762000"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a:t>3</a:t>
            </a:r>
            <a:r>
              <a:rPr lang="en-US" sz="1100" b="1" dirty="0" smtClean="0"/>
              <a:t> ½ Years</a:t>
            </a:r>
            <a:endParaRPr lang="en-US" sz="1100" b="1" dirty="0"/>
          </a:p>
        </p:txBody>
      </p: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3124200" y="2209800"/>
            <a:ext cx="633000" cy="276999"/>
          </a:xfrm>
          <a:prstGeom prst="rect">
            <a:avLst/>
          </a:prstGeom>
          <a:noFill/>
        </p:spPr>
        <p:txBody>
          <a:bodyPr wrap="square" lIns="0" rIns="0" rtlCol="0">
            <a:spAutoFit/>
          </a:bodyPr>
          <a:lstStyle/>
          <a:p>
            <a:pPr algn="ctr"/>
            <a:r>
              <a:rPr lang="en-US" sz="1200" b="1" dirty="0" smtClean="0"/>
              <a:t>A.D 33 </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5786141" y="3965291"/>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826000" y="3962400"/>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4343400" y="3962400"/>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3858607" y="3962399"/>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5294491" y="3977991"/>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90"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91" name="TextBox 90"/>
          <p:cNvSpPr txBox="1"/>
          <p:nvPr/>
        </p:nvSpPr>
        <p:spPr>
          <a:xfrm>
            <a:off x="1911656" y="1339815"/>
            <a:ext cx="1987244" cy="276999"/>
          </a:xfrm>
          <a:prstGeom prst="rect">
            <a:avLst/>
          </a:prstGeom>
          <a:noFill/>
          <a:ln w="12700">
            <a:solidFill>
              <a:schemeClr val="tx1"/>
            </a:solidFill>
          </a:ln>
        </p:spPr>
        <p:txBody>
          <a:bodyPr wrap="square" rtlCol="0">
            <a:spAutoFit/>
          </a:bodyPr>
          <a:lstStyle/>
          <a:p>
            <a:r>
              <a:rPr lang="en-US" sz="1200" b="1" dirty="0" smtClean="0">
                <a:solidFill>
                  <a:srgbClr val="C00000"/>
                </a:solidFill>
              </a:rPr>
              <a:t>What Some People Believe</a:t>
            </a:r>
            <a:endParaRPr lang="en-US" sz="1200" b="1" dirty="0">
              <a:solidFill>
                <a:srgbClr val="C00000"/>
              </a:solidFill>
            </a:endParaRPr>
          </a:p>
        </p:txBody>
      </p:sp>
      <p:cxnSp>
        <p:nvCxnSpPr>
          <p:cNvPr id="92" name="Straight Connector 91"/>
          <p:cNvCxnSpPr/>
          <p:nvPr/>
        </p:nvCxnSpPr>
        <p:spPr>
          <a:xfrm rot="5400000">
            <a:off x="3201194" y="1904206"/>
            <a:ext cx="609600" cy="1588"/>
          </a:xfrm>
          <a:prstGeom prst="line">
            <a:avLst/>
          </a:prstGeom>
          <a:ln w="15875">
            <a:solidFill>
              <a:schemeClr val="tx1"/>
            </a:solidFill>
            <a:tailEnd type="stealth"/>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16836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90600" y="1038225"/>
            <a:ext cx="7924800" cy="5410200"/>
          </a:xfrm>
          <a:prstGeom prst="rect">
            <a:avLst/>
          </a:prstGeom>
          <a:ln w="19050">
            <a:solidFill>
              <a:schemeClr val="tx1">
                <a:lumMod val="95000"/>
                <a:lumOff val="5000"/>
              </a:schemeClr>
            </a:solidFill>
          </a:ln>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sp>
        <p:nvSpPr>
          <p:cNvPr id="6"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sp>
        <p:nvSpPr>
          <p:cNvPr id="2" name="TextBox 1"/>
          <p:cNvSpPr txBox="1"/>
          <p:nvPr/>
        </p:nvSpPr>
        <p:spPr>
          <a:xfrm>
            <a:off x="152399" y="1752600"/>
            <a:ext cx="8915401" cy="1508105"/>
          </a:xfrm>
          <a:prstGeom prst="rect">
            <a:avLst/>
          </a:prstGeom>
          <a:noFill/>
        </p:spPr>
        <p:txBody>
          <a:bodyPr wrap="square" rtlCol="0">
            <a:spAutoFit/>
          </a:bodyPr>
          <a:lstStyle/>
          <a:p>
            <a:endParaRPr lang="en-US" dirty="0"/>
          </a:p>
          <a:p>
            <a:r>
              <a:rPr lang="en-US" sz="2800" dirty="0"/>
              <a:t>475 X </a:t>
            </a:r>
            <a:r>
              <a:rPr lang="en-US" sz="2800" dirty="0" smtClean="0"/>
              <a:t>365.25 </a:t>
            </a:r>
            <a:r>
              <a:rPr lang="en-US" sz="2800" dirty="0"/>
              <a:t>= </a:t>
            </a:r>
            <a:r>
              <a:rPr lang="en-US" sz="2800" dirty="0" smtClean="0"/>
              <a:t>173493.75</a:t>
            </a:r>
            <a:endParaRPr lang="en-US" sz="2800" dirty="0"/>
          </a:p>
          <a:p>
            <a:endParaRPr lang="en-US" dirty="0"/>
          </a:p>
          <a:p>
            <a:r>
              <a:rPr lang="en-US" sz="2800" dirty="0" smtClean="0"/>
              <a:t>173493.75 Divided </a:t>
            </a:r>
            <a:r>
              <a:rPr lang="en-US" sz="2800" dirty="0"/>
              <a:t>By 360 = 481.9270833333333</a:t>
            </a:r>
          </a:p>
        </p:txBody>
      </p:sp>
      <p:sp>
        <p:nvSpPr>
          <p:cNvPr id="6"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53545" y="2125154"/>
            <a:ext cx="8077200" cy="500137"/>
          </a:xfrm>
          <a:prstGeom prst="rect">
            <a:avLst/>
          </a:prstGeom>
          <a:noFill/>
          <a:ln w="12700">
            <a:solidFill>
              <a:srgbClr val="C00000"/>
            </a:solidFill>
          </a:ln>
        </p:spPr>
        <p:txBody>
          <a:bodyPr wrap="square" rtlCol="0">
            <a:spAutoFit/>
          </a:bodyPr>
          <a:lstStyle/>
          <a:p>
            <a:r>
              <a:rPr lang="en-US" sz="1400" b="1" dirty="0" smtClean="0">
                <a:solidFill>
                  <a:srgbClr val="C00000"/>
                </a:solidFill>
              </a:rPr>
              <a:t>                                                      “The </a:t>
            </a:r>
            <a:r>
              <a:rPr lang="en-US" sz="1400" b="1" dirty="0">
                <a:solidFill>
                  <a:srgbClr val="C00000"/>
                </a:solidFill>
              </a:rPr>
              <a:t>Earthly Age of our Lord Jesus </a:t>
            </a:r>
            <a:r>
              <a:rPr lang="en-US" sz="1400" b="1" dirty="0" smtClean="0">
                <a:solidFill>
                  <a:srgbClr val="C00000"/>
                </a:solidFill>
              </a:rPr>
              <a:t>Christ”</a:t>
            </a:r>
            <a:r>
              <a:rPr lang="en-US" sz="1250" dirty="0" smtClean="0">
                <a:solidFill>
                  <a:srgbClr val="0070C0"/>
                </a:solidFill>
              </a:rPr>
              <a:t/>
            </a:r>
            <a:br>
              <a:rPr lang="en-US" sz="1250" dirty="0" smtClean="0">
                <a:solidFill>
                  <a:srgbClr val="0070C0"/>
                </a:solidFill>
              </a:rPr>
            </a:br>
            <a:r>
              <a:rPr lang="en-US" sz="1250" dirty="0" smtClean="0">
                <a:solidFill>
                  <a:srgbClr val="0070C0"/>
                </a:solidFill>
              </a:rPr>
              <a:t>|01|02|03|04|05|06|07|08|09|10|11|12|13|14|15|16|17|18|19|20|21|22|23|24|25|26|27|28|29|30|31|32|33|</a:t>
            </a:r>
            <a:endParaRPr lang="en-US" sz="1250" dirty="0">
              <a:solidFill>
                <a:srgbClr val="0070C0"/>
              </a:solidFill>
            </a:endParaRPr>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3" name="Straight Connector 2"/>
          <p:cNvCxnSpPr/>
          <p:nvPr/>
        </p:nvCxnSpPr>
        <p:spPr>
          <a:xfrm>
            <a:off x="152399" y="2971800"/>
            <a:ext cx="1066801"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4208" y="2590800"/>
            <a:ext cx="8984674" cy="284693"/>
          </a:xfrm>
          <a:prstGeom prst="rect">
            <a:avLst/>
          </a:prstGeom>
          <a:noFill/>
        </p:spPr>
        <p:txBody>
          <a:bodyPr wrap="square" rtlCol="0">
            <a:spAutoFit/>
          </a:bodyPr>
          <a:lstStyle/>
          <a:p>
            <a:r>
              <a:rPr lang="en-US" sz="1250" dirty="0" smtClean="0">
                <a:solidFill>
                  <a:schemeClr val="accent6">
                    <a:lumMod val="75000"/>
                  </a:schemeClr>
                </a:solidFill>
              </a:rPr>
              <a:t>|04|03|02|01</a:t>
            </a:r>
            <a:r>
              <a:rPr lang="en-US" sz="1250" dirty="0" smtClean="0">
                <a:solidFill>
                  <a:srgbClr val="FF0000"/>
                </a:solidFill>
              </a:rPr>
              <a:t>|</a:t>
            </a:r>
            <a:r>
              <a:rPr lang="en-US" sz="1250" dirty="0" smtClean="0">
                <a:solidFill>
                  <a:srgbClr val="00B050"/>
                </a:solidFill>
              </a:rPr>
              <a:t>01|02|03|04|05|06|07|08|09|10|11|12|13|14|15|16|17|18|19|20|21|22|23|24|25|26|27|28|29|30|31|32|33|</a:t>
            </a:r>
            <a:endParaRPr lang="en-US" sz="1250" dirty="0">
              <a:solidFill>
                <a:srgbClr val="00B050"/>
              </a:solidFill>
            </a:endParaRPr>
          </a:p>
        </p:txBody>
      </p:sp>
      <p:cxnSp>
        <p:nvCxnSpPr>
          <p:cNvPr id="12" name="Straight Connector 11"/>
          <p:cNvCxnSpPr/>
          <p:nvPr/>
        </p:nvCxnSpPr>
        <p:spPr>
          <a:xfrm>
            <a:off x="1190625" y="2305050"/>
            <a:ext cx="0" cy="160474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988" y="3048000"/>
            <a:ext cx="762000" cy="830997"/>
          </a:xfrm>
          <a:prstGeom prst="rect">
            <a:avLst/>
          </a:prstGeom>
          <a:noFill/>
        </p:spPr>
        <p:txBody>
          <a:bodyPr wrap="square" rtlCol="0">
            <a:spAutoFit/>
          </a:bodyPr>
          <a:lstStyle/>
          <a:p>
            <a:pPr algn="ctr"/>
            <a:r>
              <a:rPr lang="en-US" sz="1600" dirty="0" smtClean="0">
                <a:solidFill>
                  <a:schemeClr val="accent6">
                    <a:lumMod val="75000"/>
                  </a:schemeClr>
                </a:solidFill>
              </a:rPr>
              <a:t>B.C.</a:t>
            </a:r>
          </a:p>
          <a:p>
            <a:pPr algn="ctr"/>
            <a:r>
              <a:rPr lang="en-US" sz="1600" dirty="0" smtClean="0">
                <a:solidFill>
                  <a:schemeClr val="accent6">
                    <a:lumMod val="75000"/>
                  </a:schemeClr>
                </a:solidFill>
              </a:rPr>
              <a:t>Before Christ</a:t>
            </a:r>
            <a:endParaRPr lang="en-US" sz="1600" dirty="0">
              <a:solidFill>
                <a:schemeClr val="accent6">
                  <a:lumMod val="75000"/>
                </a:schemeClr>
              </a:solidFill>
            </a:endParaRPr>
          </a:p>
        </p:txBody>
      </p:sp>
      <p:sp>
        <p:nvSpPr>
          <p:cNvPr id="14" name="TextBox 13"/>
          <p:cNvSpPr txBox="1"/>
          <p:nvPr/>
        </p:nvSpPr>
        <p:spPr>
          <a:xfrm>
            <a:off x="1327030" y="3060037"/>
            <a:ext cx="2117785" cy="584775"/>
          </a:xfrm>
          <a:prstGeom prst="rect">
            <a:avLst/>
          </a:prstGeom>
          <a:noFill/>
        </p:spPr>
        <p:txBody>
          <a:bodyPr wrap="square" rtlCol="0">
            <a:spAutoFit/>
          </a:bodyPr>
          <a:lstStyle/>
          <a:p>
            <a:pPr algn="ctr"/>
            <a:r>
              <a:rPr lang="en-US" sz="1600" dirty="0" smtClean="0">
                <a:solidFill>
                  <a:srgbClr val="00B050"/>
                </a:solidFill>
              </a:rPr>
              <a:t>A.D. (Anno Domini) </a:t>
            </a:r>
          </a:p>
          <a:p>
            <a:pPr algn="ctr"/>
            <a:r>
              <a:rPr lang="en-US" sz="1600" dirty="0" smtClean="0">
                <a:solidFill>
                  <a:srgbClr val="00B050"/>
                </a:solidFill>
              </a:rPr>
              <a:t>“Year of our Lord”</a:t>
            </a:r>
            <a:endParaRPr lang="en-US" sz="1600" dirty="0">
              <a:solidFill>
                <a:srgbClr val="00B050"/>
              </a:solidFill>
            </a:endParaRPr>
          </a:p>
        </p:txBody>
      </p:sp>
      <p:cxnSp>
        <p:nvCxnSpPr>
          <p:cNvPr id="20" name="Straight Connector 19"/>
          <p:cNvCxnSpPr/>
          <p:nvPr/>
        </p:nvCxnSpPr>
        <p:spPr>
          <a:xfrm>
            <a:off x="1219200" y="2971800"/>
            <a:ext cx="7772400" cy="158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81400" y="3260091"/>
            <a:ext cx="4495800" cy="769441"/>
          </a:xfrm>
          <a:prstGeom prst="rect">
            <a:avLst/>
          </a:prstGeom>
          <a:noFill/>
          <a:ln>
            <a:solidFill>
              <a:schemeClr val="bg1">
                <a:lumMod val="50000"/>
              </a:schemeClr>
            </a:solidFill>
          </a:ln>
        </p:spPr>
        <p:txBody>
          <a:bodyPr wrap="square" rtlCol="0">
            <a:spAutoFit/>
          </a:bodyPr>
          <a:lstStyle/>
          <a:p>
            <a:r>
              <a:rPr lang="en-US" sz="1100" b="1" dirty="0">
                <a:solidFill>
                  <a:schemeClr val="tx1">
                    <a:lumMod val="85000"/>
                    <a:lumOff val="15000"/>
                  </a:schemeClr>
                </a:solidFill>
              </a:rPr>
              <a:t>61-0806  </a:t>
            </a:r>
            <a:r>
              <a:rPr lang="en-US" sz="1100" b="1" dirty="0" smtClean="0">
                <a:solidFill>
                  <a:schemeClr val="tx1">
                    <a:lumMod val="85000"/>
                    <a:lumOff val="15000"/>
                  </a:schemeClr>
                </a:solidFill>
              </a:rPr>
              <a:t>THE.SEVENTIETH.WEEK.OF.DANIEL </a:t>
            </a:r>
            <a:r>
              <a:rPr lang="en-US" sz="1100" dirty="0" smtClean="0">
                <a:solidFill>
                  <a:schemeClr val="tx1">
                    <a:lumMod val="85000"/>
                    <a:lumOff val="15000"/>
                  </a:schemeClr>
                </a:solidFill>
              </a:rPr>
              <a:t/>
            </a:r>
            <a:br>
              <a:rPr lang="en-US" sz="1100" dirty="0" smtClean="0">
                <a:solidFill>
                  <a:schemeClr val="tx1">
                    <a:lumMod val="85000"/>
                    <a:lumOff val="15000"/>
                  </a:schemeClr>
                </a:solidFill>
              </a:rPr>
            </a:br>
            <a:r>
              <a:rPr lang="en-US" sz="1100" b="1" dirty="0" smtClean="0">
                <a:solidFill>
                  <a:srgbClr val="C00000"/>
                </a:solidFill>
              </a:rPr>
              <a:t>80      Now</a:t>
            </a:r>
            <a:r>
              <a:rPr lang="en-US" sz="1100" b="1" dirty="0">
                <a:solidFill>
                  <a:srgbClr val="C00000"/>
                </a:solidFill>
              </a:rPr>
              <a:t>, now, Jesus, Messiah, rode into the city of Jerusalem, triumph, on the back of a white mule on Palm Sunday, April the 2nd, A.D. 30. Jesus rode into Jerusalem on Palm Sunday, A.D. 30. </a:t>
            </a:r>
          </a:p>
        </p:txBody>
      </p:sp>
      <p:sp>
        <p:nvSpPr>
          <p:cNvPr id="23" name="TextBox 22"/>
          <p:cNvSpPr txBox="1"/>
          <p:nvPr/>
        </p:nvSpPr>
        <p:spPr>
          <a:xfrm>
            <a:off x="350670" y="4267200"/>
            <a:ext cx="8638055" cy="1615827"/>
          </a:xfrm>
          <a:prstGeom prst="rect">
            <a:avLst/>
          </a:prstGeom>
          <a:noFill/>
          <a:ln>
            <a:solidFill>
              <a:schemeClr val="bg1">
                <a:lumMod val="50000"/>
              </a:schemeClr>
            </a:solidFill>
          </a:ln>
        </p:spPr>
        <p:txBody>
          <a:bodyPr wrap="square" rtlCol="0">
            <a:spAutoFit/>
          </a:bodyPr>
          <a:lstStyle/>
          <a:p>
            <a:r>
              <a:rPr lang="en-US" sz="1100" b="1" dirty="0"/>
              <a:t>63-0323  </a:t>
            </a:r>
            <a:r>
              <a:rPr lang="en-US" sz="1100" b="1" dirty="0" smtClean="0"/>
              <a:t>THE.SIXTH.SEAL  </a:t>
            </a:r>
            <a:r>
              <a:rPr lang="en-US" sz="1100" b="1" dirty="0"/>
              <a:t>JEFFERSONVILLE.IN  </a:t>
            </a:r>
            <a:r>
              <a:rPr lang="en-US" sz="1100" b="1" dirty="0" smtClean="0"/>
              <a:t>SATURDAY</a:t>
            </a:r>
            <a:endParaRPr lang="en-US" sz="1100" b="1" dirty="0"/>
          </a:p>
          <a:p>
            <a:r>
              <a:rPr lang="en-US" sz="1100" dirty="0"/>
              <a:t>«  146 </a:t>
            </a:r>
            <a:r>
              <a:rPr lang="en-US" sz="1100" dirty="0" smtClean="0"/>
              <a:t>       </a:t>
            </a:r>
            <a:r>
              <a:rPr lang="en-US" sz="1100" dirty="0"/>
              <a:t>Now, notice, for the Sixth Seal is the judgment Seal of the Word. Now, here, let's start out now and let's read Saint Matthew the 24th chapter. Now, I'd just like to give you something here I've just looked up to find. Now, Saint Matthew from 1 to 3, well, is where we're going to read </a:t>
            </a:r>
            <a:r>
              <a:rPr lang="en-US" sz="1100" dirty="0" smtClean="0"/>
              <a:t>first. </a:t>
            </a:r>
            <a:r>
              <a:rPr lang="en-US" sz="1100" i="1" dirty="0" smtClean="0"/>
              <a:t>And </a:t>
            </a:r>
            <a:r>
              <a:rPr lang="en-US" sz="1100" i="1" dirty="0"/>
              <a:t>Jesus went out, and departed from the temple: and his disciples came to him for to shew him the building of the temple</a:t>
            </a:r>
            <a:r>
              <a:rPr lang="en-US" sz="1100" i="1" dirty="0" smtClean="0"/>
              <a:t>.  And </a:t>
            </a:r>
            <a:r>
              <a:rPr lang="en-US" sz="1100" i="1" dirty="0"/>
              <a:t>He said unto them, See ye not all these things? verily I say unto you, There shall not be one--be left here one stone upon another, that shall not be thrown down.</a:t>
            </a:r>
          </a:p>
          <a:p>
            <a:r>
              <a:rPr lang="en-US" sz="1100" i="1" dirty="0"/>
              <a:t>(Now)... and... (3rd verse)... as he set upon... mount... Olives, the disciples came to him privately, saying, Tell us, when these things shall be?... what shall be the sign of thy coming, and of the end of the world?</a:t>
            </a:r>
          </a:p>
          <a:p>
            <a:r>
              <a:rPr lang="en-US" sz="1100" dirty="0" smtClean="0"/>
              <a:t>«  </a:t>
            </a:r>
            <a:r>
              <a:rPr lang="en-US" sz="1100" dirty="0"/>
              <a:t>148 </a:t>
            </a:r>
            <a:r>
              <a:rPr lang="en-US" sz="1100" dirty="0" smtClean="0"/>
              <a:t>       </a:t>
            </a:r>
            <a:r>
              <a:rPr lang="en-US" sz="1100" b="1" dirty="0">
                <a:solidFill>
                  <a:srgbClr val="C00000"/>
                </a:solidFill>
              </a:rPr>
              <a:t>Now, let's stop there. These three verses, it took place actually on Tuesday afternoon, April the 4th, AD 30. And the first two verses took place on the afternoon of the--of April the 4th, at AD 30, and the 3rd verse taken place on Tuesday evening of the same day. See?</a:t>
            </a:r>
          </a:p>
        </p:txBody>
      </p:sp>
      <p:sp>
        <p:nvSpPr>
          <p:cNvPr id="15" name="TextBox 14"/>
          <p:cNvSpPr txBox="1"/>
          <p:nvPr/>
        </p:nvSpPr>
        <p:spPr>
          <a:xfrm>
            <a:off x="350670" y="1474513"/>
            <a:ext cx="4953000" cy="400110"/>
          </a:xfrm>
          <a:prstGeom prst="rect">
            <a:avLst/>
          </a:prstGeom>
          <a:noFill/>
        </p:spPr>
        <p:txBody>
          <a:bodyPr wrap="square" rtlCol="0">
            <a:spAutoFit/>
          </a:bodyPr>
          <a:lstStyle/>
          <a:p>
            <a:r>
              <a:rPr lang="en-US" sz="2000" b="1" dirty="0" smtClean="0">
                <a:solidFill>
                  <a:schemeClr val="accent6">
                    <a:lumMod val="50000"/>
                  </a:schemeClr>
                </a:solidFill>
              </a:rPr>
              <a:t>Timeline Comparison </a:t>
            </a:r>
            <a:endParaRPr lang="en-US" sz="2000" b="1" dirty="0">
              <a:solidFill>
                <a:schemeClr val="accent6">
                  <a:lumMod val="50000"/>
                </a:schemeClr>
              </a:solidFill>
            </a:endParaRPr>
          </a:p>
        </p:txBody>
      </p:sp>
      <p:sp>
        <p:nvSpPr>
          <p:cNvPr id="16"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sp>
        <p:nvSpPr>
          <p:cNvPr id="6" name="TextBox 5"/>
          <p:cNvSpPr txBox="1"/>
          <p:nvPr/>
        </p:nvSpPr>
        <p:spPr>
          <a:xfrm>
            <a:off x="228600" y="1600200"/>
            <a:ext cx="8686800" cy="5139869"/>
          </a:xfrm>
          <a:prstGeom prst="rect">
            <a:avLst/>
          </a:prstGeom>
          <a:noFill/>
        </p:spPr>
        <p:txBody>
          <a:bodyPr wrap="square" rtlCol="0">
            <a:spAutoFit/>
          </a:bodyPr>
          <a:lstStyle/>
          <a:p>
            <a:r>
              <a:rPr lang="en-US" sz="2000" b="1" dirty="0"/>
              <a:t>LEVITICUS </a:t>
            </a:r>
            <a:r>
              <a:rPr lang="en-US" sz="2000" b="1" dirty="0" smtClean="0"/>
              <a:t>25:8-10</a:t>
            </a:r>
            <a:endParaRPr lang="en-US" sz="2000" b="1" dirty="0"/>
          </a:p>
          <a:p>
            <a:r>
              <a:rPr lang="en-US" sz="2000" dirty="0"/>
              <a:t>»     8     †      ¶  And thou shalt number seven </a:t>
            </a:r>
            <a:r>
              <a:rPr lang="en-US" sz="2000" dirty="0" err="1"/>
              <a:t>sabbaths</a:t>
            </a:r>
            <a:r>
              <a:rPr lang="en-US" sz="2000" dirty="0"/>
              <a:t> of years unto thee, seven times seven years; and the space of the seven </a:t>
            </a:r>
            <a:r>
              <a:rPr lang="en-US" sz="2000" dirty="0" err="1"/>
              <a:t>sabbaths</a:t>
            </a:r>
            <a:r>
              <a:rPr lang="en-US" sz="2000" dirty="0"/>
              <a:t> of years shall be unto thee forty and nine years.</a:t>
            </a:r>
          </a:p>
          <a:p>
            <a:endParaRPr lang="en-US" sz="2000" dirty="0"/>
          </a:p>
          <a:p>
            <a:r>
              <a:rPr lang="en-US" sz="2000" dirty="0" smtClean="0"/>
              <a:t>»     </a:t>
            </a:r>
            <a:r>
              <a:rPr lang="en-US" sz="2000" dirty="0"/>
              <a:t>9     †     Then shalt thou cause the trumpet of the </a:t>
            </a:r>
            <a:r>
              <a:rPr lang="en-US" sz="2000" dirty="0" err="1"/>
              <a:t>jubile</a:t>
            </a:r>
            <a:r>
              <a:rPr lang="en-US" sz="2000" dirty="0"/>
              <a:t> to sound on the tenth day of the seventh month, in the day of atonement shall ye make the trumpet sound throughout all your land.</a:t>
            </a:r>
          </a:p>
          <a:p>
            <a:endParaRPr lang="en-US" sz="2000" dirty="0"/>
          </a:p>
          <a:p>
            <a:r>
              <a:rPr lang="en-US" sz="2000" dirty="0" smtClean="0"/>
              <a:t>»     </a:t>
            </a:r>
            <a:r>
              <a:rPr lang="en-US" sz="2000" dirty="0"/>
              <a:t>10     †     And ye shall hallow the fiftieth year, and proclaim liberty throughout all the land unto all the inhabitants thereof: it shall be a </a:t>
            </a:r>
            <a:r>
              <a:rPr lang="en-US" sz="2000" dirty="0" err="1"/>
              <a:t>jubile</a:t>
            </a:r>
            <a:r>
              <a:rPr lang="en-US" sz="2000" dirty="0"/>
              <a:t> unto you; and ye shall return every man unto his possession, and ye shall return every man unto his family</a:t>
            </a:r>
            <a:r>
              <a:rPr lang="en-US" sz="2000" dirty="0" smtClean="0"/>
              <a:t>.</a:t>
            </a:r>
          </a:p>
          <a:p>
            <a:endParaRPr lang="en-US" sz="2000" dirty="0"/>
          </a:p>
          <a:p>
            <a:r>
              <a:rPr lang="en-US" sz="2800" b="1" dirty="0" smtClean="0"/>
              <a:t>49 X 70 = 3,430 Years</a:t>
            </a:r>
            <a:endParaRPr lang="en-US" sz="2800" b="1" dirty="0"/>
          </a:p>
          <a:p>
            <a:endParaRPr lang="en-US" sz="2000" b="1" dirty="0"/>
          </a:p>
        </p:txBody>
      </p:sp>
      <p:sp>
        <p:nvSpPr>
          <p:cNvPr id="7"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125142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sp>
        <p:nvSpPr>
          <p:cNvPr id="6" name="TextBox 5"/>
          <p:cNvSpPr txBox="1"/>
          <p:nvPr/>
        </p:nvSpPr>
        <p:spPr>
          <a:xfrm>
            <a:off x="228600" y="1600200"/>
            <a:ext cx="8686800" cy="3785652"/>
          </a:xfrm>
          <a:prstGeom prst="rect">
            <a:avLst/>
          </a:prstGeom>
          <a:noFill/>
        </p:spPr>
        <p:txBody>
          <a:bodyPr wrap="square" rtlCol="0">
            <a:spAutoFit/>
          </a:bodyPr>
          <a:lstStyle/>
          <a:p>
            <a:r>
              <a:rPr lang="en-US" sz="2000" b="1" dirty="0" smtClean="0"/>
              <a:t>64-0830E  QUESTIONS.AND.ANSWERS.4_  JEFFERSONVILLE.IN  COD  SUNDAY_</a:t>
            </a:r>
          </a:p>
          <a:p>
            <a:r>
              <a:rPr lang="en-US" sz="2000" dirty="0" smtClean="0"/>
              <a:t> </a:t>
            </a:r>
            <a:r>
              <a:rPr lang="en-US" sz="2000" b="1" dirty="0" smtClean="0">
                <a:solidFill>
                  <a:srgbClr val="C00000"/>
                </a:solidFill>
              </a:rPr>
              <a:t>75    392. Ah... The church age ending and has blacked out, the Bride is called, we have already entered into the tribulation period?</a:t>
            </a:r>
          </a:p>
          <a:p>
            <a:r>
              <a:rPr lang="en-US" sz="2000" dirty="0" smtClean="0"/>
              <a:t>No, no, no, you're... I wished that I could just have more time on that. See, see? The Bride, when she's taken from the church, then the church age will cease. Laodicea goes into chaos; the Bride goes to glory; and the tribulation period sets in upon the sleeping virgin for three and a half years while Israel is getting its prophecy; then tribulation sets in upon Israel; and then comes the battle of Armageddon which destroys all things. And then, the Bride returns back with the Groom for a thousand years, the Millennium reign; after that comes the white throne judgment; after that comes the new heavens and new earth and the new city coming down from God out of heaven. Eternity and time blends together.</a:t>
            </a:r>
            <a:endParaRPr lang="en-US" sz="2000" dirty="0"/>
          </a:p>
        </p:txBody>
      </p:sp>
      <p:sp>
        <p:nvSpPr>
          <p:cNvPr id="7"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1788</TotalTime>
  <Words>715</Words>
  <Application>Microsoft Office PowerPoint</Application>
  <PresentationFormat>On-screen Show (4:3)</PresentationFormat>
  <Paragraphs>55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DANIEL’S SEVENTY WEEKS</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SEVENTY WEEKS</dc:title>
  <dc:creator>Joseph Canada</dc:creator>
  <cp:lastModifiedBy>SWC7</cp:lastModifiedBy>
  <cp:revision>95</cp:revision>
  <dcterms:created xsi:type="dcterms:W3CDTF">2012-09-02T03:53:50Z</dcterms:created>
  <dcterms:modified xsi:type="dcterms:W3CDTF">2012-09-22T21:15:08Z</dcterms:modified>
</cp:coreProperties>
</file>