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75" r:id="rId4"/>
    <p:sldId id="269" r:id="rId5"/>
    <p:sldId id="268" r:id="rId6"/>
    <p:sldId id="270" r:id="rId7"/>
    <p:sldId id="274" r:id="rId8"/>
    <p:sldId id="271" r:id="rId9"/>
    <p:sldId id="272" r:id="rId10"/>
    <p:sldId id="260"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6739"/>
    <a:srgbClr val="2929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204" y="5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5FCF22-A62E-4F4D-AE95-64E3CB4101E2}" type="datetimeFigureOut">
              <a:rPr lang="en-US" smtClean="0"/>
              <a:pPr/>
              <a:t>9/23/2012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19EDF-B9E7-4787-978E-11AF983A49B7}" type="slidenum">
              <a:rPr lang="en-US" smtClean="0"/>
              <a:pPr/>
              <a:t>‹#›</a:t>
            </a:fld>
            <a:endParaRPr lang="en-US"/>
          </a:p>
        </p:txBody>
      </p:sp>
    </p:spTree>
    <p:extLst>
      <p:ext uri="{BB962C8B-B14F-4D97-AF65-F5344CB8AC3E}">
        <p14:creationId xmlns:p14="http://schemas.microsoft.com/office/powerpoint/2010/main" xmlns="" val="9114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2</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4</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5</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6</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7</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8</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9</a:t>
            </a:fld>
            <a:endParaRPr lang="en-US"/>
          </a:p>
        </p:txBody>
      </p:sp>
    </p:spTree>
    <p:extLst>
      <p:ext uri="{BB962C8B-B14F-4D97-AF65-F5344CB8AC3E}">
        <p14:creationId xmlns:p14="http://schemas.microsoft.com/office/powerpoint/2010/main" xmlns="" val="836910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B19EDF-B9E7-4787-978E-11AF983A49B7}" type="slidenum">
              <a:rPr lang="en-US" smtClean="0"/>
              <a:pPr/>
              <a:t>11</a:t>
            </a:fld>
            <a:endParaRPr lang="en-US"/>
          </a:p>
        </p:txBody>
      </p:sp>
    </p:spTree>
    <p:extLst>
      <p:ext uri="{BB962C8B-B14F-4D97-AF65-F5344CB8AC3E}">
        <p14:creationId xmlns:p14="http://schemas.microsoft.com/office/powerpoint/2010/main" xmlns="" val="836910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54849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02392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368149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36365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0D947E-2394-485C-B9E5-ECF4769FB412}" type="datetimeFigureOut">
              <a:rPr lang="en-US" smtClean="0"/>
              <a:pPr/>
              <a:t>9/23/2012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75651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0D947E-2394-485C-B9E5-ECF4769FB412}" type="datetimeFigureOut">
              <a:rPr lang="en-US" smtClean="0"/>
              <a:pPr/>
              <a:t>9/23/2012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704004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0D947E-2394-485C-B9E5-ECF4769FB412}" type="datetimeFigureOut">
              <a:rPr lang="en-US" smtClean="0"/>
              <a:pPr/>
              <a:t>9/23/2012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581368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0D947E-2394-485C-B9E5-ECF4769FB412}" type="datetimeFigureOut">
              <a:rPr lang="en-US" smtClean="0"/>
              <a:pPr/>
              <a:t>9/23/2012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82081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D947E-2394-485C-B9E5-ECF4769FB412}" type="datetimeFigureOut">
              <a:rPr lang="en-US" smtClean="0"/>
              <a:pPr/>
              <a:t>9/23/2012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125456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D947E-2394-485C-B9E5-ECF4769FB412}" type="datetimeFigureOut">
              <a:rPr lang="en-US" smtClean="0"/>
              <a:pPr/>
              <a:t>9/23/2012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354244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0D947E-2394-485C-B9E5-ECF4769FB412}" type="datetimeFigureOut">
              <a:rPr lang="en-US" smtClean="0"/>
              <a:pPr/>
              <a:t>9/23/2012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89547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D947E-2394-485C-B9E5-ECF4769FB412}" type="datetimeFigureOut">
              <a:rPr lang="en-US" smtClean="0"/>
              <a:pPr/>
              <a:t>9/23/2012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536C1-8501-4112-8D14-661BC7563438}" type="slidenum">
              <a:rPr lang="en-US" smtClean="0"/>
              <a:pPr/>
              <a:t>‹#›</a:t>
            </a:fld>
            <a:endParaRPr lang="en-US"/>
          </a:p>
        </p:txBody>
      </p:sp>
    </p:spTree>
    <p:extLst>
      <p:ext uri="{BB962C8B-B14F-4D97-AF65-F5344CB8AC3E}">
        <p14:creationId xmlns:p14="http://schemas.microsoft.com/office/powerpoint/2010/main" xmlns="" val="2179028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7.jpeg"/><Relationship Id="rId12" Type="http://schemas.microsoft.com/office/2007/relationships/hdphoto" Target="../media/hdphoto1.wd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0.png"/><Relationship Id="rId5" Type="http://schemas.openxmlformats.org/officeDocument/2006/relationships/image" Target="../media/image5.jpeg"/><Relationship Id="rId10" Type="http://schemas.openxmlformats.org/officeDocument/2006/relationships/image" Target="../media/image2.png"/><Relationship Id="rId4" Type="http://schemas.openxmlformats.org/officeDocument/2006/relationships/image" Target="../media/image4.jpeg"/><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9.jpeg"/><Relationship Id="rId3" Type="http://schemas.openxmlformats.org/officeDocument/2006/relationships/image" Target="../media/image6.jpeg"/><Relationship Id="rId7" Type="http://schemas.openxmlformats.org/officeDocument/2006/relationships/image" Target="../media/image2.png"/><Relationship Id="rId12"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7.jpeg"/><Relationship Id="rId5" Type="http://schemas.microsoft.com/office/2007/relationships/hdphoto" Target="../media/hdphoto2.wdp"/><Relationship Id="rId10" Type="http://schemas.openxmlformats.org/officeDocument/2006/relationships/image" Target="../media/image4.jpeg"/><Relationship Id="rId4" Type="http://schemas.openxmlformats.org/officeDocument/2006/relationships/image" Target="../media/image12.jpeg"/><Relationship Id="rId9" Type="http://schemas.microsoft.com/office/2007/relationships/hdphoto" Target="../media/hdphoto1.wdp"/><Relationship Id="rId14" Type="http://schemas.openxmlformats.org/officeDocument/2006/relationships/image" Target="../media/image11.jpe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9.jpeg"/><Relationship Id="rId3" Type="http://schemas.openxmlformats.org/officeDocument/2006/relationships/image" Target="../media/image6.jpeg"/><Relationship Id="rId7" Type="http://schemas.openxmlformats.org/officeDocument/2006/relationships/image" Target="../media/image2.png"/><Relationship Id="rId12"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7.jpeg"/><Relationship Id="rId5" Type="http://schemas.microsoft.com/office/2007/relationships/hdphoto" Target="../media/hdphoto2.wdp"/><Relationship Id="rId10" Type="http://schemas.openxmlformats.org/officeDocument/2006/relationships/image" Target="../media/image4.jpeg"/><Relationship Id="rId4" Type="http://schemas.openxmlformats.org/officeDocument/2006/relationships/image" Target="../media/image12.jpeg"/><Relationship Id="rId9" Type="http://schemas.microsoft.com/office/2007/relationships/hdphoto" Target="../media/hdphoto1.wdp"/><Relationship Id="rId14"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png"/><Relationship Id="rId12"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8.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image" Target="../media/image5.jpeg"/><Relationship Id="rId9" Type="http://schemas.openxmlformats.org/officeDocument/2006/relationships/image" Target="../media/image4.jpeg"/></Relationships>
</file>

<file path=ppt/slides/_rels/slide9.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1.jpeg"/><Relationship Id="rId3" Type="http://schemas.openxmlformats.org/officeDocument/2006/relationships/image" Target="../media/image3.jpeg"/><Relationship Id="rId7" Type="http://schemas.openxmlformats.org/officeDocument/2006/relationships/image" Target="../media/image10.png"/><Relationship Id="rId12"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8.jpeg"/><Relationship Id="rId5" Type="http://schemas.openxmlformats.org/officeDocument/2006/relationships/image" Target="../media/image5.jpeg"/><Relationship Id="rId10"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38862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886200"/>
            <a:ext cx="9144000" cy="8382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37384" y="1528760"/>
            <a:ext cx="2614613" cy="3059327"/>
          </a:xfrm>
          <a:prstGeom prst="rect">
            <a:avLst/>
          </a:prstGeom>
        </p:spPr>
      </p:pic>
      <p:sp>
        <p:nvSpPr>
          <p:cNvPr id="8" name="Rectangle 2"/>
          <p:cNvSpPr>
            <a:spLocks noGrp="1"/>
          </p:cNvSpPr>
          <p:nvPr>
            <p:ph type="ctrTitle"/>
          </p:nvPr>
        </p:nvSpPr>
        <p:spPr>
          <a:xfrm>
            <a:off x="1219200" y="3886200"/>
            <a:ext cx="5791201" cy="533400"/>
          </a:xfrm>
        </p:spPr>
        <p:txBody>
          <a:bodyPr>
            <a:normAutofit fontScale="90000"/>
          </a:bodyPr>
          <a:lstStyle>
            <a:extLst/>
          </a:lstStyle>
          <a:p>
            <a:r>
              <a:rPr lang="en-US" dirty="0" smtClean="0">
                <a:solidFill>
                  <a:schemeClr val="bg1"/>
                </a:solidFill>
              </a:rPr>
              <a:t>DANIEL’S SEVENTY WEEKS</a:t>
            </a:r>
            <a:endParaRPr lang="en-US" dirty="0">
              <a:solidFill>
                <a:schemeClr val="bg1"/>
              </a:solidFill>
            </a:endParaRPr>
          </a:p>
        </p:txBody>
      </p:sp>
      <p:pic>
        <p:nvPicPr>
          <p:cNvPr id="9" name="Picture 8"/>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52400" y="2949788"/>
            <a:ext cx="1409700" cy="1638300"/>
          </a:xfrm>
          <a:prstGeom prst="rect">
            <a:avLst/>
          </a:prstGeom>
        </p:spPr>
      </p:pic>
      <p:sp>
        <p:nvSpPr>
          <p:cNvPr id="10" name="Rectangle 2"/>
          <p:cNvSpPr txBox="1">
            <a:spLocks/>
          </p:cNvSpPr>
          <p:nvPr/>
        </p:nvSpPr>
        <p:spPr>
          <a:xfrm>
            <a:off x="0" y="6477000"/>
            <a:ext cx="1295400" cy="381000"/>
          </a:xfrm>
          <a:prstGeom prst="rect">
            <a:avLst/>
          </a:prstGeom>
        </p:spPr>
        <p:txBody>
          <a:bodyPr vert="horz" lIns="91440" tIns="45720" rIns="91440" bIns="45720" rtlCol="0" anchor="ctr">
            <a:normAutofit fontScale="97500"/>
          </a:bodyPr>
          <a:lstStyle>
            <a:extLst/>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bg1">
                    <a:lumMod val="50000"/>
                  </a:schemeClr>
                </a:solidFill>
                <a:effectLst/>
                <a:uLnTx/>
                <a:uFillTx/>
                <a:ea typeface="Adobe Song Std L" pitchFamily="18" charset="-128"/>
                <a:cs typeface="+mj-cs"/>
              </a:rPr>
              <a:t>Brother</a:t>
            </a:r>
            <a:r>
              <a:rPr kumimoji="0" lang="en-US" sz="1000" b="0" i="0" u="none" strike="noStrike" kern="1200" cap="none" spc="0" normalizeH="0" noProof="0" dirty="0" smtClean="0">
                <a:ln>
                  <a:noFill/>
                </a:ln>
                <a:solidFill>
                  <a:schemeClr val="bg1">
                    <a:lumMod val="50000"/>
                  </a:schemeClr>
                </a:solidFill>
                <a:effectLst/>
                <a:uLnTx/>
                <a:uFillTx/>
                <a:ea typeface="Adobe Song Std L" pitchFamily="18" charset="-128"/>
                <a:cs typeface="+mj-cs"/>
              </a:rPr>
              <a:t> Wade Dale</a:t>
            </a:r>
            <a:endParaRPr kumimoji="0" lang="en-US" sz="1000" b="0" i="0" u="none" strike="noStrike" kern="1200" cap="none" spc="0" normalizeH="0" baseline="0" noProof="0" dirty="0">
              <a:ln>
                <a:noFill/>
              </a:ln>
              <a:solidFill>
                <a:schemeClr val="bg1">
                  <a:lumMod val="50000"/>
                </a:schemeClr>
              </a:solidFill>
              <a:effectLst/>
              <a:uLnTx/>
              <a:uFillTx/>
              <a:ea typeface="Adobe Song Std L" pitchFamily="18" charset="-128"/>
              <a:cs typeface="+mj-cs"/>
            </a:endParaRPr>
          </a:p>
        </p:txBody>
      </p:sp>
    </p:spTree>
    <p:extLst>
      <p:ext uri="{BB962C8B-B14F-4D97-AF65-F5344CB8AC3E}">
        <p14:creationId xmlns:p14="http://schemas.microsoft.com/office/powerpoint/2010/main" xmlns="" val="1024163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108" name="Straight Connector 107"/>
          <p:cNvCxnSpPr/>
          <p:nvPr/>
        </p:nvCxnSpPr>
        <p:spPr>
          <a:xfrm>
            <a:off x="750523" y="1905176"/>
            <a:ext cx="0" cy="13771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750523" y="2611591"/>
            <a:ext cx="641227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1534774" y="3048000"/>
            <a:ext cx="1008797" cy="430887"/>
          </a:xfrm>
          <a:prstGeom prst="rect">
            <a:avLst/>
          </a:prstGeom>
          <a:noFill/>
        </p:spPr>
        <p:txBody>
          <a:bodyPr wrap="square" rtlCol="0">
            <a:spAutoFit/>
          </a:bodyPr>
          <a:lstStyle/>
          <a:p>
            <a:pPr algn="ctr"/>
            <a:r>
              <a:rPr lang="en-US" sz="1100" dirty="0" smtClean="0"/>
              <a:t>Battle of</a:t>
            </a:r>
            <a:br>
              <a:rPr lang="en-US" sz="1100" dirty="0" smtClean="0"/>
            </a:br>
            <a:r>
              <a:rPr lang="en-US" sz="1100" dirty="0" smtClean="0"/>
              <a:t> Armageddon</a:t>
            </a:r>
            <a:endParaRPr lang="en-US" sz="1100" dirty="0"/>
          </a:p>
        </p:txBody>
      </p:sp>
      <p:sp>
        <p:nvSpPr>
          <p:cNvPr id="112" name="TextBox 111"/>
          <p:cNvSpPr txBox="1"/>
          <p:nvPr/>
        </p:nvSpPr>
        <p:spPr>
          <a:xfrm>
            <a:off x="1532158" y="1074179"/>
            <a:ext cx="2978727" cy="830997"/>
          </a:xfrm>
          <a:prstGeom prst="rect">
            <a:avLst/>
          </a:prstGeom>
          <a:noFill/>
        </p:spPr>
        <p:txBody>
          <a:bodyPr wrap="square" rtlCol="0">
            <a:spAutoFit/>
          </a:bodyPr>
          <a:lstStyle/>
          <a:p>
            <a:pPr algn="ctr"/>
            <a:r>
              <a:rPr lang="en-US" sz="1600" dirty="0" smtClean="0">
                <a:solidFill>
                  <a:srgbClr val="C00000"/>
                </a:solidFill>
              </a:rPr>
              <a:t>The 70</a:t>
            </a:r>
            <a:r>
              <a:rPr lang="en-US" sz="1600" baseline="30000" dirty="0" smtClean="0">
                <a:solidFill>
                  <a:srgbClr val="C00000"/>
                </a:solidFill>
              </a:rPr>
              <a:t>th</a:t>
            </a:r>
            <a:r>
              <a:rPr lang="en-US" sz="1600" dirty="0" smtClean="0">
                <a:solidFill>
                  <a:srgbClr val="C00000"/>
                </a:solidFill>
              </a:rPr>
              <a:t> Week</a:t>
            </a:r>
          </a:p>
          <a:p>
            <a:pPr algn="ctr"/>
            <a:r>
              <a:rPr lang="en-US" sz="1600" dirty="0" smtClean="0">
                <a:solidFill>
                  <a:srgbClr val="C00000"/>
                </a:solidFill>
              </a:rPr>
              <a:t>Last Week or 7 Years</a:t>
            </a:r>
          </a:p>
          <a:p>
            <a:pPr algn="ctr"/>
            <a:r>
              <a:rPr lang="en-US" sz="1600" dirty="0" smtClean="0">
                <a:solidFill>
                  <a:srgbClr val="C00000"/>
                </a:solidFill>
              </a:rPr>
              <a:t>Jewish Week (Not Messiah Week</a:t>
            </a:r>
            <a:r>
              <a:rPr lang="en-US" sz="1600" dirty="0" smtClean="0"/>
              <a:t>)</a:t>
            </a:r>
            <a:endParaRPr lang="en-US" sz="1600" dirty="0"/>
          </a:p>
        </p:txBody>
      </p:sp>
      <p:sp>
        <p:nvSpPr>
          <p:cNvPr id="144" name="TextBox 143"/>
          <p:cNvSpPr txBox="1"/>
          <p:nvPr/>
        </p:nvSpPr>
        <p:spPr>
          <a:xfrm>
            <a:off x="876740" y="2149926"/>
            <a:ext cx="1057275" cy="461665"/>
          </a:xfrm>
          <a:prstGeom prst="rect">
            <a:avLst/>
          </a:prstGeom>
          <a:noFill/>
        </p:spPr>
        <p:txBody>
          <a:bodyPr wrap="square" rtlCol="0">
            <a:spAutoFit/>
          </a:bodyPr>
          <a:lstStyle/>
          <a:p>
            <a:pPr algn="ctr"/>
            <a:r>
              <a:rPr lang="en-US" sz="1200" dirty="0" smtClean="0"/>
              <a:t>Rev 11:2</a:t>
            </a:r>
          </a:p>
          <a:p>
            <a:pPr algn="ctr"/>
            <a:r>
              <a:rPr lang="en-US" sz="1200" dirty="0" smtClean="0"/>
              <a:t>Rev 11:9-12</a:t>
            </a:r>
            <a:endParaRPr lang="en-US" sz="1200" dirty="0"/>
          </a:p>
        </p:txBody>
      </p:sp>
      <p:sp>
        <p:nvSpPr>
          <p:cNvPr id="145" name="TextBox 144"/>
          <p:cNvSpPr txBox="1"/>
          <p:nvPr/>
        </p:nvSpPr>
        <p:spPr>
          <a:xfrm>
            <a:off x="2364582" y="2302325"/>
            <a:ext cx="1140619" cy="276999"/>
          </a:xfrm>
          <a:prstGeom prst="rect">
            <a:avLst/>
          </a:prstGeom>
          <a:noFill/>
        </p:spPr>
        <p:txBody>
          <a:bodyPr wrap="square" rtlCol="0">
            <a:spAutoFit/>
          </a:bodyPr>
          <a:lstStyle/>
          <a:p>
            <a:r>
              <a:rPr lang="en-US" sz="1200" dirty="0" smtClean="0"/>
              <a:t>Ezekiel 40-44</a:t>
            </a:r>
            <a:endParaRPr lang="en-US" sz="1200" dirty="0"/>
          </a:p>
        </p:txBody>
      </p:sp>
      <p:sp>
        <p:nvSpPr>
          <p:cNvPr id="148" name="TextBox 147"/>
          <p:cNvSpPr txBox="1"/>
          <p:nvPr/>
        </p:nvSpPr>
        <p:spPr>
          <a:xfrm>
            <a:off x="152398" y="5000120"/>
            <a:ext cx="8763001" cy="1446550"/>
          </a:xfrm>
          <a:prstGeom prst="rect">
            <a:avLst/>
          </a:prstGeom>
          <a:noFill/>
          <a:ln>
            <a:solidFill>
              <a:schemeClr val="tx1">
                <a:lumMod val="95000"/>
                <a:lumOff val="5000"/>
              </a:schemeClr>
            </a:solidFill>
          </a:ln>
        </p:spPr>
        <p:txBody>
          <a:bodyPr wrap="square" rtlCol="0">
            <a:spAutoFit/>
          </a:bodyPr>
          <a:lstStyle/>
          <a:p>
            <a:r>
              <a:rPr lang="en-US" sz="1100" b="1" dirty="0"/>
              <a:t>REVELATION </a:t>
            </a:r>
            <a:r>
              <a:rPr lang="en-US" sz="1100" b="1" dirty="0" smtClean="0"/>
              <a:t>12:9-12</a:t>
            </a:r>
            <a:endParaRPr lang="en-US" sz="1100" b="1" dirty="0"/>
          </a:p>
          <a:p>
            <a:r>
              <a:rPr lang="en-US" sz="1100" dirty="0" smtClean="0"/>
              <a:t>9     </a:t>
            </a:r>
            <a:r>
              <a:rPr lang="en-US" sz="1100" dirty="0"/>
              <a:t>†     And the great dragon was cast out, that old serpent, called the Devil, and Satan, which deceiveth the whole world: he was cast out into the earth, and his angels were cast out with him. </a:t>
            </a:r>
            <a:endParaRPr lang="en-US" sz="1100" dirty="0" smtClean="0"/>
          </a:p>
          <a:p>
            <a:r>
              <a:rPr lang="en-US" sz="1100" dirty="0" smtClean="0"/>
              <a:t>10     †     And I heard a loud voice saying in heaven, Now is come salvation, and strength, and the kingdom of our God, and the power of his Christ: for the accuser of our brethren is cast down, which accused them before our God day and night. </a:t>
            </a:r>
          </a:p>
          <a:p>
            <a:r>
              <a:rPr lang="en-US" sz="1100" dirty="0" smtClean="0"/>
              <a:t>11    </a:t>
            </a:r>
            <a:r>
              <a:rPr lang="en-US" sz="1100" dirty="0"/>
              <a:t>And they overcame him by the blood of the Lamb, and by the word of their testimony; and they loved not their lives unto the death. </a:t>
            </a:r>
            <a:r>
              <a:rPr lang="en-US" sz="1100" dirty="0" smtClean="0"/>
              <a:t> </a:t>
            </a:r>
            <a:br>
              <a:rPr lang="en-US" sz="1100" dirty="0" smtClean="0"/>
            </a:br>
            <a:r>
              <a:rPr lang="en-US" sz="1100" dirty="0" smtClean="0"/>
              <a:t>12     </a:t>
            </a:r>
            <a:r>
              <a:rPr lang="en-US" sz="1100" dirty="0"/>
              <a:t>†      ¶  Therefore rejoice, ye heavens, and ye that dwell in them. Woe to the inhabiters of the earth and of the sea! for the devil is come down unto you, having great wrath, because he knoweth that he hath but a short time. </a:t>
            </a:r>
          </a:p>
        </p:txBody>
      </p:sp>
      <p:sp>
        <p:nvSpPr>
          <p:cNvPr id="150" name="TextBox 149"/>
          <p:cNvSpPr txBox="1"/>
          <p:nvPr/>
        </p:nvSpPr>
        <p:spPr>
          <a:xfrm>
            <a:off x="152399" y="4392767"/>
            <a:ext cx="6172200" cy="600164"/>
          </a:xfrm>
          <a:prstGeom prst="rect">
            <a:avLst/>
          </a:prstGeom>
          <a:noFill/>
          <a:ln>
            <a:solidFill>
              <a:schemeClr val="tx1">
                <a:lumMod val="95000"/>
                <a:lumOff val="5000"/>
              </a:schemeClr>
            </a:solidFill>
          </a:ln>
        </p:spPr>
        <p:txBody>
          <a:bodyPr wrap="square" rtlCol="0">
            <a:spAutoFit/>
          </a:bodyPr>
          <a:lstStyle/>
          <a:p>
            <a:r>
              <a:rPr lang="en-US" sz="1100" b="1" dirty="0"/>
              <a:t>REVELATION 11:2</a:t>
            </a:r>
          </a:p>
          <a:p>
            <a:r>
              <a:rPr lang="en-US" sz="1100" dirty="0" smtClean="0"/>
              <a:t>But </a:t>
            </a:r>
            <a:r>
              <a:rPr lang="en-US" sz="1100" dirty="0"/>
              <a:t>the court which is without the temple leave out, and measure it not; for it is given unto the Gentiles: and the holy city shall they tread under foot forty and two months. </a:t>
            </a:r>
          </a:p>
        </p:txBody>
      </p:sp>
      <p:cxnSp>
        <p:nvCxnSpPr>
          <p:cNvPr id="152" name="Straight Connector 151"/>
          <p:cNvCxnSpPr/>
          <p:nvPr/>
        </p:nvCxnSpPr>
        <p:spPr>
          <a:xfrm>
            <a:off x="2095559" y="1923021"/>
            <a:ext cx="0" cy="112497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3810000" y="1923020"/>
            <a:ext cx="0" cy="13771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3956662" y="2292771"/>
            <a:ext cx="1828800" cy="276999"/>
          </a:xfrm>
          <a:prstGeom prst="rect">
            <a:avLst/>
          </a:prstGeom>
          <a:noFill/>
        </p:spPr>
        <p:txBody>
          <a:bodyPr wrap="square" rtlCol="0">
            <a:spAutoFit/>
          </a:bodyPr>
          <a:lstStyle/>
          <a:p>
            <a:r>
              <a:rPr lang="en-US" sz="1200" dirty="0" smtClean="0">
                <a:solidFill>
                  <a:srgbClr val="C00000"/>
                </a:solidFill>
              </a:rPr>
              <a:t>Millennium</a:t>
            </a:r>
            <a:endParaRPr lang="en-US" sz="1200" dirty="0">
              <a:solidFill>
                <a:srgbClr val="C00000"/>
              </a:solidFill>
            </a:endParaRPr>
          </a:p>
        </p:txBody>
      </p:sp>
      <p:cxnSp>
        <p:nvCxnSpPr>
          <p:cNvPr id="155" name="Straight Connector 154"/>
          <p:cNvCxnSpPr/>
          <p:nvPr/>
        </p:nvCxnSpPr>
        <p:spPr>
          <a:xfrm>
            <a:off x="750523" y="3798498"/>
            <a:ext cx="305947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750523" y="3616082"/>
            <a:ext cx="0" cy="42793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810000" y="3616082"/>
            <a:ext cx="0" cy="42793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1468862" y="3905516"/>
            <a:ext cx="1466029" cy="276999"/>
          </a:xfrm>
          <a:prstGeom prst="rect">
            <a:avLst/>
          </a:prstGeom>
          <a:noFill/>
        </p:spPr>
        <p:txBody>
          <a:bodyPr wrap="square" rtlCol="0">
            <a:spAutoFit/>
          </a:bodyPr>
          <a:lstStyle/>
          <a:p>
            <a:pPr algn="ctr"/>
            <a:r>
              <a:rPr lang="en-US" sz="1200" dirty="0" smtClean="0">
                <a:solidFill>
                  <a:srgbClr val="C00000"/>
                </a:solidFill>
              </a:rPr>
              <a:t>6 Fold Purpose</a:t>
            </a:r>
            <a:endParaRPr lang="en-US" sz="1200" dirty="0">
              <a:solidFill>
                <a:srgbClr val="C00000"/>
              </a:solidFill>
            </a:endParaRPr>
          </a:p>
        </p:txBody>
      </p:sp>
      <p:sp>
        <p:nvSpPr>
          <p:cNvPr id="165" name="TextBox 164"/>
          <p:cNvSpPr txBox="1"/>
          <p:nvPr/>
        </p:nvSpPr>
        <p:spPr>
          <a:xfrm>
            <a:off x="802214" y="3478887"/>
            <a:ext cx="305989" cy="307777"/>
          </a:xfrm>
          <a:prstGeom prst="rect">
            <a:avLst/>
          </a:prstGeom>
          <a:noFill/>
          <a:ln w="15875">
            <a:solidFill>
              <a:srgbClr val="FF0000"/>
            </a:solidFill>
          </a:ln>
        </p:spPr>
        <p:txBody>
          <a:bodyPr wrap="square" rtlCol="0">
            <a:spAutoFit/>
          </a:bodyPr>
          <a:lstStyle/>
          <a:p>
            <a:r>
              <a:rPr lang="en-US" sz="1400" dirty="0" smtClean="0"/>
              <a:t>1</a:t>
            </a:r>
            <a:endParaRPr lang="en-US" sz="1400" dirty="0"/>
          </a:p>
        </p:txBody>
      </p:sp>
      <p:sp>
        <p:nvSpPr>
          <p:cNvPr id="166" name="TextBox 165"/>
          <p:cNvSpPr txBox="1"/>
          <p:nvPr/>
        </p:nvSpPr>
        <p:spPr>
          <a:xfrm>
            <a:off x="1162873" y="3477398"/>
            <a:ext cx="305989" cy="307777"/>
          </a:xfrm>
          <a:prstGeom prst="rect">
            <a:avLst/>
          </a:prstGeom>
          <a:noFill/>
          <a:ln w="15875">
            <a:solidFill>
              <a:srgbClr val="FF0000"/>
            </a:solidFill>
          </a:ln>
        </p:spPr>
        <p:txBody>
          <a:bodyPr wrap="square" rtlCol="0">
            <a:spAutoFit/>
          </a:bodyPr>
          <a:lstStyle/>
          <a:p>
            <a:r>
              <a:rPr lang="en-US" sz="1400" dirty="0"/>
              <a:t>2</a:t>
            </a:r>
          </a:p>
        </p:txBody>
      </p:sp>
      <p:sp>
        <p:nvSpPr>
          <p:cNvPr id="167" name="TextBox 166"/>
          <p:cNvSpPr txBox="1"/>
          <p:nvPr/>
        </p:nvSpPr>
        <p:spPr>
          <a:xfrm>
            <a:off x="1509694" y="3478887"/>
            <a:ext cx="305989" cy="307777"/>
          </a:xfrm>
          <a:prstGeom prst="rect">
            <a:avLst/>
          </a:prstGeom>
          <a:noFill/>
          <a:ln w="15875">
            <a:solidFill>
              <a:srgbClr val="FF0000"/>
            </a:solidFill>
          </a:ln>
        </p:spPr>
        <p:txBody>
          <a:bodyPr wrap="square" rtlCol="0">
            <a:spAutoFit/>
          </a:bodyPr>
          <a:lstStyle/>
          <a:p>
            <a:r>
              <a:rPr lang="en-US" sz="1400" dirty="0"/>
              <a:t>3</a:t>
            </a:r>
          </a:p>
        </p:txBody>
      </p:sp>
      <p:sp>
        <p:nvSpPr>
          <p:cNvPr id="168" name="TextBox 167"/>
          <p:cNvSpPr txBox="1"/>
          <p:nvPr/>
        </p:nvSpPr>
        <p:spPr>
          <a:xfrm>
            <a:off x="2390576" y="3477397"/>
            <a:ext cx="305989" cy="307777"/>
          </a:xfrm>
          <a:prstGeom prst="rect">
            <a:avLst/>
          </a:prstGeom>
          <a:noFill/>
          <a:ln w="15875">
            <a:solidFill>
              <a:srgbClr val="FF0000"/>
            </a:solidFill>
          </a:ln>
        </p:spPr>
        <p:txBody>
          <a:bodyPr wrap="square" rtlCol="0">
            <a:spAutoFit/>
          </a:bodyPr>
          <a:lstStyle/>
          <a:p>
            <a:r>
              <a:rPr lang="en-US" sz="1400" dirty="0" smtClean="0"/>
              <a:t>4</a:t>
            </a:r>
            <a:endParaRPr lang="en-US" sz="1400" dirty="0"/>
          </a:p>
        </p:txBody>
      </p:sp>
      <p:sp>
        <p:nvSpPr>
          <p:cNvPr id="169" name="TextBox 168"/>
          <p:cNvSpPr txBox="1"/>
          <p:nvPr/>
        </p:nvSpPr>
        <p:spPr>
          <a:xfrm>
            <a:off x="2781895" y="3478887"/>
            <a:ext cx="305989" cy="307777"/>
          </a:xfrm>
          <a:prstGeom prst="rect">
            <a:avLst/>
          </a:prstGeom>
          <a:noFill/>
          <a:ln w="15875">
            <a:solidFill>
              <a:srgbClr val="FF0000"/>
            </a:solidFill>
          </a:ln>
        </p:spPr>
        <p:txBody>
          <a:bodyPr wrap="square" rtlCol="0">
            <a:spAutoFit/>
          </a:bodyPr>
          <a:lstStyle/>
          <a:p>
            <a:r>
              <a:rPr lang="en-US" sz="1400" dirty="0" smtClean="0"/>
              <a:t>5</a:t>
            </a:r>
            <a:endParaRPr lang="en-US" sz="1400" dirty="0"/>
          </a:p>
        </p:txBody>
      </p:sp>
      <p:sp>
        <p:nvSpPr>
          <p:cNvPr id="170" name="TextBox 169"/>
          <p:cNvSpPr txBox="1"/>
          <p:nvPr/>
        </p:nvSpPr>
        <p:spPr>
          <a:xfrm>
            <a:off x="3167862" y="3490721"/>
            <a:ext cx="305989" cy="307777"/>
          </a:xfrm>
          <a:prstGeom prst="rect">
            <a:avLst/>
          </a:prstGeom>
          <a:noFill/>
          <a:ln w="15875">
            <a:solidFill>
              <a:srgbClr val="FF0000"/>
            </a:solidFill>
          </a:ln>
        </p:spPr>
        <p:txBody>
          <a:bodyPr wrap="square" rtlCol="0">
            <a:spAutoFit/>
          </a:bodyPr>
          <a:lstStyle/>
          <a:p>
            <a:r>
              <a:rPr lang="en-US" sz="1400" dirty="0"/>
              <a:t>6</a:t>
            </a:r>
          </a:p>
        </p:txBody>
      </p:sp>
      <p:sp>
        <p:nvSpPr>
          <p:cNvPr id="171" name="Block Arc 170"/>
          <p:cNvSpPr/>
          <p:nvPr/>
        </p:nvSpPr>
        <p:spPr>
          <a:xfrm>
            <a:off x="3505201" y="3472356"/>
            <a:ext cx="672298" cy="357693"/>
          </a:xfrm>
          <a:prstGeom prst="blockArc">
            <a:avLst/>
          </a:prstGeom>
          <a:solidFill>
            <a:schemeClr val="bg1">
              <a:lumMod val="65000"/>
            </a:schemeClr>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2" name="TextBox 171"/>
          <p:cNvSpPr txBox="1"/>
          <p:nvPr/>
        </p:nvSpPr>
        <p:spPr>
          <a:xfrm>
            <a:off x="3542640" y="3263443"/>
            <a:ext cx="761999" cy="230832"/>
          </a:xfrm>
          <a:prstGeom prst="rect">
            <a:avLst/>
          </a:prstGeom>
          <a:noFill/>
        </p:spPr>
        <p:txBody>
          <a:bodyPr wrap="square" rtlCol="0">
            <a:spAutoFit/>
          </a:bodyPr>
          <a:lstStyle/>
          <a:p>
            <a:r>
              <a:rPr lang="en-US" sz="900" dirty="0" smtClean="0"/>
              <a:t>Lap over</a:t>
            </a:r>
            <a:endParaRPr lang="en-US" sz="900" dirty="0"/>
          </a:p>
        </p:txBody>
      </p:sp>
      <p:sp>
        <p:nvSpPr>
          <p:cNvPr id="27"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3749987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mph" presetSubtype="0" fill="hold" grpId="0" nodeType="clickEffect">
                                  <p:stCondLst>
                                    <p:cond delay="0"/>
                                  </p:stCondLst>
                                  <p:childTnLst>
                                    <p:animClr clrSpc="hsl" dir="cw">
                                      <p:cBhvr override="childStyle">
                                        <p:cTn id="6" dur="500" fill="hold"/>
                                        <p:tgtEl>
                                          <p:spTgt spid="165"/>
                                        </p:tgtEl>
                                        <p:attrNameLst>
                                          <p:attrName>style.color</p:attrName>
                                        </p:attrNameLst>
                                      </p:cBhvr>
                                      <p:by>
                                        <p:hsl h="-7200000" s="0" l="0"/>
                                      </p:by>
                                    </p:animClr>
                                    <p:animClr clrSpc="hsl" dir="cw">
                                      <p:cBhvr>
                                        <p:cTn id="7" dur="500" fill="hold"/>
                                        <p:tgtEl>
                                          <p:spTgt spid="165"/>
                                        </p:tgtEl>
                                        <p:attrNameLst>
                                          <p:attrName>fillcolor</p:attrName>
                                        </p:attrNameLst>
                                      </p:cBhvr>
                                      <p:by>
                                        <p:hsl h="-7200000" s="0" l="0"/>
                                      </p:by>
                                    </p:animClr>
                                    <p:animClr clrSpc="hsl" dir="cw">
                                      <p:cBhvr>
                                        <p:cTn id="8" dur="500" fill="hold"/>
                                        <p:tgtEl>
                                          <p:spTgt spid="165"/>
                                        </p:tgtEl>
                                        <p:attrNameLst>
                                          <p:attrName>stroke.color</p:attrName>
                                        </p:attrNameLst>
                                      </p:cBhvr>
                                      <p:by>
                                        <p:hsl h="-7200000" s="0" l="0"/>
                                      </p:by>
                                    </p:animClr>
                                    <p:set>
                                      <p:cBhvr>
                                        <p:cTn id="9" dur="500" fill="hold"/>
                                        <p:tgtEl>
                                          <p:spTgt spid="16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mph" presetSubtype="0" fill="hold" grpId="0" nodeType="clickEffect">
                                  <p:stCondLst>
                                    <p:cond delay="0"/>
                                  </p:stCondLst>
                                  <p:childTnLst>
                                    <p:animClr clrSpc="hsl" dir="cw">
                                      <p:cBhvr override="childStyle">
                                        <p:cTn id="13" dur="500" fill="hold"/>
                                        <p:tgtEl>
                                          <p:spTgt spid="166"/>
                                        </p:tgtEl>
                                        <p:attrNameLst>
                                          <p:attrName>style.color</p:attrName>
                                        </p:attrNameLst>
                                      </p:cBhvr>
                                      <p:by>
                                        <p:hsl h="-7200000" s="0" l="0"/>
                                      </p:by>
                                    </p:animClr>
                                    <p:animClr clrSpc="hsl" dir="cw">
                                      <p:cBhvr>
                                        <p:cTn id="14" dur="500" fill="hold"/>
                                        <p:tgtEl>
                                          <p:spTgt spid="166"/>
                                        </p:tgtEl>
                                        <p:attrNameLst>
                                          <p:attrName>fillcolor</p:attrName>
                                        </p:attrNameLst>
                                      </p:cBhvr>
                                      <p:by>
                                        <p:hsl h="-7200000" s="0" l="0"/>
                                      </p:by>
                                    </p:animClr>
                                    <p:animClr clrSpc="hsl" dir="cw">
                                      <p:cBhvr>
                                        <p:cTn id="15" dur="500" fill="hold"/>
                                        <p:tgtEl>
                                          <p:spTgt spid="166"/>
                                        </p:tgtEl>
                                        <p:attrNameLst>
                                          <p:attrName>stroke.color</p:attrName>
                                        </p:attrNameLst>
                                      </p:cBhvr>
                                      <p:by>
                                        <p:hsl h="-7200000" s="0" l="0"/>
                                      </p:by>
                                    </p:animClr>
                                    <p:set>
                                      <p:cBhvr>
                                        <p:cTn id="16" dur="500" fill="hold"/>
                                        <p:tgtEl>
                                          <p:spTgt spid="16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2" presetClass="emph" presetSubtype="0" fill="hold" grpId="0" nodeType="clickEffect">
                                  <p:stCondLst>
                                    <p:cond delay="0"/>
                                  </p:stCondLst>
                                  <p:childTnLst>
                                    <p:animClr clrSpc="hsl" dir="cw">
                                      <p:cBhvr override="childStyle">
                                        <p:cTn id="20" dur="500" fill="hold"/>
                                        <p:tgtEl>
                                          <p:spTgt spid="167"/>
                                        </p:tgtEl>
                                        <p:attrNameLst>
                                          <p:attrName>style.color</p:attrName>
                                        </p:attrNameLst>
                                      </p:cBhvr>
                                      <p:by>
                                        <p:hsl h="-7200000" s="0" l="0"/>
                                      </p:by>
                                    </p:animClr>
                                    <p:animClr clrSpc="hsl" dir="cw">
                                      <p:cBhvr>
                                        <p:cTn id="21" dur="500" fill="hold"/>
                                        <p:tgtEl>
                                          <p:spTgt spid="167"/>
                                        </p:tgtEl>
                                        <p:attrNameLst>
                                          <p:attrName>fillcolor</p:attrName>
                                        </p:attrNameLst>
                                      </p:cBhvr>
                                      <p:by>
                                        <p:hsl h="-7200000" s="0" l="0"/>
                                      </p:by>
                                    </p:animClr>
                                    <p:animClr clrSpc="hsl" dir="cw">
                                      <p:cBhvr>
                                        <p:cTn id="22" dur="500" fill="hold"/>
                                        <p:tgtEl>
                                          <p:spTgt spid="167"/>
                                        </p:tgtEl>
                                        <p:attrNameLst>
                                          <p:attrName>stroke.color</p:attrName>
                                        </p:attrNameLst>
                                      </p:cBhvr>
                                      <p:by>
                                        <p:hsl h="-7200000" s="0" l="0"/>
                                      </p:by>
                                    </p:animClr>
                                    <p:set>
                                      <p:cBhvr>
                                        <p:cTn id="23" dur="500" fill="hold"/>
                                        <p:tgtEl>
                                          <p:spTgt spid="167"/>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2" presetClass="emph" presetSubtype="0" fill="hold" grpId="0" nodeType="clickEffect">
                                  <p:stCondLst>
                                    <p:cond delay="0"/>
                                  </p:stCondLst>
                                  <p:childTnLst>
                                    <p:animClr clrSpc="hsl" dir="cw">
                                      <p:cBhvr override="childStyle">
                                        <p:cTn id="27" dur="500" fill="hold"/>
                                        <p:tgtEl>
                                          <p:spTgt spid="168"/>
                                        </p:tgtEl>
                                        <p:attrNameLst>
                                          <p:attrName>style.color</p:attrName>
                                        </p:attrNameLst>
                                      </p:cBhvr>
                                      <p:by>
                                        <p:hsl h="-7200000" s="0" l="0"/>
                                      </p:by>
                                    </p:animClr>
                                    <p:animClr clrSpc="hsl" dir="cw">
                                      <p:cBhvr>
                                        <p:cTn id="28" dur="500" fill="hold"/>
                                        <p:tgtEl>
                                          <p:spTgt spid="168"/>
                                        </p:tgtEl>
                                        <p:attrNameLst>
                                          <p:attrName>fillcolor</p:attrName>
                                        </p:attrNameLst>
                                      </p:cBhvr>
                                      <p:by>
                                        <p:hsl h="-7200000" s="0" l="0"/>
                                      </p:by>
                                    </p:animClr>
                                    <p:animClr clrSpc="hsl" dir="cw">
                                      <p:cBhvr>
                                        <p:cTn id="29" dur="500" fill="hold"/>
                                        <p:tgtEl>
                                          <p:spTgt spid="168"/>
                                        </p:tgtEl>
                                        <p:attrNameLst>
                                          <p:attrName>stroke.color</p:attrName>
                                        </p:attrNameLst>
                                      </p:cBhvr>
                                      <p:by>
                                        <p:hsl h="-7200000" s="0" l="0"/>
                                      </p:by>
                                    </p:animClr>
                                    <p:set>
                                      <p:cBhvr>
                                        <p:cTn id="30" dur="500" fill="hold"/>
                                        <p:tgtEl>
                                          <p:spTgt spid="168"/>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2" presetClass="emph" presetSubtype="0" fill="hold" grpId="0" nodeType="clickEffect">
                                  <p:stCondLst>
                                    <p:cond delay="0"/>
                                  </p:stCondLst>
                                  <p:childTnLst>
                                    <p:animClr clrSpc="hsl" dir="cw">
                                      <p:cBhvr override="childStyle">
                                        <p:cTn id="34" dur="500" fill="hold"/>
                                        <p:tgtEl>
                                          <p:spTgt spid="169"/>
                                        </p:tgtEl>
                                        <p:attrNameLst>
                                          <p:attrName>style.color</p:attrName>
                                        </p:attrNameLst>
                                      </p:cBhvr>
                                      <p:by>
                                        <p:hsl h="-7200000" s="0" l="0"/>
                                      </p:by>
                                    </p:animClr>
                                    <p:animClr clrSpc="hsl" dir="cw">
                                      <p:cBhvr>
                                        <p:cTn id="35" dur="500" fill="hold"/>
                                        <p:tgtEl>
                                          <p:spTgt spid="169"/>
                                        </p:tgtEl>
                                        <p:attrNameLst>
                                          <p:attrName>fillcolor</p:attrName>
                                        </p:attrNameLst>
                                      </p:cBhvr>
                                      <p:by>
                                        <p:hsl h="-7200000" s="0" l="0"/>
                                      </p:by>
                                    </p:animClr>
                                    <p:animClr clrSpc="hsl" dir="cw">
                                      <p:cBhvr>
                                        <p:cTn id="36" dur="500" fill="hold"/>
                                        <p:tgtEl>
                                          <p:spTgt spid="169"/>
                                        </p:tgtEl>
                                        <p:attrNameLst>
                                          <p:attrName>stroke.color</p:attrName>
                                        </p:attrNameLst>
                                      </p:cBhvr>
                                      <p:by>
                                        <p:hsl h="-7200000" s="0" l="0"/>
                                      </p:by>
                                    </p:animClr>
                                    <p:set>
                                      <p:cBhvr>
                                        <p:cTn id="37" dur="500" fill="hold"/>
                                        <p:tgtEl>
                                          <p:spTgt spid="169"/>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2" presetClass="emph" presetSubtype="0" fill="hold" grpId="0" nodeType="clickEffect">
                                  <p:stCondLst>
                                    <p:cond delay="0"/>
                                  </p:stCondLst>
                                  <p:childTnLst>
                                    <p:animClr clrSpc="hsl" dir="cw">
                                      <p:cBhvr override="childStyle">
                                        <p:cTn id="41" dur="500" fill="hold"/>
                                        <p:tgtEl>
                                          <p:spTgt spid="170"/>
                                        </p:tgtEl>
                                        <p:attrNameLst>
                                          <p:attrName>style.color</p:attrName>
                                        </p:attrNameLst>
                                      </p:cBhvr>
                                      <p:by>
                                        <p:hsl h="-7200000" s="0" l="0"/>
                                      </p:by>
                                    </p:animClr>
                                    <p:animClr clrSpc="hsl" dir="cw">
                                      <p:cBhvr>
                                        <p:cTn id="42" dur="500" fill="hold"/>
                                        <p:tgtEl>
                                          <p:spTgt spid="170"/>
                                        </p:tgtEl>
                                        <p:attrNameLst>
                                          <p:attrName>fillcolor</p:attrName>
                                        </p:attrNameLst>
                                      </p:cBhvr>
                                      <p:by>
                                        <p:hsl h="-7200000" s="0" l="0"/>
                                      </p:by>
                                    </p:animClr>
                                    <p:animClr clrSpc="hsl" dir="cw">
                                      <p:cBhvr>
                                        <p:cTn id="43" dur="500" fill="hold"/>
                                        <p:tgtEl>
                                          <p:spTgt spid="170"/>
                                        </p:tgtEl>
                                        <p:attrNameLst>
                                          <p:attrName>stroke.color</p:attrName>
                                        </p:attrNameLst>
                                      </p:cBhvr>
                                      <p:by>
                                        <p:hsl h="-7200000" s="0" l="0"/>
                                      </p:by>
                                    </p:animClr>
                                    <p:set>
                                      <p:cBhvr>
                                        <p:cTn id="44" dur="500" fill="hold"/>
                                        <p:tgtEl>
                                          <p:spTgt spid="170"/>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44" presetClass="path" presetSubtype="0" accel="50000" decel="50000" fill="hold" grpId="1" nodeType="clickEffect">
                                  <p:stCondLst>
                                    <p:cond delay="0"/>
                                  </p:stCondLst>
                                  <p:childTnLst>
                                    <p:animMotion origin="layout" path="M -4.44444E-6 -1.48148E-6 L 0.03889 -0.04004 C 0.04705 -0.04907 0.05921 -0.05393 0.07188 -0.05393 C 0.08646 -0.05393 0.09792 -0.04907 0.10608 -0.04004 L 0.14514 -1.48148E-6 " pathEditMode="relative" rAng="0" ptsTypes="FffFF">
                                      <p:cBhvr>
                                        <p:cTn id="48" dur="2000" fill="hold"/>
                                        <p:tgtEl>
                                          <p:spTgt spid="170"/>
                                        </p:tgtEl>
                                        <p:attrNameLst>
                                          <p:attrName>ppt_x</p:attrName>
                                          <p:attrName>ppt_y</p:attrName>
                                        </p:attrNameLst>
                                      </p:cBhvr>
                                      <p:rCtr x="7257" y="-270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 grpId="0" animBg="1"/>
      <p:bldP spid="166" grpId="0" animBg="1"/>
      <p:bldP spid="167" grpId="0" animBg="1"/>
      <p:bldP spid="168" grpId="0" animBg="1"/>
      <p:bldP spid="169" grpId="0" animBg="1"/>
      <p:bldP spid="170" grpId="0" animBg="1"/>
      <p:bldP spid="17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907971" y="4826435"/>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76250" y="2646461"/>
            <a:ext cx="2209800"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38500"/>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905000" y="3238499"/>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8754" y="2523732"/>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4675145" y="5486400"/>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7" name="TextBox 66"/>
          <p:cNvSpPr txBox="1"/>
          <p:nvPr/>
        </p:nvSpPr>
        <p:spPr>
          <a:xfrm>
            <a:off x="2500725" y="2129419"/>
            <a:ext cx="828676" cy="276999"/>
          </a:xfrm>
          <a:prstGeom prst="rect">
            <a:avLst/>
          </a:prstGeom>
          <a:noFill/>
        </p:spPr>
        <p:txBody>
          <a:bodyPr wrap="square" rtlCol="0">
            <a:spAutoFit/>
          </a:bodyPr>
          <a:lstStyle/>
          <a:p>
            <a:r>
              <a:rPr lang="en-US" sz="1200" dirty="0" smtClean="0"/>
              <a:t>A.D. 30</a:t>
            </a:r>
            <a:endParaRPr lang="en-US" sz="1200" dirty="0"/>
          </a:p>
        </p:txBody>
      </p:sp>
      <p:sp>
        <p:nvSpPr>
          <p:cNvPr id="2" name="TextBox 1"/>
          <p:cNvSpPr txBox="1"/>
          <p:nvPr/>
        </p:nvSpPr>
        <p:spPr>
          <a:xfrm>
            <a:off x="2500725" y="2133600"/>
            <a:ext cx="633000" cy="369332"/>
          </a:xfrm>
          <a:prstGeom prst="rect">
            <a:avLst/>
          </a:prstGeom>
          <a:noFill/>
        </p:spPr>
        <p:txBody>
          <a:bodyPr wrap="square" rtlCol="0">
            <a:spAutoFit/>
          </a:bodyPr>
          <a:lstStyle/>
          <a:p>
            <a:endParaRPr lang="en-US"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0" name="TextBox 69"/>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
        <p:nvSpPr>
          <p:cNvPr id="72" name="TextBox 71"/>
          <p:cNvSpPr txBox="1"/>
          <p:nvPr/>
        </p:nvSpPr>
        <p:spPr>
          <a:xfrm>
            <a:off x="0" y="4826435"/>
            <a:ext cx="4877258" cy="1938992"/>
          </a:xfrm>
          <a:prstGeom prst="rect">
            <a:avLst/>
          </a:prstGeom>
          <a:noFill/>
        </p:spPr>
        <p:txBody>
          <a:bodyPr wrap="square" rtlCol="0">
            <a:spAutoFit/>
          </a:bodyPr>
          <a:lstStyle/>
          <a:p>
            <a:endParaRPr lang="en-US" sz="1000" b="1" dirty="0" smtClean="0"/>
          </a:p>
          <a:p>
            <a:r>
              <a:rPr lang="en-US" sz="1000" b="1" dirty="0" smtClean="0"/>
              <a:t>64-0830E  QUESTIONS.AND.ANSWERS.4</a:t>
            </a:r>
          </a:p>
          <a:p>
            <a:r>
              <a:rPr lang="en-US" sz="1000" dirty="0" smtClean="0"/>
              <a:t> </a:t>
            </a:r>
            <a:r>
              <a:rPr lang="en-US" sz="1000" b="1" dirty="0" smtClean="0">
                <a:solidFill>
                  <a:srgbClr val="C00000"/>
                </a:solidFill>
              </a:rPr>
              <a:t>75    392. Ah... The church age ending and has blacked out, the Bride is called, we have already entered into the tribulation period?</a:t>
            </a:r>
          </a:p>
          <a:p>
            <a:r>
              <a:rPr lang="en-US" sz="1000" dirty="0" smtClean="0"/>
              <a:t>No, no, no, you're... I wished that I could just have more time on that. See, see? The Bride, when she's taken from the church, then the church age will cease. Laodicea goes into chaos; the Bride goes to glory; and the tribulation period sets in upon the sleeping virgin for three and a half years while Israel is getting its prophecy; then tribulation sets in upon Israel; and then comes the battle of Armageddon which destroys all things. And then, the Bride returns back with the Groom for a thousand years, the Millennium reign; after that comes the white throne judgment; after that comes the new heavens and new earth and the new city coming down from God out of heaven. Eternity and time blends together.</a:t>
            </a:r>
            <a:endParaRPr lang="en-US" sz="1000" dirty="0"/>
          </a:p>
        </p:txBody>
      </p:sp>
      <p:sp>
        <p:nvSpPr>
          <p:cNvPr id="75"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p14="http://schemas.microsoft.com/office/powerpoint/2010/main" xmlns="" val="1047389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76250" y="2646461"/>
            <a:ext cx="2209800"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38500"/>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905000" y="3238499"/>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8754" y="2523732"/>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smtClean="0">
                <a:solidFill>
                  <a:schemeClr val="bg1"/>
                </a:solidFill>
              </a:rPr>
              <a:t>DANIEL’S SEVENTY WEEKS</a:t>
            </a:r>
            <a:endParaRPr lang="en-US" sz="2000" dirty="0">
              <a:solidFill>
                <a:schemeClr val="bg1"/>
              </a:solidFill>
            </a:endParaRPr>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7" name="TextBox 66"/>
          <p:cNvSpPr txBox="1"/>
          <p:nvPr/>
        </p:nvSpPr>
        <p:spPr>
          <a:xfrm>
            <a:off x="2500725" y="2129419"/>
            <a:ext cx="828676" cy="276999"/>
          </a:xfrm>
          <a:prstGeom prst="rect">
            <a:avLst/>
          </a:prstGeom>
          <a:noFill/>
        </p:spPr>
        <p:txBody>
          <a:bodyPr wrap="square" rtlCol="0">
            <a:spAutoFit/>
          </a:bodyPr>
          <a:lstStyle/>
          <a:p>
            <a:r>
              <a:rPr lang="en-US" sz="1200" dirty="0" smtClean="0"/>
              <a:t>A.D. 30</a:t>
            </a:r>
            <a:endParaRPr lang="en-US" sz="1200" dirty="0"/>
          </a:p>
        </p:txBody>
      </p:sp>
      <p:sp>
        <p:nvSpPr>
          <p:cNvPr id="2" name="TextBox 1"/>
          <p:cNvSpPr txBox="1"/>
          <p:nvPr/>
        </p:nvSpPr>
        <p:spPr>
          <a:xfrm>
            <a:off x="2500725" y="2133600"/>
            <a:ext cx="633000" cy="369332"/>
          </a:xfrm>
          <a:prstGeom prst="rect">
            <a:avLst/>
          </a:prstGeom>
          <a:noFill/>
        </p:spPr>
        <p:txBody>
          <a:bodyPr wrap="square" rtlCol="0">
            <a:spAutoFit/>
          </a:bodyPr>
          <a:lstStyle/>
          <a:p>
            <a:endParaRPr lang="en-US"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1" name="TextBox 70"/>
          <p:cNvSpPr txBox="1"/>
          <p:nvPr/>
        </p:nvSpPr>
        <p:spPr>
          <a:xfrm>
            <a:off x="7182443" y="3979137"/>
            <a:ext cx="560785" cy="6001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100" dirty="0" smtClean="0"/>
              <a:t>Midst of Week</a:t>
            </a:r>
            <a:endParaRPr lang="en-US" sz="1100" dirty="0"/>
          </a:p>
        </p:txBody>
      </p:sp>
      <p:sp>
        <p:nvSpPr>
          <p:cNvPr id="70" name="TextBox 69"/>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2" name="TextBox 71"/>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45860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53545" y="2125154"/>
            <a:ext cx="8077200" cy="500137"/>
          </a:xfrm>
          <a:prstGeom prst="rect">
            <a:avLst/>
          </a:prstGeom>
          <a:noFill/>
          <a:ln w="12700">
            <a:solidFill>
              <a:srgbClr val="C00000"/>
            </a:solidFill>
          </a:ln>
        </p:spPr>
        <p:txBody>
          <a:bodyPr wrap="square" rtlCol="0">
            <a:spAutoFit/>
          </a:bodyPr>
          <a:lstStyle/>
          <a:p>
            <a:r>
              <a:rPr lang="en-US" sz="1400" b="1" dirty="0" smtClean="0">
                <a:solidFill>
                  <a:srgbClr val="C00000"/>
                </a:solidFill>
              </a:rPr>
              <a:t>                                                      “The </a:t>
            </a:r>
            <a:r>
              <a:rPr lang="en-US" sz="1400" b="1" dirty="0">
                <a:solidFill>
                  <a:srgbClr val="C00000"/>
                </a:solidFill>
              </a:rPr>
              <a:t>Earthly Age of our Lord Jesus </a:t>
            </a:r>
            <a:r>
              <a:rPr lang="en-US" sz="1400" b="1" dirty="0" smtClean="0">
                <a:solidFill>
                  <a:srgbClr val="C00000"/>
                </a:solidFill>
              </a:rPr>
              <a:t>Christ”</a:t>
            </a:r>
            <a:r>
              <a:rPr lang="en-US" sz="1250" dirty="0" smtClean="0">
                <a:solidFill>
                  <a:srgbClr val="0070C0"/>
                </a:solidFill>
              </a:rPr>
              <a:t/>
            </a:r>
            <a:br>
              <a:rPr lang="en-US" sz="1250" dirty="0" smtClean="0">
                <a:solidFill>
                  <a:srgbClr val="0070C0"/>
                </a:solidFill>
              </a:rPr>
            </a:br>
            <a:r>
              <a:rPr lang="en-US" sz="1250" dirty="0" smtClean="0">
                <a:solidFill>
                  <a:srgbClr val="0070C0"/>
                </a:solidFill>
              </a:rPr>
              <a:t>|01|02|03|04|05|06|07|08|09|10|11|12|13|14|15|16|17|18|19|20|21|22|23|24|25|26|27|28|29|30|31|32|33|</a:t>
            </a:r>
            <a:endParaRPr lang="en-US" sz="1250" dirty="0">
              <a:solidFill>
                <a:srgbClr val="0070C0"/>
              </a:solidFill>
            </a:endParaRPr>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52399" y="157174"/>
            <a:ext cx="990601" cy="1151239"/>
          </a:xfrm>
          <a:prstGeom prst="rect">
            <a:avLst/>
          </a:prstGeom>
        </p:spPr>
      </p:pic>
      <p:cxnSp>
        <p:nvCxnSpPr>
          <p:cNvPr id="3" name="Straight Connector 2"/>
          <p:cNvCxnSpPr/>
          <p:nvPr/>
        </p:nvCxnSpPr>
        <p:spPr>
          <a:xfrm>
            <a:off x="152399" y="2971800"/>
            <a:ext cx="1066801" cy="1588"/>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4208" y="2590800"/>
            <a:ext cx="8984674" cy="284693"/>
          </a:xfrm>
          <a:prstGeom prst="rect">
            <a:avLst/>
          </a:prstGeom>
          <a:noFill/>
        </p:spPr>
        <p:txBody>
          <a:bodyPr wrap="square" rtlCol="0">
            <a:spAutoFit/>
          </a:bodyPr>
          <a:lstStyle/>
          <a:p>
            <a:r>
              <a:rPr lang="en-US" sz="1250" dirty="0" smtClean="0">
                <a:solidFill>
                  <a:schemeClr val="accent6">
                    <a:lumMod val="75000"/>
                  </a:schemeClr>
                </a:solidFill>
              </a:rPr>
              <a:t>|04|03|02|01</a:t>
            </a:r>
            <a:r>
              <a:rPr lang="en-US" sz="1250" dirty="0" smtClean="0">
                <a:solidFill>
                  <a:srgbClr val="FF0000"/>
                </a:solidFill>
              </a:rPr>
              <a:t>|</a:t>
            </a:r>
            <a:r>
              <a:rPr lang="en-US" sz="1250" dirty="0" smtClean="0">
                <a:solidFill>
                  <a:srgbClr val="00B050"/>
                </a:solidFill>
              </a:rPr>
              <a:t>01|02|03|04|05|06|07|08|09|10|11|12|13|14|15|16|17|18|19|20|21|22|23|24|25|26|27|28|29|30|31|32|33|</a:t>
            </a:r>
            <a:endParaRPr lang="en-US" sz="1250" dirty="0">
              <a:solidFill>
                <a:srgbClr val="00B050"/>
              </a:solidFill>
            </a:endParaRPr>
          </a:p>
        </p:txBody>
      </p:sp>
      <p:cxnSp>
        <p:nvCxnSpPr>
          <p:cNvPr id="12" name="Straight Connector 11"/>
          <p:cNvCxnSpPr/>
          <p:nvPr/>
        </p:nvCxnSpPr>
        <p:spPr>
          <a:xfrm>
            <a:off x="1190625" y="2305050"/>
            <a:ext cx="0" cy="1604745"/>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4988" y="3048000"/>
            <a:ext cx="762000" cy="830997"/>
          </a:xfrm>
          <a:prstGeom prst="rect">
            <a:avLst/>
          </a:prstGeom>
          <a:noFill/>
        </p:spPr>
        <p:txBody>
          <a:bodyPr wrap="square" rtlCol="0">
            <a:spAutoFit/>
          </a:bodyPr>
          <a:lstStyle/>
          <a:p>
            <a:pPr algn="ctr"/>
            <a:r>
              <a:rPr lang="en-US" sz="1600" dirty="0" smtClean="0">
                <a:solidFill>
                  <a:schemeClr val="accent6">
                    <a:lumMod val="75000"/>
                  </a:schemeClr>
                </a:solidFill>
              </a:rPr>
              <a:t>B.C.</a:t>
            </a:r>
          </a:p>
          <a:p>
            <a:pPr algn="ctr"/>
            <a:r>
              <a:rPr lang="en-US" sz="1600" dirty="0" smtClean="0">
                <a:solidFill>
                  <a:schemeClr val="accent6">
                    <a:lumMod val="75000"/>
                  </a:schemeClr>
                </a:solidFill>
              </a:rPr>
              <a:t>Before Christ</a:t>
            </a:r>
            <a:endParaRPr lang="en-US" sz="1600" dirty="0">
              <a:solidFill>
                <a:schemeClr val="accent6">
                  <a:lumMod val="75000"/>
                </a:schemeClr>
              </a:solidFill>
            </a:endParaRPr>
          </a:p>
        </p:txBody>
      </p:sp>
      <p:sp>
        <p:nvSpPr>
          <p:cNvPr id="14" name="TextBox 13"/>
          <p:cNvSpPr txBox="1"/>
          <p:nvPr/>
        </p:nvSpPr>
        <p:spPr>
          <a:xfrm>
            <a:off x="1327030" y="3060037"/>
            <a:ext cx="2117785" cy="584775"/>
          </a:xfrm>
          <a:prstGeom prst="rect">
            <a:avLst/>
          </a:prstGeom>
          <a:noFill/>
        </p:spPr>
        <p:txBody>
          <a:bodyPr wrap="square" rtlCol="0">
            <a:spAutoFit/>
          </a:bodyPr>
          <a:lstStyle/>
          <a:p>
            <a:pPr algn="ctr"/>
            <a:r>
              <a:rPr lang="en-US" sz="1600" dirty="0" smtClean="0">
                <a:solidFill>
                  <a:srgbClr val="00B050"/>
                </a:solidFill>
              </a:rPr>
              <a:t>A.D. (Anno Domini) </a:t>
            </a:r>
          </a:p>
          <a:p>
            <a:pPr algn="ctr"/>
            <a:r>
              <a:rPr lang="en-US" sz="1600" dirty="0" smtClean="0">
                <a:solidFill>
                  <a:srgbClr val="00B050"/>
                </a:solidFill>
              </a:rPr>
              <a:t>“Year of our Lord”</a:t>
            </a:r>
            <a:endParaRPr lang="en-US" sz="1600" dirty="0">
              <a:solidFill>
                <a:srgbClr val="00B050"/>
              </a:solidFill>
            </a:endParaRPr>
          </a:p>
        </p:txBody>
      </p:sp>
      <p:cxnSp>
        <p:nvCxnSpPr>
          <p:cNvPr id="20" name="Straight Connector 19"/>
          <p:cNvCxnSpPr/>
          <p:nvPr/>
        </p:nvCxnSpPr>
        <p:spPr>
          <a:xfrm>
            <a:off x="1219200" y="2971800"/>
            <a:ext cx="7772400" cy="1588"/>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581400" y="3260091"/>
            <a:ext cx="4495800" cy="769441"/>
          </a:xfrm>
          <a:prstGeom prst="rect">
            <a:avLst/>
          </a:prstGeom>
          <a:noFill/>
          <a:ln>
            <a:solidFill>
              <a:schemeClr val="bg1">
                <a:lumMod val="50000"/>
              </a:schemeClr>
            </a:solidFill>
          </a:ln>
        </p:spPr>
        <p:txBody>
          <a:bodyPr wrap="square" rtlCol="0">
            <a:spAutoFit/>
          </a:bodyPr>
          <a:lstStyle/>
          <a:p>
            <a:r>
              <a:rPr lang="en-US" sz="1100" b="1" dirty="0">
                <a:solidFill>
                  <a:schemeClr val="tx1">
                    <a:lumMod val="85000"/>
                    <a:lumOff val="15000"/>
                  </a:schemeClr>
                </a:solidFill>
              </a:rPr>
              <a:t>61-0806  </a:t>
            </a:r>
            <a:r>
              <a:rPr lang="en-US" sz="1100" b="1" dirty="0" smtClean="0">
                <a:solidFill>
                  <a:schemeClr val="tx1">
                    <a:lumMod val="85000"/>
                    <a:lumOff val="15000"/>
                  </a:schemeClr>
                </a:solidFill>
              </a:rPr>
              <a:t>THE.SEVENTIETH.WEEK.OF.DANIEL </a:t>
            </a:r>
            <a:r>
              <a:rPr lang="en-US" sz="1100" dirty="0" smtClean="0">
                <a:solidFill>
                  <a:schemeClr val="tx1">
                    <a:lumMod val="85000"/>
                    <a:lumOff val="15000"/>
                  </a:schemeClr>
                </a:solidFill>
              </a:rPr>
              <a:t/>
            </a:r>
            <a:br>
              <a:rPr lang="en-US" sz="1100" dirty="0" smtClean="0">
                <a:solidFill>
                  <a:schemeClr val="tx1">
                    <a:lumMod val="85000"/>
                    <a:lumOff val="15000"/>
                  </a:schemeClr>
                </a:solidFill>
              </a:rPr>
            </a:br>
            <a:r>
              <a:rPr lang="en-US" sz="1100" b="1" dirty="0" smtClean="0">
                <a:solidFill>
                  <a:srgbClr val="C00000"/>
                </a:solidFill>
              </a:rPr>
              <a:t>80      Now</a:t>
            </a:r>
            <a:r>
              <a:rPr lang="en-US" sz="1100" b="1" dirty="0">
                <a:solidFill>
                  <a:srgbClr val="C00000"/>
                </a:solidFill>
              </a:rPr>
              <a:t>, now, Jesus, Messiah, rode into the city of Jerusalem, triumph, on the back of a white mule on Palm Sunday, April the 2nd, A.D. 30. Jesus rode into Jerusalem on Palm Sunday, A.D. 30. </a:t>
            </a:r>
          </a:p>
        </p:txBody>
      </p:sp>
      <p:sp>
        <p:nvSpPr>
          <p:cNvPr id="23" name="TextBox 22"/>
          <p:cNvSpPr txBox="1"/>
          <p:nvPr/>
        </p:nvSpPr>
        <p:spPr>
          <a:xfrm>
            <a:off x="350670" y="4267200"/>
            <a:ext cx="8638055" cy="1615827"/>
          </a:xfrm>
          <a:prstGeom prst="rect">
            <a:avLst/>
          </a:prstGeom>
          <a:noFill/>
          <a:ln>
            <a:solidFill>
              <a:schemeClr val="bg1">
                <a:lumMod val="50000"/>
              </a:schemeClr>
            </a:solidFill>
          </a:ln>
        </p:spPr>
        <p:txBody>
          <a:bodyPr wrap="square" rtlCol="0">
            <a:spAutoFit/>
          </a:bodyPr>
          <a:lstStyle/>
          <a:p>
            <a:r>
              <a:rPr lang="en-US" sz="1100" b="1" dirty="0"/>
              <a:t>63-0323  </a:t>
            </a:r>
            <a:r>
              <a:rPr lang="en-US" sz="1100" b="1" dirty="0" smtClean="0"/>
              <a:t>THE.SIXTH.SEAL  </a:t>
            </a:r>
            <a:r>
              <a:rPr lang="en-US" sz="1100" b="1" dirty="0"/>
              <a:t>JEFFERSONVILLE.IN  </a:t>
            </a:r>
            <a:r>
              <a:rPr lang="en-US" sz="1100" b="1" dirty="0" smtClean="0"/>
              <a:t>SATURDAY</a:t>
            </a:r>
            <a:endParaRPr lang="en-US" sz="1100" b="1" dirty="0"/>
          </a:p>
          <a:p>
            <a:r>
              <a:rPr lang="en-US" sz="1100" dirty="0"/>
              <a:t>«  146 </a:t>
            </a:r>
            <a:r>
              <a:rPr lang="en-US" sz="1100" dirty="0" smtClean="0"/>
              <a:t>       </a:t>
            </a:r>
            <a:r>
              <a:rPr lang="en-US" sz="1100" dirty="0"/>
              <a:t>Now, notice, for the Sixth Seal is the judgment Seal of the Word. Now, here, let's start out now and let's read Saint Matthew the 24th chapter. Now, I'd just like to give you something here I've just looked up to find. Now, Saint Matthew from 1 to 3, well, is where we're going to read </a:t>
            </a:r>
            <a:r>
              <a:rPr lang="en-US" sz="1100" dirty="0" smtClean="0"/>
              <a:t>first. </a:t>
            </a:r>
            <a:r>
              <a:rPr lang="en-US" sz="1100" i="1" dirty="0" smtClean="0"/>
              <a:t>And </a:t>
            </a:r>
            <a:r>
              <a:rPr lang="en-US" sz="1100" i="1" dirty="0"/>
              <a:t>Jesus went out, and departed from the temple: and his disciples came to him for to shew him the building of the temple</a:t>
            </a:r>
            <a:r>
              <a:rPr lang="en-US" sz="1100" i="1" dirty="0" smtClean="0"/>
              <a:t>.  And </a:t>
            </a:r>
            <a:r>
              <a:rPr lang="en-US" sz="1100" i="1" dirty="0"/>
              <a:t>He said unto them, See ye not all these things? verily I say unto you, There shall not be one--be left here one stone upon another, that shall not be thrown down.</a:t>
            </a:r>
          </a:p>
          <a:p>
            <a:r>
              <a:rPr lang="en-US" sz="1100" i="1" dirty="0"/>
              <a:t>(Now)... and... (3rd verse)... as he set upon... mount... Olives, the disciples came to him privately, saying, Tell us, when these things shall be?... what shall be the sign of thy coming, and of the end of the world?</a:t>
            </a:r>
          </a:p>
          <a:p>
            <a:r>
              <a:rPr lang="en-US" sz="1100" dirty="0" smtClean="0"/>
              <a:t>«  </a:t>
            </a:r>
            <a:r>
              <a:rPr lang="en-US" sz="1100" dirty="0"/>
              <a:t>148 </a:t>
            </a:r>
            <a:r>
              <a:rPr lang="en-US" sz="1100" dirty="0" smtClean="0"/>
              <a:t>       </a:t>
            </a:r>
            <a:r>
              <a:rPr lang="en-US" sz="1100" b="1" dirty="0">
                <a:solidFill>
                  <a:srgbClr val="C00000"/>
                </a:solidFill>
              </a:rPr>
              <a:t>Now, let's stop there. These three verses, it took place actually on Tuesday afternoon, April the 4th, AD 30. And the first two verses took place on the afternoon of the--of April the 4th, at AD 30, and the 3rd verse taken place on Tuesday evening of the same day. See?</a:t>
            </a:r>
          </a:p>
        </p:txBody>
      </p:sp>
      <p:sp>
        <p:nvSpPr>
          <p:cNvPr id="15" name="TextBox 14"/>
          <p:cNvSpPr txBox="1"/>
          <p:nvPr/>
        </p:nvSpPr>
        <p:spPr>
          <a:xfrm>
            <a:off x="350670" y="1474513"/>
            <a:ext cx="4953000" cy="400110"/>
          </a:xfrm>
          <a:prstGeom prst="rect">
            <a:avLst/>
          </a:prstGeom>
          <a:noFill/>
        </p:spPr>
        <p:txBody>
          <a:bodyPr wrap="square" rtlCol="0">
            <a:spAutoFit/>
          </a:bodyPr>
          <a:lstStyle/>
          <a:p>
            <a:r>
              <a:rPr lang="en-US" sz="2000" b="1" dirty="0" smtClean="0">
                <a:solidFill>
                  <a:schemeClr val="accent6">
                    <a:lumMod val="50000"/>
                  </a:schemeClr>
                </a:solidFill>
              </a:rPr>
              <a:t>Timeline Comparison </a:t>
            </a:r>
            <a:endParaRPr lang="en-US" sz="2000" b="1" dirty="0">
              <a:solidFill>
                <a:schemeClr val="accent6">
                  <a:lumMod val="50000"/>
                </a:schemeClr>
              </a:solidFill>
            </a:endParaRPr>
          </a:p>
        </p:txBody>
      </p:sp>
      <p:sp>
        <p:nvSpPr>
          <p:cNvPr id="16"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Tree>
    <p:extLst>
      <p:ext uri="{BB962C8B-B14F-4D97-AF65-F5344CB8AC3E}">
        <p14:creationId xmlns="" xmlns:p14="http://schemas.microsoft.com/office/powerpoint/2010/main" val="3749987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31356" y="2635819"/>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38500"/>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63045" y="3225257"/>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duotone>
              <a:prstClr val="black"/>
              <a:schemeClr val="accent5">
                <a:tint val="45000"/>
                <a:satMod val="400000"/>
              </a:schemeClr>
            </a:duotone>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solidFill>
            <a:srgbClr val="FFFF00"/>
          </a:solidFill>
        </p:spPr>
        <p:txBody>
          <a:bodyPr wrap="square" lIns="0" rIns="0" rtlCol="0">
            <a:spAutoFit/>
          </a:bodyPr>
          <a:lstStyle/>
          <a:p>
            <a:pPr algn="ctr"/>
            <a:r>
              <a:rPr lang="en-US" sz="1200" b="1" dirty="0" smtClean="0"/>
              <a:t>A.D. 30</a:t>
            </a:r>
            <a:endParaRPr lang="en-US" sz="1200" b="1" dirty="0"/>
          </a:p>
        </p:txBody>
      </p:sp>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0" name="TextBox 69"/>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3633063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Administrator\Desktop\`Daniel 70 Week Project\graphics\06 Philedelphia.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8" descr="C:\Users\Administrator\Desktop\`Daniel 70 Week Project\graphics\07 Laodicia.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Administrator\Desktop\`Daniel 70 Week Project\graphics\04 Thyatira.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Administrator\Desktop\`Daniel 70 Week Project\graphics\03 Pergamean.jpg"/>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Administrator\Desktop\`Daniel 70 Week Project\graphics\02  Smyr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11">
            <a:duotone>
              <a:prstClr val="black"/>
              <a:schemeClr val="accent5">
                <a:tint val="45000"/>
                <a:satMod val="400000"/>
              </a:schemeClr>
            </a:duotone>
            <a:extLst>
              <a:ext uri="{BEBA8EAE-BF5A-486C-A8C5-ECC9F3942E4B}">
                <a14:imgProps xmlns:a14="http://schemas.microsoft.com/office/drawing/2010/main" xmlns="">
                  <a14:imgLayer r:embed="rId12">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pattFill prst="openDmnd">
            <a:fgClr>
              <a:srgbClr val="FFFF00"/>
            </a:fgClr>
            <a:bgClr>
              <a:srgbClr val="FFFF00"/>
            </a:bgClr>
          </a:patt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pic>
        <p:nvPicPr>
          <p:cNvPr id="1030"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solidFill>
            <a:srgbClr val="FFFF00"/>
          </a:solidFill>
        </p:spPr>
        <p:txBody>
          <a:bodyPr wrap="square" lIns="0" rIns="0" rtlCol="0">
            <a:spAutoFit/>
          </a:bodyPr>
          <a:lstStyle/>
          <a:p>
            <a:pPr algn="ctr"/>
            <a:r>
              <a:rPr lang="en-US" sz="1200" b="1" dirty="0" smtClean="0"/>
              <a:t>A.D. 30</a:t>
            </a:r>
            <a:endParaRPr lang="en-US" sz="1200" b="1" dirty="0"/>
          </a:p>
        </p:txBody>
      </p:sp>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429025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descr="C:\Users\Administrator\Desktop\`Daniel 70 Week Project\graphics\07 Laodicia.jpg"/>
          <p:cNvPicPr>
            <a:picLocks noChangeAspect="1" noChangeArrowheads="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4">
            <a:duotone>
              <a:prstClr val="black"/>
              <a:schemeClr val="accent5">
                <a:tint val="45000"/>
                <a:satMod val="400000"/>
              </a:schemeClr>
            </a:duotone>
            <a:extLst>
              <a:ext uri="{BEBA8EAE-BF5A-486C-A8C5-ECC9F3942E4B}">
                <a14:imgProps xmlns:a14="http://schemas.microsoft.com/office/drawing/2010/main" xmlns="">
                  <a14:imgLayer r:embed="rId5">
                    <a14:imgEffect>
                      <a14:colorTemperature colorTemp="11500"/>
                    </a14:imgEffect>
                  </a14:imgLayer>
                </a14:imgProps>
              </a:ex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statue 2"/>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8">
            <a:extLst>
              <a:ext uri="{BEBA8EAE-BF5A-486C-A8C5-ECC9F3942E4B}">
                <a14:imgProps xmlns:a14="http://schemas.microsoft.com/office/drawing/2010/main" xmlns="">
                  <a14:imgLayer r:embed="rId9">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no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10">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1"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2">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3">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4">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068343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82" descr="C:\Users\Administrator\Desktop\`Daniel 70 Week Project\graphics\07 Laodicia.jpg"/>
          <p:cNvPicPr>
            <a:picLocks noChangeAspect="1" noChangeArrowheads="1"/>
          </p:cNvPicPr>
          <p:nvPr/>
        </p:nvPicPr>
        <p:blipFill>
          <a:blip r:embed="rId3"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4">
            <a:duotone>
              <a:prstClr val="black"/>
              <a:schemeClr val="accent5">
                <a:tint val="45000"/>
                <a:satMod val="400000"/>
              </a:schemeClr>
            </a:duotone>
            <a:extLst>
              <a:ext uri="{BEBA8EAE-BF5A-486C-A8C5-ECC9F3942E4B}">
                <a14:imgProps xmlns:a14="http://schemas.microsoft.com/office/drawing/2010/main" xmlns="">
                  <a14:imgLayer r:embed="rId5">
                    <a14:imgEffect>
                      <a14:colorTemperature colorTemp="11500"/>
                    </a14:imgEffect>
                  </a14:imgLayer>
                </a14:imgProps>
              </a:ex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statue 2"/>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8">
            <a:extLst>
              <a:ext uri="{BEBA8EAE-BF5A-486C-A8C5-ECC9F3942E4B}">
                <a14:imgProps xmlns:a14="http://schemas.microsoft.com/office/drawing/2010/main" xmlns="">
                  <a14:imgLayer r:embed="rId9">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solidFill>
            <a:srgbClr val="FFFF00"/>
          </a:solidFill>
          <a:ln>
            <a:solidFill>
              <a:schemeClr val="accent1"/>
            </a:solidFill>
          </a:ln>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400800" y="3161555"/>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no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10">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1" cstate="print">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2">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3">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4">
            <a:duotone>
              <a:prstClr val="black"/>
              <a:schemeClr val="accent5">
                <a:tint val="45000"/>
                <a:satMod val="400000"/>
              </a:schemeClr>
            </a:duotone>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67" name="TextBox 66"/>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1" name="TextBox 70"/>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922495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p:cNvSpPr txBox="1"/>
          <p:nvPr/>
        </p:nvSpPr>
        <p:spPr>
          <a:xfrm>
            <a:off x="6269784" y="3059063"/>
            <a:ext cx="1193052" cy="353943"/>
          </a:xfrm>
          <a:prstGeom prst="rect">
            <a:avLst/>
          </a:prstGeom>
          <a:solidFill>
            <a:srgbClr val="FFFF00"/>
          </a:solidFill>
        </p:spPr>
        <p:txBody>
          <a:bodyPr wrap="square" lIns="0" tIns="91440" rIns="0" bIns="91440" rtlCol="0">
            <a:spAutoFit/>
          </a:bodyPr>
          <a:lstStyle/>
          <a:p>
            <a:pPr algn="ctr"/>
            <a:r>
              <a:rPr lang="en-US" sz="1000" dirty="0" smtClean="0"/>
              <a:t>  </a:t>
            </a:r>
            <a:r>
              <a:rPr lang="en-US" sz="1100" b="1" dirty="0" smtClean="0"/>
              <a:t>3 ½ Years</a:t>
            </a:r>
            <a:endParaRPr lang="en-US" sz="1100" b="1" dirty="0"/>
          </a:p>
        </p:txBody>
      </p:sp>
      <p:pic>
        <p:nvPicPr>
          <p:cNvPr id="83" name="Picture 82" descr="C:\Users\Administrator\Desktop\`Daniel 70 Week Project\graphics\07 Laodici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statu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419601" y="4800600"/>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7">
            <a:extLst>
              <a:ext uri="{BEBA8EAE-BF5A-486C-A8C5-ECC9F3942E4B}">
                <a14:imgProps xmlns:a14="http://schemas.microsoft.com/office/drawing/2010/main" xmlns="">
                  <a14:imgLayer r:embed="rId8">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553200" y="3448039"/>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15049" y="1562099"/>
            <a:ext cx="1628775" cy="4524375"/>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Lst>
            <a:ahLst/>
            <a:cxnLst>
              <a:cxn ang="0">
                <a:pos x="connsiteX0" y="connsiteY0"/>
              </a:cxn>
              <a:cxn ang="0">
                <a:pos x="connsiteX1" y="connsiteY1"/>
              </a:cxn>
              <a:cxn ang="0">
                <a:pos x="connsiteX2" y="connsiteY2"/>
              </a:cxn>
              <a:cxn ang="0">
                <a:pos x="connsiteX3" y="connsiteY3"/>
              </a:cxn>
            </a:cxnLst>
            <a:rect l="l" t="t" r="r" b="b"/>
            <a:pathLst>
              <a:path w="1628775" h="4524375">
                <a:moveTo>
                  <a:pt x="1628775" y="0"/>
                </a:moveTo>
                <a:cubicBezTo>
                  <a:pt x="931068" y="523081"/>
                  <a:pt x="233362" y="1046163"/>
                  <a:pt x="114300" y="1543050"/>
                </a:cubicBezTo>
                <a:cubicBezTo>
                  <a:pt x="-4762" y="2039937"/>
                  <a:pt x="933450" y="2484438"/>
                  <a:pt x="914400" y="2981325"/>
                </a:cubicBezTo>
                <a:cubicBezTo>
                  <a:pt x="895350" y="3478212"/>
                  <a:pt x="150812" y="4267200"/>
                  <a:pt x="0" y="4524375"/>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3921805" y="5432166"/>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56269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71" name="TextBox 70"/>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72" name="TextBox 71"/>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035434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statu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25125" y="4876801"/>
            <a:ext cx="2057400" cy="165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7" name="TextBox 66"/>
          <p:cNvSpPr txBox="1"/>
          <p:nvPr/>
        </p:nvSpPr>
        <p:spPr>
          <a:xfrm>
            <a:off x="6269784" y="3059063"/>
            <a:ext cx="1193052" cy="353943"/>
          </a:xfrm>
          <a:prstGeom prst="rect">
            <a:avLst/>
          </a:prstGeom>
          <a:solidFill>
            <a:srgbClr val="FFFF00"/>
          </a:solidFill>
        </p:spPr>
        <p:txBody>
          <a:bodyPr wrap="square" lIns="0" tIns="91440" rIns="0" bIns="91440" rtlCol="0">
            <a:spAutoFit/>
          </a:bodyPr>
          <a:lstStyle/>
          <a:p>
            <a:pPr algn="ctr"/>
            <a:r>
              <a:rPr lang="en-US" sz="1000" dirty="0" smtClean="0"/>
              <a:t>  </a:t>
            </a:r>
            <a:r>
              <a:rPr lang="en-US" sz="1100" b="1" dirty="0" smtClean="0"/>
              <a:t>3 ½ Years</a:t>
            </a:r>
            <a:endParaRPr lang="en-US" sz="1100" b="1" dirty="0"/>
          </a:p>
        </p:txBody>
      </p:sp>
      <p:pic>
        <p:nvPicPr>
          <p:cNvPr id="83" name="Picture 82" descr="C:\Users\Administrator\Desktop\`Daniel 70 Week Project\graphics\07 Laodicia.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84009" y="3899018"/>
            <a:ext cx="485775" cy="53088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2" descr="C:\Users\Administrator\Desktop\`Daniel 70 Week Project\graphics\01 Ephesus.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813613" y="3899017"/>
            <a:ext cx="539583" cy="530880"/>
          </a:xfrm>
          <a:prstGeom prst="rect">
            <a:avLst/>
          </a:prstGeom>
          <a:noFill/>
          <a:extLst>
            <a:ext uri="{909E8E84-426E-40DD-AFC4-6F175D3DCCD1}">
              <a14:hiddenFill xmlns:a14="http://schemas.microsoft.com/office/drawing/2010/main" xmlns="">
                <a:solidFill>
                  <a:srgbClr val="FFFFFF"/>
                </a:solidFill>
              </a14:hiddenFill>
            </a:ext>
          </a:extLst>
        </p:spPr>
      </p:pic>
      <p:sp>
        <p:nvSpPr>
          <p:cNvPr id="50" name="Line 9"/>
          <p:cNvSpPr>
            <a:spLocks noChangeShapeType="1"/>
          </p:cNvSpPr>
          <p:nvPr/>
        </p:nvSpPr>
        <p:spPr bwMode="auto">
          <a:xfrm flipH="1" flipV="1">
            <a:off x="4309208" y="1908197"/>
            <a:ext cx="1627463"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927" y="516737"/>
            <a:ext cx="9144000" cy="419100"/>
          </a:xfrm>
          <a:prstGeom prst="rect">
            <a:avLst/>
          </a:prstGeom>
          <a:solidFill>
            <a:srgbClr val="A56739"/>
          </a:solidFill>
          <a:ln>
            <a:solidFill>
              <a:srgbClr val="A567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152399" y="157174"/>
            <a:ext cx="990601" cy="1151239"/>
          </a:xfrm>
          <a:prstGeom prst="rect">
            <a:avLst/>
          </a:prstGeom>
        </p:spPr>
      </p:pic>
      <p:cxnSp>
        <p:nvCxnSpPr>
          <p:cNvPr id="8" name="Straight Connector 7"/>
          <p:cNvCxnSpPr/>
          <p:nvPr/>
        </p:nvCxnSpPr>
        <p:spPr>
          <a:xfrm>
            <a:off x="228600" y="3048000"/>
            <a:ext cx="2905125"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2133600"/>
            <a:ext cx="0" cy="28575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28600" y="3657600"/>
            <a:ext cx="2590799"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733550" y="3238500"/>
            <a:ext cx="0" cy="1752600"/>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 y="2606685"/>
            <a:ext cx="1952625" cy="307777"/>
          </a:xfrm>
          <a:prstGeom prst="rect">
            <a:avLst/>
          </a:prstGeom>
          <a:noFill/>
        </p:spPr>
        <p:txBody>
          <a:bodyPr wrap="square" rtlCol="0">
            <a:spAutoFit/>
          </a:bodyPr>
          <a:lstStyle/>
          <a:p>
            <a:r>
              <a:rPr lang="en-US" sz="1400" dirty="0" smtClean="0"/>
              <a:t>69 Weeks of Daniel 9:25</a:t>
            </a:r>
            <a:endParaRPr lang="en-US" sz="1400" dirty="0"/>
          </a:p>
        </p:txBody>
      </p:sp>
      <p:sp>
        <p:nvSpPr>
          <p:cNvPr id="25" name="TextBox 24"/>
          <p:cNvSpPr txBox="1"/>
          <p:nvPr/>
        </p:nvSpPr>
        <p:spPr>
          <a:xfrm>
            <a:off x="533402" y="3293908"/>
            <a:ext cx="1047748" cy="307777"/>
          </a:xfrm>
          <a:prstGeom prst="rect">
            <a:avLst/>
          </a:prstGeom>
          <a:noFill/>
        </p:spPr>
        <p:txBody>
          <a:bodyPr wrap="square" rtlCol="0">
            <a:spAutoFit/>
          </a:bodyPr>
          <a:lstStyle/>
          <a:p>
            <a:r>
              <a:rPr lang="en-US" sz="1400" dirty="0" smtClean="0"/>
              <a:t>7 Weeks</a:t>
            </a:r>
            <a:endParaRPr lang="en-US" sz="1400" dirty="0"/>
          </a:p>
        </p:txBody>
      </p:sp>
      <p:sp>
        <p:nvSpPr>
          <p:cNvPr id="26" name="TextBox 25"/>
          <p:cNvSpPr txBox="1"/>
          <p:nvPr/>
        </p:nvSpPr>
        <p:spPr>
          <a:xfrm>
            <a:off x="1857788" y="3315443"/>
            <a:ext cx="1057275" cy="307777"/>
          </a:xfrm>
          <a:prstGeom prst="rect">
            <a:avLst/>
          </a:prstGeom>
          <a:noFill/>
        </p:spPr>
        <p:txBody>
          <a:bodyPr wrap="square" rtlCol="0">
            <a:spAutoFit/>
          </a:bodyPr>
          <a:lstStyle/>
          <a:p>
            <a:r>
              <a:rPr lang="en-US" sz="1400" dirty="0" smtClean="0"/>
              <a:t>62 weeks</a:t>
            </a:r>
            <a:endParaRPr lang="en-US" sz="1400" dirty="0"/>
          </a:p>
        </p:txBody>
      </p:sp>
      <p:pic>
        <p:nvPicPr>
          <p:cNvPr id="33" name="Picture 32"/>
          <p:cNvPicPr>
            <a:picLocks noChangeAspect="1"/>
          </p:cNvPicPr>
          <p:nvPr/>
        </p:nvPicPr>
        <p:blipFill>
          <a:blip r:embed="rId7">
            <a:extLst>
              <a:ext uri="{BEBA8EAE-BF5A-486C-A8C5-ECC9F3942E4B}">
                <a14:imgProps xmlns:a14="http://schemas.microsoft.com/office/drawing/2010/main" xmlns="">
                  <a14:imgLayer r:embed="rId8">
                    <a14:imgEffect>
                      <a14:sharpenSoften amount="1000"/>
                    </a14:imgEffect>
                  </a14:imgLayer>
                </a14:imgProps>
              </a:ext>
              <a:ext uri="{28A0092B-C50C-407E-A947-70E740481C1C}">
                <a14:useLocalDpi xmlns:a14="http://schemas.microsoft.com/office/drawing/2010/main" xmlns="" val="0"/>
              </a:ext>
            </a:extLst>
          </a:blip>
          <a:stretch>
            <a:fillRect/>
          </a:stretch>
        </p:blipFill>
        <p:spPr>
          <a:xfrm>
            <a:off x="2655733" y="2521891"/>
            <a:ext cx="327332" cy="535634"/>
          </a:xfrm>
          <a:prstGeom prst="rect">
            <a:avLst/>
          </a:prstGeom>
          <a:noFill/>
          <a:effectLst/>
        </p:spPr>
      </p:pic>
      <p:sp>
        <p:nvSpPr>
          <p:cNvPr id="34" name="TextBox 33"/>
          <p:cNvSpPr txBox="1"/>
          <p:nvPr/>
        </p:nvSpPr>
        <p:spPr>
          <a:xfrm>
            <a:off x="2976561" y="2767309"/>
            <a:ext cx="828676" cy="276999"/>
          </a:xfrm>
          <a:prstGeom prst="rect">
            <a:avLst/>
          </a:prstGeom>
          <a:noFill/>
        </p:spPr>
        <p:txBody>
          <a:bodyPr wrap="square" rtlCol="0">
            <a:spAutoFit/>
          </a:bodyPr>
          <a:lstStyle/>
          <a:p>
            <a:r>
              <a:rPr lang="en-US" sz="1200" dirty="0" smtClean="0"/>
              <a:t>A.D. 70</a:t>
            </a:r>
            <a:endParaRPr lang="en-US" sz="1200" dirty="0"/>
          </a:p>
        </p:txBody>
      </p:sp>
      <p:sp>
        <p:nvSpPr>
          <p:cNvPr id="36" name="TextBox 35"/>
          <p:cNvSpPr txBox="1"/>
          <p:nvPr/>
        </p:nvSpPr>
        <p:spPr>
          <a:xfrm>
            <a:off x="228600" y="3807023"/>
            <a:ext cx="1504950" cy="430887"/>
          </a:xfrm>
          <a:prstGeom prst="rect">
            <a:avLst/>
          </a:prstGeom>
          <a:noFill/>
        </p:spPr>
        <p:txBody>
          <a:bodyPr wrap="square" rtlCol="0">
            <a:spAutoFit/>
          </a:bodyPr>
          <a:lstStyle/>
          <a:p>
            <a:pPr algn="ctr"/>
            <a:r>
              <a:rPr lang="en-US" sz="1100" dirty="0" smtClean="0"/>
              <a:t>49 Years for the rebuilding of Jerusalem</a:t>
            </a:r>
            <a:endParaRPr lang="en-US" sz="1100" dirty="0"/>
          </a:p>
        </p:txBody>
      </p:sp>
      <p:sp>
        <p:nvSpPr>
          <p:cNvPr id="37" name="TextBox 36"/>
          <p:cNvSpPr txBox="1"/>
          <p:nvPr/>
        </p:nvSpPr>
        <p:spPr>
          <a:xfrm>
            <a:off x="1790700" y="3807022"/>
            <a:ext cx="1057275" cy="430887"/>
          </a:xfrm>
          <a:prstGeom prst="rect">
            <a:avLst/>
          </a:prstGeom>
          <a:noFill/>
        </p:spPr>
        <p:txBody>
          <a:bodyPr wrap="square" rtlCol="0">
            <a:spAutoFit/>
          </a:bodyPr>
          <a:lstStyle/>
          <a:p>
            <a:pPr algn="ctr"/>
            <a:r>
              <a:rPr lang="en-US" sz="1100" dirty="0" smtClean="0"/>
              <a:t>434 Years </a:t>
            </a:r>
            <a:r>
              <a:rPr lang="en-US" sz="1100" dirty="0"/>
              <a:t>t</a:t>
            </a:r>
            <a:r>
              <a:rPr lang="en-US" sz="1100" dirty="0" smtClean="0"/>
              <a:t>o Messiah</a:t>
            </a:r>
            <a:endParaRPr lang="en-US" sz="1100" dirty="0"/>
          </a:p>
        </p:txBody>
      </p:sp>
      <p:cxnSp>
        <p:nvCxnSpPr>
          <p:cNvPr id="40" name="Straight Connector 39"/>
          <p:cNvCxnSpPr/>
          <p:nvPr/>
        </p:nvCxnSpPr>
        <p:spPr>
          <a:xfrm>
            <a:off x="2819692" y="4876800"/>
            <a:ext cx="3454856" cy="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269784" y="2646461"/>
            <a:ext cx="0" cy="2230339"/>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3057525"/>
            <a:ext cx="27432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467600" y="3057525"/>
            <a:ext cx="0" cy="2428875"/>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688931" y="5486400"/>
            <a:ext cx="1443038" cy="430887"/>
          </a:xfrm>
          <a:prstGeom prst="rect">
            <a:avLst/>
          </a:prstGeom>
          <a:noFill/>
        </p:spPr>
        <p:txBody>
          <a:bodyPr wrap="square" rtlCol="0">
            <a:spAutoFit/>
          </a:bodyPr>
          <a:lstStyle/>
          <a:p>
            <a:pPr algn="ctr"/>
            <a:r>
              <a:rPr lang="en-US" sz="1100" dirty="0" smtClean="0"/>
              <a:t>Middle of  Week Armageddon</a:t>
            </a:r>
            <a:endParaRPr lang="en-US" sz="1100" dirty="0"/>
          </a:p>
        </p:txBody>
      </p:sp>
      <p:sp>
        <p:nvSpPr>
          <p:cNvPr id="53" name="TextBox 52"/>
          <p:cNvSpPr txBox="1"/>
          <p:nvPr/>
        </p:nvSpPr>
        <p:spPr>
          <a:xfrm>
            <a:off x="6477001" y="2646461"/>
            <a:ext cx="2133600" cy="307777"/>
          </a:xfrm>
          <a:prstGeom prst="rect">
            <a:avLst/>
          </a:prstGeom>
          <a:noFill/>
        </p:spPr>
        <p:txBody>
          <a:bodyPr wrap="square" rtlCol="0">
            <a:spAutoFit/>
          </a:bodyPr>
          <a:lstStyle/>
          <a:p>
            <a:r>
              <a:rPr lang="en-US" sz="1400" dirty="0" smtClean="0"/>
              <a:t>70th Week or last 7 years</a:t>
            </a:r>
            <a:endParaRPr lang="en-US" sz="1400" dirty="0"/>
          </a:p>
        </p:txBody>
      </p:sp>
      <p:sp>
        <p:nvSpPr>
          <p:cNvPr id="55" name="TextBox 54"/>
          <p:cNvSpPr txBox="1"/>
          <p:nvPr/>
        </p:nvSpPr>
        <p:spPr>
          <a:xfrm>
            <a:off x="6553200" y="3448039"/>
            <a:ext cx="1057275" cy="461665"/>
          </a:xfrm>
          <a:prstGeom prst="rect">
            <a:avLst/>
          </a:prstGeom>
          <a:noFill/>
        </p:spPr>
        <p:txBody>
          <a:bodyPr wrap="square" rtlCol="0">
            <a:spAutoFit/>
          </a:bodyPr>
          <a:lstStyle/>
          <a:p>
            <a:r>
              <a:rPr lang="en-US" sz="1200" dirty="0" smtClean="0"/>
              <a:t>2 Prophets Rev. 11:3</a:t>
            </a:r>
            <a:endParaRPr lang="en-US" sz="1200" dirty="0"/>
          </a:p>
        </p:txBody>
      </p:sp>
      <p:sp>
        <p:nvSpPr>
          <p:cNvPr id="56" name="TextBox 55"/>
          <p:cNvSpPr txBox="1"/>
          <p:nvPr/>
        </p:nvSpPr>
        <p:spPr>
          <a:xfrm>
            <a:off x="7543801" y="3149793"/>
            <a:ext cx="1388269" cy="461665"/>
          </a:xfrm>
          <a:prstGeom prst="rect">
            <a:avLst/>
          </a:prstGeom>
          <a:noFill/>
        </p:spPr>
        <p:txBody>
          <a:bodyPr wrap="square" rtlCol="0">
            <a:spAutoFit/>
          </a:bodyPr>
          <a:lstStyle/>
          <a:p>
            <a:r>
              <a:rPr lang="en-US" sz="1200" dirty="0" smtClean="0"/>
              <a:t>Great Tribulation Period 3 ½ years</a:t>
            </a:r>
            <a:endParaRPr lang="en-US" sz="1200" dirty="0"/>
          </a:p>
        </p:txBody>
      </p:sp>
      <p:cxnSp>
        <p:nvCxnSpPr>
          <p:cNvPr id="58" name="Straight Connector 57"/>
          <p:cNvCxnSpPr/>
          <p:nvPr/>
        </p:nvCxnSpPr>
        <p:spPr>
          <a:xfrm>
            <a:off x="6019800" y="1968697"/>
            <a:ext cx="0" cy="1106389"/>
          </a:xfrm>
          <a:prstGeom prst="line">
            <a:avLst/>
          </a:prstGeom>
          <a:ln w="15875">
            <a:solidFill>
              <a:schemeClr val="tx1"/>
            </a:solidFill>
            <a:prstDash val="dash"/>
          </a:ln>
          <a:effectLst/>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600700" y="1506287"/>
            <a:ext cx="838199" cy="461665"/>
          </a:xfrm>
          <a:prstGeom prst="rect">
            <a:avLst/>
          </a:prstGeom>
          <a:noFill/>
        </p:spPr>
        <p:txBody>
          <a:bodyPr wrap="square" rtlCol="0">
            <a:spAutoFit/>
          </a:bodyPr>
          <a:lstStyle/>
          <a:p>
            <a:pPr algn="ctr"/>
            <a:r>
              <a:rPr lang="en-US" sz="1200" dirty="0" smtClean="0"/>
              <a:t>Jews Returning</a:t>
            </a:r>
            <a:endParaRPr lang="en-US" sz="1200" dirty="0"/>
          </a:p>
        </p:txBody>
      </p:sp>
      <p:sp>
        <p:nvSpPr>
          <p:cNvPr id="62" name="Isosceles Triangle 61"/>
          <p:cNvSpPr/>
          <p:nvPr/>
        </p:nvSpPr>
        <p:spPr>
          <a:xfrm>
            <a:off x="7366993" y="1645591"/>
            <a:ext cx="1170384" cy="654247"/>
          </a:xfrm>
          <a:custGeom>
            <a:avLst/>
            <a:gdLst>
              <a:gd name="connsiteX0" fmla="*/ 0 w 998935"/>
              <a:gd name="connsiteY0" fmla="*/ 749497 h 749497"/>
              <a:gd name="connsiteX1" fmla="*/ 499468 w 998935"/>
              <a:gd name="connsiteY1" fmla="*/ 0 h 749497"/>
              <a:gd name="connsiteX2" fmla="*/ 998935 w 998935"/>
              <a:gd name="connsiteY2" fmla="*/ 749497 h 749497"/>
              <a:gd name="connsiteX3" fmla="*/ 0 w 998935"/>
              <a:gd name="connsiteY3" fmla="*/ 749497 h 749497"/>
              <a:gd name="connsiteX0" fmla="*/ 0 w 998935"/>
              <a:gd name="connsiteY0" fmla="*/ 749497 h 749497"/>
              <a:gd name="connsiteX1" fmla="*/ 447676 w 998935"/>
              <a:gd name="connsiteY1" fmla="*/ 107753 h 749497"/>
              <a:gd name="connsiteX2" fmla="*/ 499468 w 998935"/>
              <a:gd name="connsiteY2" fmla="*/ 0 h 749497"/>
              <a:gd name="connsiteX3" fmla="*/ 998935 w 998935"/>
              <a:gd name="connsiteY3" fmla="*/ 749497 h 749497"/>
              <a:gd name="connsiteX4" fmla="*/ 0 w 998935"/>
              <a:gd name="connsiteY4" fmla="*/ 749497 h 749497"/>
              <a:gd name="connsiteX0" fmla="*/ 0 w 998935"/>
              <a:gd name="connsiteY0" fmla="*/ 654247 h 654247"/>
              <a:gd name="connsiteX1" fmla="*/ 447676 w 998935"/>
              <a:gd name="connsiteY1" fmla="*/ 12503 h 654247"/>
              <a:gd name="connsiteX2" fmla="*/ 632818 w 998935"/>
              <a:gd name="connsiteY2" fmla="*/ 0 h 654247"/>
              <a:gd name="connsiteX3" fmla="*/ 998935 w 998935"/>
              <a:gd name="connsiteY3" fmla="*/ 654247 h 654247"/>
              <a:gd name="connsiteX4" fmla="*/ 0 w 998935"/>
              <a:gd name="connsiteY4" fmla="*/ 654247 h 654247"/>
              <a:gd name="connsiteX0" fmla="*/ 0 w 998935"/>
              <a:gd name="connsiteY0" fmla="*/ 644722 h 644722"/>
              <a:gd name="connsiteX1" fmla="*/ 447676 w 998935"/>
              <a:gd name="connsiteY1" fmla="*/ 2978 h 644722"/>
              <a:gd name="connsiteX2" fmla="*/ 661393 w 998935"/>
              <a:gd name="connsiteY2" fmla="*/ 0 h 644722"/>
              <a:gd name="connsiteX3" fmla="*/ 998935 w 998935"/>
              <a:gd name="connsiteY3" fmla="*/ 644722 h 644722"/>
              <a:gd name="connsiteX4" fmla="*/ 0 w 998935"/>
              <a:gd name="connsiteY4" fmla="*/ 644722 h 644722"/>
              <a:gd name="connsiteX0" fmla="*/ 0 w 998935"/>
              <a:gd name="connsiteY0" fmla="*/ 644722 h 644722"/>
              <a:gd name="connsiteX1" fmla="*/ 447676 w 998935"/>
              <a:gd name="connsiteY1" fmla="*/ 2978 h 644722"/>
              <a:gd name="connsiteX2" fmla="*/ 739435 w 998935"/>
              <a:gd name="connsiteY2" fmla="*/ 0 h 644722"/>
              <a:gd name="connsiteX3" fmla="*/ 998935 w 998935"/>
              <a:gd name="connsiteY3" fmla="*/ 644722 h 644722"/>
              <a:gd name="connsiteX4" fmla="*/ 0 w 998935"/>
              <a:gd name="connsiteY4" fmla="*/ 644722 h 644722"/>
              <a:gd name="connsiteX0" fmla="*/ 0 w 1092585"/>
              <a:gd name="connsiteY0" fmla="*/ 644722 h 644722"/>
              <a:gd name="connsiteX1" fmla="*/ 447676 w 1092585"/>
              <a:gd name="connsiteY1" fmla="*/ 2978 h 644722"/>
              <a:gd name="connsiteX2" fmla="*/ 739435 w 1092585"/>
              <a:gd name="connsiteY2" fmla="*/ 0 h 644722"/>
              <a:gd name="connsiteX3" fmla="*/ 1092585 w 1092585"/>
              <a:gd name="connsiteY3" fmla="*/ 625672 h 644722"/>
              <a:gd name="connsiteX4" fmla="*/ 0 w 1092585"/>
              <a:gd name="connsiteY4" fmla="*/ 644722 h 644722"/>
              <a:gd name="connsiteX0" fmla="*/ 0 w 1108193"/>
              <a:gd name="connsiteY0" fmla="*/ 644722 h 654247"/>
              <a:gd name="connsiteX1" fmla="*/ 447676 w 1108193"/>
              <a:gd name="connsiteY1" fmla="*/ 2978 h 654247"/>
              <a:gd name="connsiteX2" fmla="*/ 739435 w 1108193"/>
              <a:gd name="connsiteY2" fmla="*/ 0 h 654247"/>
              <a:gd name="connsiteX3" fmla="*/ 1108193 w 1108193"/>
              <a:gd name="connsiteY3" fmla="*/ 654247 h 654247"/>
              <a:gd name="connsiteX4" fmla="*/ 0 w 1108193"/>
              <a:gd name="connsiteY4" fmla="*/ 644722 h 654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8193" h="654247">
                <a:moveTo>
                  <a:pt x="0" y="644722"/>
                </a:moveTo>
                <a:lnTo>
                  <a:pt x="447676" y="2978"/>
                </a:lnTo>
                <a:lnTo>
                  <a:pt x="739435" y="0"/>
                </a:lnTo>
                <a:lnTo>
                  <a:pt x="1108193" y="654247"/>
                </a:lnTo>
                <a:lnTo>
                  <a:pt x="0" y="644722"/>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7835503" y="1371601"/>
            <a:ext cx="296466" cy="2286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Freeform 1031"/>
          <p:cNvSpPr/>
          <p:nvPr/>
        </p:nvSpPr>
        <p:spPr>
          <a:xfrm>
            <a:off x="6196937" y="1562099"/>
            <a:ext cx="1546888" cy="4449312"/>
          </a:xfrm>
          <a:custGeom>
            <a:avLst/>
            <a:gdLst>
              <a:gd name="connsiteX0" fmla="*/ 1730186 w 1730186"/>
              <a:gd name="connsiteY0" fmla="*/ 0 h 4703875"/>
              <a:gd name="connsiteX1" fmla="*/ 215711 w 1730186"/>
              <a:gd name="connsiteY1" fmla="*/ 1543050 h 4703875"/>
              <a:gd name="connsiteX2" fmla="*/ 1015811 w 1730186"/>
              <a:gd name="connsiteY2" fmla="*/ 2981325 h 4703875"/>
              <a:gd name="connsiteX3" fmla="*/ 101411 w 1730186"/>
              <a:gd name="connsiteY3" fmla="*/ 4524375 h 4703875"/>
              <a:gd name="connsiteX4" fmla="*/ 63311 w 1730186"/>
              <a:gd name="connsiteY4" fmla="*/ 4610100 h 4703875"/>
              <a:gd name="connsiteX0" fmla="*/ 1708010 w 1708010"/>
              <a:gd name="connsiteY0" fmla="*/ 0 h 4662225"/>
              <a:gd name="connsiteX1" fmla="*/ 193535 w 1708010"/>
              <a:gd name="connsiteY1" fmla="*/ 1543050 h 4662225"/>
              <a:gd name="connsiteX2" fmla="*/ 993635 w 1708010"/>
              <a:gd name="connsiteY2" fmla="*/ 2981325 h 4662225"/>
              <a:gd name="connsiteX3" fmla="*/ 79235 w 1708010"/>
              <a:gd name="connsiteY3" fmla="*/ 4524375 h 4662225"/>
              <a:gd name="connsiteX4" fmla="*/ 88760 w 1708010"/>
              <a:gd name="connsiteY4" fmla="*/ 4524375 h 4662225"/>
              <a:gd name="connsiteX0" fmla="*/ 1628775 w 1628775"/>
              <a:gd name="connsiteY0" fmla="*/ 0 h 4524375"/>
              <a:gd name="connsiteX1" fmla="*/ 114300 w 1628775"/>
              <a:gd name="connsiteY1" fmla="*/ 1543050 h 4524375"/>
              <a:gd name="connsiteX2" fmla="*/ 914400 w 1628775"/>
              <a:gd name="connsiteY2" fmla="*/ 2981325 h 4524375"/>
              <a:gd name="connsiteX3" fmla="*/ 0 w 1628775"/>
              <a:gd name="connsiteY3" fmla="*/ 4524375 h 4524375"/>
              <a:gd name="connsiteX0" fmla="*/ 1546888 w 1546888"/>
              <a:gd name="connsiteY0" fmla="*/ 0 h 4449312"/>
              <a:gd name="connsiteX1" fmla="*/ 32413 w 1546888"/>
              <a:gd name="connsiteY1" fmla="*/ 1543050 h 4449312"/>
              <a:gd name="connsiteX2" fmla="*/ 832513 w 1546888"/>
              <a:gd name="connsiteY2" fmla="*/ 2981325 h 4449312"/>
              <a:gd name="connsiteX3" fmla="*/ 0 w 1546888"/>
              <a:gd name="connsiteY3" fmla="*/ 4449312 h 4449312"/>
            </a:gdLst>
            <a:ahLst/>
            <a:cxnLst>
              <a:cxn ang="0">
                <a:pos x="connsiteX0" y="connsiteY0"/>
              </a:cxn>
              <a:cxn ang="0">
                <a:pos x="connsiteX1" y="connsiteY1"/>
              </a:cxn>
              <a:cxn ang="0">
                <a:pos x="connsiteX2" y="connsiteY2"/>
              </a:cxn>
              <a:cxn ang="0">
                <a:pos x="connsiteX3" y="connsiteY3"/>
              </a:cxn>
            </a:cxnLst>
            <a:rect l="l" t="t" r="r" b="b"/>
            <a:pathLst>
              <a:path w="1546888" h="4449312">
                <a:moveTo>
                  <a:pt x="1546888" y="0"/>
                </a:moveTo>
                <a:cubicBezTo>
                  <a:pt x="849181" y="523081"/>
                  <a:pt x="151475" y="1046163"/>
                  <a:pt x="32413" y="1543050"/>
                </a:cubicBezTo>
                <a:cubicBezTo>
                  <a:pt x="-86649" y="2039937"/>
                  <a:pt x="851563" y="2484438"/>
                  <a:pt x="832513" y="2981325"/>
                </a:cubicBezTo>
                <a:cubicBezTo>
                  <a:pt x="813463" y="3478212"/>
                  <a:pt x="150812" y="4192137"/>
                  <a:pt x="0" y="4449312"/>
                </a:cubicBezTo>
              </a:path>
            </a:pathLst>
          </a:cu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7213104" y="1087791"/>
            <a:ext cx="1478162" cy="276999"/>
          </a:xfrm>
          <a:prstGeom prst="rect">
            <a:avLst/>
          </a:prstGeom>
          <a:noFill/>
        </p:spPr>
        <p:txBody>
          <a:bodyPr wrap="square" rtlCol="0">
            <a:spAutoFit/>
          </a:bodyPr>
          <a:lstStyle/>
          <a:p>
            <a:r>
              <a:rPr lang="en-US" sz="1200" dirty="0" smtClean="0"/>
              <a:t>Stone of Daniel 2:34</a:t>
            </a:r>
            <a:endParaRPr lang="en-US" sz="1200" dirty="0"/>
          </a:p>
        </p:txBody>
      </p:sp>
      <p:sp>
        <p:nvSpPr>
          <p:cNvPr id="74" name="Rectangle 2"/>
          <p:cNvSpPr txBox="1">
            <a:spLocks/>
          </p:cNvSpPr>
          <p:nvPr/>
        </p:nvSpPr>
        <p:spPr>
          <a:xfrm>
            <a:off x="942975" y="459587"/>
            <a:ext cx="2714625" cy="533400"/>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dirty="0">
                <a:solidFill>
                  <a:schemeClr val="bg1"/>
                </a:solidFill>
              </a:rPr>
              <a:t>DANIEL’S SEVENTY WEEKS</a:t>
            </a:r>
          </a:p>
        </p:txBody>
      </p:sp>
      <p:sp>
        <p:nvSpPr>
          <p:cNvPr id="48" name="Line 9"/>
          <p:cNvSpPr>
            <a:spLocks noChangeShapeType="1"/>
          </p:cNvSpPr>
          <p:nvPr/>
        </p:nvSpPr>
        <p:spPr bwMode="auto">
          <a:xfrm flipH="1" flipV="1">
            <a:off x="4309209" y="1908199"/>
            <a:ext cx="1177191" cy="2012526"/>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9"/>
          <p:cNvSpPr>
            <a:spLocks noChangeShapeType="1"/>
          </p:cNvSpPr>
          <p:nvPr/>
        </p:nvSpPr>
        <p:spPr bwMode="auto">
          <a:xfrm flipV="1">
            <a:off x="4036323" y="1857981"/>
            <a:ext cx="272885" cy="206755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9"/>
          <p:cNvSpPr>
            <a:spLocks noChangeShapeType="1"/>
          </p:cNvSpPr>
          <p:nvPr/>
        </p:nvSpPr>
        <p:spPr bwMode="auto">
          <a:xfrm flipV="1">
            <a:off x="3585520" y="1908199"/>
            <a:ext cx="712001" cy="199371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9"/>
          <p:cNvSpPr>
            <a:spLocks noChangeShapeType="1"/>
          </p:cNvSpPr>
          <p:nvPr/>
        </p:nvSpPr>
        <p:spPr bwMode="auto">
          <a:xfrm flipV="1">
            <a:off x="3133725" y="1908197"/>
            <a:ext cx="1163796" cy="2016411"/>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9"/>
          <p:cNvSpPr>
            <a:spLocks noChangeShapeType="1"/>
          </p:cNvSpPr>
          <p:nvPr/>
        </p:nvSpPr>
        <p:spPr bwMode="auto">
          <a:xfrm flipH="1" flipV="1">
            <a:off x="4309209" y="1908196"/>
            <a:ext cx="209692" cy="2033404"/>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9"/>
          <p:cNvSpPr>
            <a:spLocks noChangeShapeType="1"/>
          </p:cNvSpPr>
          <p:nvPr/>
        </p:nvSpPr>
        <p:spPr bwMode="auto">
          <a:xfrm flipH="1" flipV="1">
            <a:off x="4309209" y="1908200"/>
            <a:ext cx="715916" cy="2033400"/>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TextBox 60"/>
          <p:cNvSpPr txBox="1"/>
          <p:nvPr/>
        </p:nvSpPr>
        <p:spPr>
          <a:xfrm>
            <a:off x="3699171" y="1323202"/>
            <a:ext cx="1178087" cy="276999"/>
          </a:xfrm>
          <a:prstGeom prst="rect">
            <a:avLst/>
          </a:prstGeom>
          <a:noFill/>
          <a:ln>
            <a:solidFill>
              <a:schemeClr val="tx1"/>
            </a:solidFill>
          </a:ln>
        </p:spPr>
        <p:txBody>
          <a:bodyPr wrap="square" rtlCol="0">
            <a:spAutoFit/>
          </a:bodyPr>
          <a:lstStyle/>
          <a:p>
            <a:r>
              <a:rPr lang="en-US" sz="1200" dirty="0" smtClean="0"/>
              <a:t>Raptured Saints</a:t>
            </a:r>
            <a:endParaRPr lang="en-US" sz="1200" dirty="0"/>
          </a:p>
        </p:txBody>
      </p:sp>
      <p:sp>
        <p:nvSpPr>
          <p:cNvPr id="64" name="Line 9"/>
          <p:cNvSpPr>
            <a:spLocks noChangeShapeType="1"/>
          </p:cNvSpPr>
          <p:nvPr/>
        </p:nvSpPr>
        <p:spPr bwMode="auto">
          <a:xfrm flipH="1" flipV="1">
            <a:off x="4297519" y="1609826"/>
            <a:ext cx="1" cy="298372"/>
          </a:xfrm>
          <a:prstGeom prst="line">
            <a:avLst/>
          </a:prstGeom>
          <a:noFill/>
          <a:ln w="9525">
            <a:solidFill>
              <a:srgbClr val="000000"/>
            </a:solidFill>
            <a:prstDash val="dash"/>
            <a:round/>
            <a:headEnd/>
            <a:tailEnd/>
          </a:ln>
          <a:extLst>
            <a:ext uri="{909E8E84-426E-40DD-AFC4-6F175D3DCCD1}">
              <a14:hiddenFill xmlns:a14="http://schemas.microsoft.com/office/drawing/2010/main" xmlns="">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TextBox 64"/>
          <p:cNvSpPr txBox="1"/>
          <p:nvPr/>
        </p:nvSpPr>
        <p:spPr>
          <a:xfrm>
            <a:off x="5496361" y="6512303"/>
            <a:ext cx="1191610" cy="261610"/>
          </a:xfrm>
          <a:prstGeom prst="rect">
            <a:avLst/>
          </a:prstGeom>
          <a:noFill/>
        </p:spPr>
        <p:txBody>
          <a:bodyPr wrap="square" rtlCol="0">
            <a:spAutoFit/>
          </a:bodyPr>
          <a:lstStyle/>
          <a:p>
            <a:pPr algn="ctr"/>
            <a:r>
              <a:rPr lang="en-US" sz="1100" dirty="0" smtClean="0"/>
              <a:t>Daniel 2:31</a:t>
            </a:r>
            <a:endParaRPr lang="en-US" sz="1100" dirty="0"/>
          </a:p>
        </p:txBody>
      </p:sp>
      <p:sp>
        <p:nvSpPr>
          <p:cNvPr id="66" name="TextBox 65"/>
          <p:cNvSpPr txBox="1"/>
          <p:nvPr/>
        </p:nvSpPr>
        <p:spPr>
          <a:xfrm>
            <a:off x="347662" y="1980651"/>
            <a:ext cx="1443038" cy="430887"/>
          </a:xfrm>
          <a:prstGeom prst="rect">
            <a:avLst/>
          </a:prstGeom>
          <a:noFill/>
        </p:spPr>
        <p:txBody>
          <a:bodyPr wrap="square" rtlCol="0">
            <a:spAutoFit/>
          </a:bodyPr>
          <a:lstStyle/>
          <a:p>
            <a:pPr algn="ctr"/>
            <a:r>
              <a:rPr lang="en-US" sz="1100" dirty="0" smtClean="0"/>
              <a:t>Daniel 9:24</a:t>
            </a:r>
          </a:p>
          <a:p>
            <a:pPr algn="ctr"/>
            <a:r>
              <a:rPr lang="en-US" sz="1100" dirty="0" smtClean="0"/>
              <a:t>70 Weeks B.C. 538</a:t>
            </a:r>
            <a:endParaRPr lang="en-US" sz="1100" dirty="0"/>
          </a:p>
        </p:txBody>
      </p:sp>
      <p:sp>
        <p:nvSpPr>
          <p:cNvPr id="68" name="TextBox 67"/>
          <p:cNvSpPr txBox="1"/>
          <p:nvPr/>
        </p:nvSpPr>
        <p:spPr>
          <a:xfrm>
            <a:off x="3545170" y="4445374"/>
            <a:ext cx="1951191" cy="261610"/>
          </a:xfrm>
          <a:prstGeom prst="rect">
            <a:avLst/>
          </a:prstGeom>
          <a:noFill/>
        </p:spPr>
        <p:txBody>
          <a:bodyPr wrap="square" rtlCol="0">
            <a:spAutoFit/>
          </a:bodyPr>
          <a:lstStyle/>
          <a:p>
            <a:pPr algn="ctr"/>
            <a:r>
              <a:rPr lang="en-US" sz="1100" b="1" dirty="0" smtClean="0"/>
              <a:t>7 Church Ages</a:t>
            </a:r>
            <a:endParaRPr lang="en-US" sz="1100" b="1" dirty="0"/>
          </a:p>
        </p:txBody>
      </p:sp>
      <p:sp>
        <p:nvSpPr>
          <p:cNvPr id="69" name="TextBox 68"/>
          <p:cNvSpPr txBox="1"/>
          <p:nvPr/>
        </p:nvSpPr>
        <p:spPr>
          <a:xfrm>
            <a:off x="3584913" y="4619739"/>
            <a:ext cx="1951191" cy="246221"/>
          </a:xfrm>
          <a:prstGeom prst="rect">
            <a:avLst/>
          </a:prstGeom>
          <a:noFill/>
        </p:spPr>
        <p:txBody>
          <a:bodyPr wrap="square" rtlCol="0">
            <a:spAutoFit/>
          </a:bodyPr>
          <a:lstStyle/>
          <a:p>
            <a:pPr algn="ctr"/>
            <a:r>
              <a:rPr lang="en-US" sz="1000" dirty="0" smtClean="0"/>
              <a:t>Luke 21:24</a:t>
            </a:r>
            <a:endParaRPr lang="en-US" sz="1000" dirty="0"/>
          </a:p>
        </p:txBody>
      </p:sp>
      <p:sp>
        <p:nvSpPr>
          <p:cNvPr id="75" name="TextBox 74"/>
          <p:cNvSpPr txBox="1"/>
          <p:nvPr/>
        </p:nvSpPr>
        <p:spPr>
          <a:xfrm>
            <a:off x="2181225" y="3048000"/>
            <a:ext cx="638175" cy="353943"/>
          </a:xfrm>
          <a:prstGeom prst="rect">
            <a:avLst/>
          </a:prstGeom>
          <a:solidFill>
            <a:srgbClr val="FFFF00"/>
          </a:solidFill>
        </p:spPr>
        <p:txBody>
          <a:bodyPr wrap="square" lIns="0" tIns="91440" rIns="0" bIns="91440" rtlCol="0">
            <a:spAutoFit/>
          </a:bodyPr>
          <a:lstStyle/>
          <a:p>
            <a:r>
              <a:rPr lang="en-US" sz="1000" dirty="0" smtClean="0"/>
              <a:t>  </a:t>
            </a:r>
            <a:r>
              <a:rPr lang="en-US" sz="1100" b="1" dirty="0" smtClean="0"/>
              <a:t>3 ½ Years</a:t>
            </a:r>
            <a:endParaRPr lang="en-US" sz="1100" b="1" dirty="0"/>
          </a:p>
        </p:txBody>
      </p:sp>
      <p:cxnSp>
        <p:nvCxnSpPr>
          <p:cNvPr id="70" name="Straight Connector 69"/>
          <p:cNvCxnSpPr/>
          <p:nvPr/>
        </p:nvCxnSpPr>
        <p:spPr>
          <a:xfrm>
            <a:off x="2181225" y="2789708"/>
            <a:ext cx="0" cy="623298"/>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819399" y="3060597"/>
            <a:ext cx="293" cy="1816204"/>
          </a:xfrm>
          <a:prstGeom prst="line">
            <a:avLst/>
          </a:prstGeom>
          <a:ln w="15875">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512362" y="2137163"/>
            <a:ext cx="633000" cy="276999"/>
          </a:xfrm>
          <a:prstGeom prst="rect">
            <a:avLst/>
          </a:prstGeom>
          <a:noFill/>
        </p:spPr>
        <p:txBody>
          <a:bodyPr wrap="square" lIns="0" rIns="0" rtlCol="0">
            <a:spAutoFit/>
          </a:bodyPr>
          <a:lstStyle/>
          <a:p>
            <a:pPr algn="ctr"/>
            <a:r>
              <a:rPr lang="en-US" sz="1200" b="1" dirty="0" smtClean="0"/>
              <a:t>A.D. 30</a:t>
            </a:r>
            <a:endParaRPr lang="en-US" sz="1200" b="1" dirty="0"/>
          </a:p>
        </p:txBody>
      </p:sp>
      <p:pic>
        <p:nvPicPr>
          <p:cNvPr id="81" name="Picture 7" descr="C:\Users\Administrator\Desktop\`Daniel 70 Week Project\graphics\06 Philedelphia.jpg"/>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5270950" y="3901909"/>
            <a:ext cx="513059" cy="534985"/>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5" descr="C:\Users\Administrator\Desktop\`Daniel 70 Week Project\graphics\04 Thyatira.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4297436" y="3899017"/>
            <a:ext cx="481778" cy="548989"/>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4" descr="C:\Users\Administrator\Desktop\`Daniel 70 Week Project\graphics\03 Pergamean.jpg"/>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3814194" y="3899018"/>
            <a:ext cx="495015" cy="548988"/>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3" descr="C:\Users\Administrator\Desktop\`Daniel 70 Week Project\graphics\02  Smyria.jpg"/>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3329401" y="3899017"/>
            <a:ext cx="498300" cy="524074"/>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C:\Users\Administrator\Desktop\`Daniel 70 Week Project\graphics\05 Sardis.jpg"/>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4779300" y="3901909"/>
            <a:ext cx="491650" cy="527988"/>
          </a:xfrm>
          <a:prstGeom prst="rect">
            <a:avLst/>
          </a:prstGeom>
          <a:noFill/>
          <a:extLst>
            <a:ext uri="{909E8E84-426E-40DD-AFC4-6F175D3DCCD1}">
              <a14:hiddenFill xmlns:a14="http://schemas.microsoft.com/office/drawing/2010/main" xmlns="">
                <a:solidFill>
                  <a:srgbClr val="FFFFFF"/>
                </a:solidFill>
              </a14:hiddenFill>
            </a:ext>
          </a:extLst>
        </p:spPr>
      </p:pic>
      <p:sp>
        <p:nvSpPr>
          <p:cNvPr id="71" name="TextBox 70"/>
          <p:cNvSpPr txBox="1"/>
          <p:nvPr/>
        </p:nvSpPr>
        <p:spPr>
          <a:xfrm>
            <a:off x="3715624" y="5139730"/>
            <a:ext cx="805142" cy="353943"/>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wrap="square" lIns="0" tIns="91440" rIns="0" bIns="91440" rtlCol="0">
            <a:spAutoFit/>
          </a:bodyPr>
          <a:lstStyle/>
          <a:p>
            <a:pPr algn="ctr"/>
            <a:r>
              <a:rPr lang="en-US" sz="1000" dirty="0" smtClean="0"/>
              <a:t>  </a:t>
            </a:r>
            <a:r>
              <a:rPr lang="en-US" sz="1100" b="1" dirty="0" smtClean="0"/>
              <a:t>3 ½ Years</a:t>
            </a:r>
            <a:endParaRPr lang="en-US" sz="1100" b="1" dirty="0"/>
          </a:p>
        </p:txBody>
      </p:sp>
      <p:sp>
        <p:nvSpPr>
          <p:cNvPr id="77" name="TextBox 76"/>
          <p:cNvSpPr txBox="1"/>
          <p:nvPr/>
        </p:nvSpPr>
        <p:spPr>
          <a:xfrm>
            <a:off x="4518901" y="5139730"/>
            <a:ext cx="752049" cy="353943"/>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lIns="0" tIns="91440" rIns="0" bIns="91440" rtlCol="0">
            <a:spAutoFit/>
          </a:bodyPr>
          <a:lstStyle/>
          <a:p>
            <a:pPr algn="ctr"/>
            <a:r>
              <a:rPr lang="en-US" sz="1000" dirty="0" smtClean="0"/>
              <a:t>  </a:t>
            </a:r>
            <a:r>
              <a:rPr lang="en-US" sz="1100" b="1" dirty="0" smtClean="0"/>
              <a:t>3 ½ Years</a:t>
            </a:r>
            <a:endParaRPr lang="en-US" sz="1100" b="1" dirty="0"/>
          </a:p>
        </p:txBody>
      </p:sp>
      <p:cxnSp>
        <p:nvCxnSpPr>
          <p:cNvPr id="6" name="Straight Arrow Connector 5"/>
          <p:cNvCxnSpPr/>
          <p:nvPr/>
        </p:nvCxnSpPr>
        <p:spPr>
          <a:xfrm>
            <a:off x="2590800" y="3315443"/>
            <a:ext cx="1301366" cy="18242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5122939" y="3315443"/>
            <a:ext cx="1582661" cy="18242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3699172" y="5486399"/>
            <a:ext cx="1571778" cy="52322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lIns="0" tIns="91440" rIns="0" bIns="91440" rtlCol="0">
            <a:spAutoFit/>
          </a:bodyPr>
          <a:lstStyle/>
          <a:p>
            <a:pPr algn="ctr"/>
            <a:r>
              <a:rPr lang="en-US" sz="1000" dirty="0" smtClean="0"/>
              <a:t>  </a:t>
            </a:r>
            <a:r>
              <a:rPr lang="en-US" sz="1100" b="1" dirty="0" smtClean="0"/>
              <a:t>Week of Jesus Ministry</a:t>
            </a:r>
          </a:p>
          <a:p>
            <a:pPr algn="ctr"/>
            <a:r>
              <a:rPr lang="en-US" sz="1100" b="1" dirty="0" smtClean="0"/>
              <a:t>“Messiah Ministry”</a:t>
            </a:r>
            <a:endParaRPr lang="en-US" sz="1100" b="1" dirty="0"/>
          </a:p>
        </p:txBody>
      </p:sp>
      <p:sp>
        <p:nvSpPr>
          <p:cNvPr id="80" name="TextBox 79"/>
          <p:cNvSpPr txBox="1"/>
          <p:nvPr/>
        </p:nvSpPr>
        <p:spPr>
          <a:xfrm>
            <a:off x="7182443" y="3979137"/>
            <a:ext cx="560785" cy="6001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100" dirty="0" smtClean="0"/>
              <a:t>Midst of Week</a:t>
            </a:r>
            <a:endParaRPr lang="en-US" sz="1100" dirty="0"/>
          </a:p>
        </p:txBody>
      </p:sp>
      <p:sp>
        <p:nvSpPr>
          <p:cNvPr id="72" name="TextBox 71"/>
          <p:cNvSpPr txBox="1"/>
          <p:nvPr/>
        </p:nvSpPr>
        <p:spPr>
          <a:xfrm>
            <a:off x="2372916" y="3552685"/>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69 Weeks</a:t>
            </a:r>
            <a:endParaRPr lang="en-US" sz="1000" dirty="0"/>
          </a:p>
        </p:txBody>
      </p:sp>
      <p:sp>
        <p:nvSpPr>
          <p:cNvPr id="88" name="TextBox 87"/>
          <p:cNvSpPr txBox="1"/>
          <p:nvPr/>
        </p:nvSpPr>
        <p:spPr>
          <a:xfrm>
            <a:off x="2391966" y="4457391"/>
            <a:ext cx="760809" cy="2462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pPr algn="ctr"/>
            <a:r>
              <a:rPr lang="en-US" sz="1000" dirty="0" smtClean="0"/>
              <a:t>483 Years</a:t>
            </a:r>
            <a:endParaRPr lang="en-US" sz="1000" dirty="0"/>
          </a:p>
        </p:txBody>
      </p:sp>
    </p:spTree>
    <p:extLst>
      <p:ext uri="{BB962C8B-B14F-4D97-AF65-F5344CB8AC3E}">
        <p14:creationId xmlns:p14="http://schemas.microsoft.com/office/powerpoint/2010/main" xmlns="" val="1100339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2074</TotalTime>
  <Words>1357</Words>
  <Application>Microsoft Office PowerPoint</Application>
  <PresentationFormat>On-screen Show (4:3)</PresentationFormat>
  <Paragraphs>239</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DANIEL’S SEVENTY WEEKS</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SEVENTY WEEKS</dc:title>
  <dc:creator>Joseph Canada</dc:creator>
  <cp:lastModifiedBy>SWC7</cp:lastModifiedBy>
  <cp:revision>85</cp:revision>
  <dcterms:created xsi:type="dcterms:W3CDTF">2012-09-02T03:53:50Z</dcterms:created>
  <dcterms:modified xsi:type="dcterms:W3CDTF">2012-09-23T17:07:41Z</dcterms:modified>
</cp:coreProperties>
</file>