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78" r:id="rId5"/>
    <p:sldId id="279" r:id="rId6"/>
    <p:sldId id="280" r:id="rId7"/>
    <p:sldId id="258" r:id="rId8"/>
    <p:sldId id="260" r:id="rId9"/>
    <p:sldId id="259" r:id="rId10"/>
    <p:sldId id="261" r:id="rId11"/>
    <p:sldId id="262" r:id="rId12"/>
    <p:sldId id="263" r:id="rId13"/>
    <p:sldId id="264" r:id="rId14"/>
    <p:sldId id="265" r:id="rId15"/>
    <p:sldId id="266" r:id="rId16"/>
    <p:sldId id="267" r:id="rId17"/>
    <p:sldId id="268" r:id="rId18"/>
    <p:sldId id="269" r:id="rId19"/>
    <p:sldId id="270" r:id="rId20"/>
    <p:sldId id="271" r:id="rId21"/>
    <p:sldId id="274" r:id="rId22"/>
    <p:sldId id="281" r:id="rId23"/>
    <p:sldId id="282" r:id="rId24"/>
    <p:sldId id="273" r:id="rId25"/>
    <p:sldId id="275"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44B940-BDC0-410B-945A-C8C536DF5A08}" v="19" dt="2021-10-24T10:56:34.887"/>
    <p1510:client id="{E77B659B-F9AD-4308-95A7-2C41BC9EDF71}" v="708" dt="2021-10-23T18:44:31.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rmAutofit/>
          </a:bodyPr>
          <a:lstStyle/>
          <a:p>
            <a:pPr algn="l"/>
            <a:r>
              <a:rPr lang="en-US" sz="3600" dirty="0">
                <a:ea typeface="+mj-lt"/>
                <a:cs typeface="+mj-lt"/>
              </a:rPr>
              <a:t>63-0601 - Come, Follow Me</a:t>
            </a:r>
            <a:br>
              <a:rPr lang="en-US" sz="3600" dirty="0">
                <a:ea typeface="+mj-lt"/>
                <a:cs typeface="+mj-lt"/>
              </a:rPr>
            </a:br>
            <a:br>
              <a:rPr lang="en-US" sz="3600" dirty="0">
                <a:ea typeface="+mj-lt"/>
                <a:cs typeface="+mj-lt"/>
              </a:rPr>
            </a:br>
            <a:r>
              <a:rPr lang="en-US" sz="3600" dirty="0">
                <a:ea typeface="+mj-lt"/>
                <a:cs typeface="+mj-lt"/>
              </a:rPr>
              <a:t>115 And He was the Transmitter that said, “He that heareth My Words, and believeth on Him that sent Me, has Eternal Life.” See? “Verily I say unto you, he that heareth My Words, and believeth on Him that sent Me, hath Eternal Life.” Now, that Word has went out from a Transmitter. He said, one day, “Verily I say unto you, if you say to this mountain, ‘Be moved,’ and don’t doubt in your heart, but believe that what you have said will come to pass, you can have what you said.”</a:t>
            </a:r>
            <a:endParaRPr lang="en-US" sz="3600">
              <a:cs typeface="Calibri Light"/>
            </a:endParaRPr>
          </a:p>
        </p:txBody>
      </p:sp>
    </p:spTree>
    <p:extLst>
      <p:ext uri="{BB962C8B-B14F-4D97-AF65-F5344CB8AC3E}">
        <p14:creationId xmlns:p14="http://schemas.microsoft.com/office/powerpoint/2010/main" val="90644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rmAutofit/>
          </a:bodyPr>
          <a:lstStyle/>
          <a:p>
            <a:pPr algn="l"/>
            <a:r>
              <a:rPr lang="en-US" sz="3600" dirty="0">
                <a:ea typeface="+mj-lt"/>
                <a:cs typeface="+mj-lt"/>
              </a:rPr>
              <a:t>116 Now, if you can just be the station to pick That up, by some control inside of you, by faith, </a:t>
            </a:r>
            <a:r>
              <a:rPr lang="en-US" sz="3600" dirty="0">
                <a:highlight>
                  <a:srgbClr val="FFFF00"/>
                </a:highlight>
                <a:ea typeface="+mj-lt"/>
                <a:cs typeface="+mj-lt"/>
              </a:rPr>
              <a:t>it’ll move you right into the cycle of God, to the new Birth, and be born again.</a:t>
            </a:r>
            <a:r>
              <a:rPr lang="en-US" sz="3600" dirty="0">
                <a:ea typeface="+mj-lt"/>
                <a:cs typeface="+mj-lt"/>
              </a:rPr>
              <a:t> Then you’ll always be in contact, to hear that Voice that will always warn you when danger is along. When things are wrong, going wrong, It’ll always be a warning to you. And then, instead of someday being like that rich young boy that we’re speaking of; be a man like apostle Peter, Paul, or somebody that won souls for Jesus Christ. You do that, kids.</a:t>
            </a:r>
            <a:endParaRPr lang="en-US" sz="3600">
              <a:cs typeface="Calibri Light"/>
            </a:endParaRPr>
          </a:p>
        </p:txBody>
      </p:sp>
    </p:spTree>
    <p:extLst>
      <p:ext uri="{BB962C8B-B14F-4D97-AF65-F5344CB8AC3E}">
        <p14:creationId xmlns:p14="http://schemas.microsoft.com/office/powerpoint/2010/main" val="1488279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rmAutofit fontScale="90000"/>
          </a:bodyPr>
          <a:lstStyle/>
          <a:p>
            <a:r>
              <a:rPr lang="en-US" sz="3600" dirty="0">
                <a:ea typeface="+mj-lt"/>
                <a:cs typeface="+mj-lt"/>
              </a:rPr>
              <a:t>Open Flues</a:t>
            </a:r>
            <a:br>
              <a:rPr lang="en-US" sz="3600" dirty="0">
                <a:ea typeface="+mj-lt"/>
                <a:cs typeface="+mj-lt"/>
              </a:rPr>
            </a:br>
            <a:br>
              <a:rPr lang="en-US" sz="3600" dirty="0">
                <a:ea typeface="+mj-lt"/>
                <a:cs typeface="+mj-lt"/>
              </a:rPr>
            </a:br>
            <a:r>
              <a:rPr lang="en-US" sz="3600" dirty="0">
                <a:ea typeface="+mj-lt"/>
                <a:cs typeface="+mj-lt"/>
              </a:rPr>
              <a:t>62-0311 - The Greatest Battle Ever Fought</a:t>
            </a:r>
            <a:endParaRPr lang="en-US" dirty="0">
              <a:cs typeface="Calibri Light" panose="020F0302020204030204"/>
            </a:endParaRPr>
          </a:p>
          <a:p>
            <a:pPr algn="l"/>
            <a:br>
              <a:rPr lang="en-US" sz="3600" dirty="0">
                <a:ea typeface="+mj-lt"/>
                <a:cs typeface="+mj-lt"/>
              </a:rPr>
            </a:br>
            <a:r>
              <a:rPr lang="en-US" sz="3600" dirty="0">
                <a:ea typeface="+mj-lt"/>
                <a:cs typeface="+mj-lt"/>
              </a:rPr>
              <a:t>159 God will heal you right in this atmosphere of the Holy Ghost, where He sent you. God will give it to you. Just believe it. Amen. </a:t>
            </a:r>
            <a:r>
              <a:rPr lang="en-US" sz="3600" dirty="0">
                <a:highlight>
                  <a:srgbClr val="FFFF00"/>
                </a:highlight>
                <a:ea typeface="+mj-lt"/>
                <a:cs typeface="+mj-lt"/>
              </a:rPr>
              <a:t>Open up them flues of the soul and body, senses, and conscience, and just let God’s Words penetrate first, take that mind. </a:t>
            </a:r>
            <a:r>
              <a:rPr lang="en-US" sz="3600" dirty="0">
                <a:ea typeface="+mj-lt"/>
                <a:cs typeface="+mj-lt"/>
              </a:rPr>
              <a:t>There is the battleground.</a:t>
            </a:r>
            <a:endParaRPr lang="en-US" sz="3600">
              <a:cs typeface="Calibri Light"/>
            </a:endParaRPr>
          </a:p>
          <a:p>
            <a:pPr algn="l"/>
            <a:r>
              <a:rPr lang="en-US" sz="3600" dirty="0">
                <a:ea typeface="+mj-lt"/>
                <a:cs typeface="+mj-lt"/>
              </a:rPr>
              <a:t>160 Not say, “Well, if I could feel it, if I’d feel the glory of God falling! Oh!” That has nothing to do with it; not a thing.</a:t>
            </a:r>
            <a:endParaRPr lang="en-US" sz="3600">
              <a:cs typeface="Calibri Light"/>
            </a:endParaRPr>
          </a:p>
          <a:p>
            <a:pPr algn="l"/>
            <a:br>
              <a:rPr lang="en-US" dirty="0"/>
            </a:br>
            <a:endParaRPr lang="en-US" sz="3600">
              <a:cs typeface="Calibri Light" panose="020F0302020204030204"/>
            </a:endParaRPr>
          </a:p>
        </p:txBody>
      </p:sp>
    </p:spTree>
    <p:extLst>
      <p:ext uri="{BB962C8B-B14F-4D97-AF65-F5344CB8AC3E}">
        <p14:creationId xmlns:p14="http://schemas.microsoft.com/office/powerpoint/2010/main" val="2039252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rmAutofit/>
          </a:bodyPr>
          <a:lstStyle/>
          <a:p>
            <a:pPr algn="l"/>
            <a:r>
              <a:rPr lang="en-US" sz="3600" dirty="0">
                <a:ea typeface="+mj-lt"/>
                <a:cs typeface="+mj-lt"/>
              </a:rPr>
              <a:t>161 Open up that mind. That’s the battleground. There is where the battle sets in array, right here in the front line, your mind. Open it up, and say, “I…Every doubt, I doubt my doubts.” Amen. “I’m doubting my doubts now. I’m believing God’s Word. Here I come, Satan.” Something is going to take place. Sure, it will. Yes, sir.</a:t>
            </a:r>
          </a:p>
          <a:p>
            <a:pPr algn="l"/>
            <a:r>
              <a:rPr lang="en-US" sz="3600" dirty="0">
                <a:ea typeface="+mj-lt"/>
                <a:cs typeface="+mj-lt"/>
              </a:rPr>
              <a:t>    </a:t>
            </a:r>
          </a:p>
          <a:p>
            <a:pPr algn="l"/>
            <a:endParaRPr lang="en-US" sz="3600" dirty="0">
              <a:cs typeface="Calibri Light" panose="020F0302020204030204"/>
            </a:endParaRPr>
          </a:p>
        </p:txBody>
      </p:sp>
    </p:spTree>
    <p:extLst>
      <p:ext uri="{BB962C8B-B14F-4D97-AF65-F5344CB8AC3E}">
        <p14:creationId xmlns:p14="http://schemas.microsoft.com/office/powerpoint/2010/main" val="2496619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rmAutofit fontScale="90000"/>
          </a:bodyPr>
          <a:lstStyle/>
          <a:p>
            <a:pPr algn="l"/>
            <a:r>
              <a:rPr lang="en-US" sz="3600" dirty="0">
                <a:ea typeface="+mj-lt"/>
                <a:cs typeface="+mj-lt"/>
              </a:rPr>
              <a:t>Matthew 7:7-8 Ask, and it shall be given you; seek, and ye shall find; knock, and it shall be opened unto you: For every one that </a:t>
            </a:r>
            <a:r>
              <a:rPr lang="en-US" sz="3600" dirty="0" err="1">
                <a:ea typeface="+mj-lt"/>
                <a:cs typeface="+mj-lt"/>
              </a:rPr>
              <a:t>asketh</a:t>
            </a:r>
            <a:r>
              <a:rPr lang="en-US" sz="3600" dirty="0">
                <a:ea typeface="+mj-lt"/>
                <a:cs typeface="+mj-lt"/>
              </a:rPr>
              <a:t> </a:t>
            </a:r>
            <a:r>
              <a:rPr lang="en-US" sz="3600" dirty="0" err="1">
                <a:ea typeface="+mj-lt"/>
                <a:cs typeface="+mj-lt"/>
              </a:rPr>
              <a:t>receiveth</a:t>
            </a:r>
            <a:r>
              <a:rPr lang="en-US" sz="3600" dirty="0">
                <a:ea typeface="+mj-lt"/>
                <a:cs typeface="+mj-lt"/>
              </a:rPr>
              <a:t>; and he that </a:t>
            </a:r>
            <a:r>
              <a:rPr lang="en-US" sz="3600" dirty="0" err="1">
                <a:ea typeface="+mj-lt"/>
                <a:cs typeface="+mj-lt"/>
              </a:rPr>
              <a:t>seeketh</a:t>
            </a:r>
            <a:r>
              <a:rPr lang="en-US" sz="3600" dirty="0">
                <a:ea typeface="+mj-lt"/>
                <a:cs typeface="+mj-lt"/>
              </a:rPr>
              <a:t> </a:t>
            </a:r>
            <a:r>
              <a:rPr lang="en-US" sz="3600" dirty="0" err="1">
                <a:ea typeface="+mj-lt"/>
                <a:cs typeface="+mj-lt"/>
              </a:rPr>
              <a:t>findeth</a:t>
            </a:r>
            <a:r>
              <a:rPr lang="en-US" sz="3600" dirty="0">
                <a:ea typeface="+mj-lt"/>
                <a:cs typeface="+mj-lt"/>
              </a:rPr>
              <a:t>; and to him that </a:t>
            </a:r>
            <a:r>
              <a:rPr lang="en-US" sz="3600" dirty="0" err="1">
                <a:ea typeface="+mj-lt"/>
                <a:cs typeface="+mj-lt"/>
              </a:rPr>
              <a:t>knocketh</a:t>
            </a:r>
            <a:r>
              <a:rPr lang="en-US" sz="3600" dirty="0">
                <a:ea typeface="+mj-lt"/>
                <a:cs typeface="+mj-lt"/>
              </a:rPr>
              <a:t> it shall be opened.</a:t>
            </a:r>
            <a:br>
              <a:rPr lang="en-US" sz="3600" dirty="0">
                <a:ea typeface="+mj-lt"/>
                <a:cs typeface="+mj-lt"/>
              </a:rPr>
            </a:br>
            <a:br>
              <a:rPr lang="en-US" sz="3600" dirty="0">
                <a:ea typeface="+mj-lt"/>
                <a:cs typeface="+mj-lt"/>
              </a:rPr>
            </a:br>
            <a:r>
              <a:rPr lang="en-US" sz="3600" dirty="0">
                <a:ea typeface="+mj-lt"/>
                <a:cs typeface="+mj-lt"/>
              </a:rPr>
              <a:t>Matthew 6:31-34 Therefore take no thought, saying, What shall we eat? or, What shall we drink? or, Wherewithal shall we be clothed? (For after all these things do the Gentiles seek:) for your heavenly Father </a:t>
            </a:r>
            <a:r>
              <a:rPr lang="en-US" sz="3600" dirty="0" err="1">
                <a:ea typeface="+mj-lt"/>
                <a:cs typeface="+mj-lt"/>
              </a:rPr>
              <a:t>knoweth</a:t>
            </a:r>
            <a:r>
              <a:rPr lang="en-US" sz="3600" dirty="0">
                <a:ea typeface="+mj-lt"/>
                <a:cs typeface="+mj-lt"/>
              </a:rPr>
              <a:t> that ye have need of all these things. </a:t>
            </a:r>
            <a:r>
              <a:rPr lang="en-US" sz="3600" dirty="0">
                <a:highlight>
                  <a:srgbClr val="FFFF00"/>
                </a:highlight>
                <a:ea typeface="+mj-lt"/>
                <a:cs typeface="+mj-lt"/>
              </a:rPr>
              <a:t>But seek ye first the kingdom of God, and his righteousness; and all these things shall be added unto you. </a:t>
            </a:r>
            <a:r>
              <a:rPr lang="en-US" sz="3600" dirty="0">
                <a:ea typeface="+mj-lt"/>
                <a:cs typeface="+mj-lt"/>
              </a:rPr>
              <a:t>Take therefore no thought for the morrow: for the morrow shall take thought for the things of itself. Sufficient unto the day is the evil thereof.</a:t>
            </a:r>
            <a:endParaRPr lang="en-US" sz="3600" dirty="0">
              <a:cs typeface="Calibri Light" panose="020F0302020204030204"/>
            </a:endParaRPr>
          </a:p>
          <a:p>
            <a:pPr algn="l"/>
            <a:endParaRPr lang="en-US" sz="3600" dirty="0">
              <a:ea typeface="+mj-lt"/>
              <a:cs typeface="+mj-lt"/>
            </a:endParaRPr>
          </a:p>
        </p:txBody>
      </p:sp>
    </p:spTree>
    <p:extLst>
      <p:ext uri="{BB962C8B-B14F-4D97-AF65-F5344CB8AC3E}">
        <p14:creationId xmlns:p14="http://schemas.microsoft.com/office/powerpoint/2010/main" val="187662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1381184"/>
          </a:xfrm>
        </p:spPr>
        <p:txBody>
          <a:bodyPr vert="horz" lIns="91440" tIns="45720" rIns="91440" bIns="45720" rtlCol="0" anchor="t">
            <a:normAutofit/>
          </a:bodyPr>
          <a:lstStyle/>
          <a:p>
            <a:r>
              <a:rPr lang="en-US" dirty="0">
                <a:cs typeface="Calibri Light" panose="020F0302020204030204"/>
              </a:rPr>
              <a:t>Read The Bible</a:t>
            </a:r>
            <a:endParaRPr lang="en-US" dirty="0"/>
          </a:p>
        </p:txBody>
      </p:sp>
      <p:sp>
        <p:nvSpPr>
          <p:cNvPr id="3" name="TextBox 2">
            <a:extLst>
              <a:ext uri="{FF2B5EF4-FFF2-40B4-BE49-F238E27FC236}">
                <a16:creationId xmlns:a16="http://schemas.microsoft.com/office/drawing/2014/main" id="{FB3E378D-9B9E-4039-92EE-040B5B0C1323}"/>
              </a:ext>
            </a:extLst>
          </p:cNvPr>
          <p:cNvSpPr txBox="1"/>
          <p:nvPr/>
        </p:nvSpPr>
        <p:spPr>
          <a:xfrm>
            <a:off x="684363" y="1547004"/>
            <a:ext cx="1080889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mn-lt"/>
                <a:cs typeface="+mn-lt"/>
              </a:rPr>
              <a:t>2 Timothy 2:15 Study to shew thyself approved unto God, a workman that needeth not to be ashamed, rightly dividing the word of truth.</a:t>
            </a:r>
          </a:p>
          <a:p>
            <a:pPr algn="l"/>
            <a:endParaRPr lang="en-US" sz="3600" dirty="0">
              <a:cs typeface="Calibri"/>
            </a:endParaRPr>
          </a:p>
        </p:txBody>
      </p:sp>
    </p:spTree>
    <p:extLst>
      <p:ext uri="{BB962C8B-B14F-4D97-AF65-F5344CB8AC3E}">
        <p14:creationId xmlns:p14="http://schemas.microsoft.com/office/powerpoint/2010/main" val="3987975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1409939"/>
          </a:xfrm>
        </p:spPr>
        <p:txBody>
          <a:bodyPr vert="horz" lIns="91440" tIns="45720" rIns="91440" bIns="45720" rtlCol="0" anchor="t">
            <a:normAutofit/>
          </a:bodyPr>
          <a:lstStyle/>
          <a:p>
            <a:r>
              <a:rPr lang="en-US" dirty="0">
                <a:cs typeface="Calibri Light" panose="020F0302020204030204"/>
              </a:rPr>
              <a:t>Pray</a:t>
            </a:r>
            <a:endParaRPr lang="en-US" dirty="0"/>
          </a:p>
        </p:txBody>
      </p:sp>
      <p:sp>
        <p:nvSpPr>
          <p:cNvPr id="3" name="TextBox 2">
            <a:extLst>
              <a:ext uri="{FF2B5EF4-FFF2-40B4-BE49-F238E27FC236}">
                <a16:creationId xmlns:a16="http://schemas.microsoft.com/office/drawing/2014/main" id="{7B09B32C-F898-4922-8902-AF769C809ED7}"/>
              </a:ext>
            </a:extLst>
          </p:cNvPr>
          <p:cNvSpPr txBox="1"/>
          <p:nvPr/>
        </p:nvSpPr>
        <p:spPr>
          <a:xfrm>
            <a:off x="569344" y="1475117"/>
            <a:ext cx="10995803"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mn-lt"/>
                <a:cs typeface="+mn-lt"/>
              </a:rPr>
              <a:t>1 Thessalonians 5:17 Pray without ceasing.</a:t>
            </a:r>
          </a:p>
          <a:p>
            <a:pPr algn="l"/>
            <a:endParaRPr lang="en-US" sz="3200" dirty="0">
              <a:cs typeface="Calibri"/>
            </a:endParaRPr>
          </a:p>
          <a:p>
            <a:r>
              <a:rPr lang="en-US" sz="3200" dirty="0">
                <a:ea typeface="+mn-lt"/>
                <a:cs typeface="+mn-lt"/>
              </a:rPr>
              <a:t>1 Timothy 2:8 I will therefore that men pray </a:t>
            </a:r>
            <a:r>
              <a:rPr lang="en-US" sz="3200" dirty="0" err="1">
                <a:ea typeface="+mn-lt"/>
                <a:cs typeface="+mn-lt"/>
              </a:rPr>
              <a:t>every where</a:t>
            </a:r>
            <a:r>
              <a:rPr lang="en-US" sz="3200" dirty="0">
                <a:ea typeface="+mn-lt"/>
                <a:cs typeface="+mn-lt"/>
              </a:rPr>
              <a:t>, lifting up holy hands, without wrath and doubting.</a:t>
            </a:r>
            <a:endParaRPr lang="en-US" sz="3200" dirty="0">
              <a:cs typeface="Calibri"/>
            </a:endParaRPr>
          </a:p>
          <a:p>
            <a:endParaRPr lang="en-US" sz="3200" dirty="0">
              <a:cs typeface="Calibri"/>
            </a:endParaRPr>
          </a:p>
          <a:p>
            <a:r>
              <a:rPr lang="en-US" sz="3200" dirty="0">
                <a:cs typeface="Calibri"/>
              </a:rPr>
              <a:t>54-0723 - The Prophet Elisha</a:t>
            </a:r>
            <a:endParaRPr lang="en-US" dirty="0">
              <a:cs typeface="Calibri"/>
            </a:endParaRPr>
          </a:p>
          <a:p>
            <a:r>
              <a:rPr lang="en-US" sz="3200" dirty="0">
                <a:ea typeface="+mn-lt"/>
                <a:cs typeface="+mn-lt"/>
              </a:rPr>
              <a:t>You don’t watch, you let down in your prayer life. You say, “Well, I’m a Christian.” Well, that’s the more sign you should pray, more than ever. </a:t>
            </a:r>
            <a:r>
              <a:rPr lang="en-US" sz="3200" dirty="0">
                <a:highlight>
                  <a:srgbClr val="FFFF00"/>
                </a:highlight>
                <a:ea typeface="+mn-lt"/>
                <a:cs typeface="+mn-lt"/>
              </a:rPr>
              <a:t>Read the Bible every day.</a:t>
            </a:r>
            <a:r>
              <a:rPr lang="en-US" sz="3200" dirty="0">
                <a:ea typeface="+mn-lt"/>
                <a:cs typeface="+mn-lt"/>
              </a:rPr>
              <a:t> Pray every day. Don’t make any decisions too harshly or too quickly, without first considering God about it. </a:t>
            </a:r>
            <a:endParaRPr lang="en-US" dirty="0"/>
          </a:p>
          <a:p>
            <a:r>
              <a:rPr lang="en-US" sz="3200" dirty="0">
                <a:ea typeface="+mn-lt"/>
                <a:cs typeface="+mn-lt"/>
              </a:rPr>
              <a:t>    </a:t>
            </a:r>
            <a:endParaRPr lang="en-US"/>
          </a:p>
          <a:p>
            <a:endParaRPr lang="en-US" sz="3200" dirty="0">
              <a:cs typeface="Calibri"/>
            </a:endParaRPr>
          </a:p>
          <a:p>
            <a:endParaRPr lang="en-US" sz="3200" dirty="0">
              <a:cs typeface="Calibri"/>
            </a:endParaRPr>
          </a:p>
          <a:p>
            <a:endParaRPr lang="en-US" sz="3200" dirty="0">
              <a:cs typeface="Calibri"/>
            </a:endParaRPr>
          </a:p>
        </p:txBody>
      </p:sp>
    </p:spTree>
    <p:extLst>
      <p:ext uri="{BB962C8B-B14F-4D97-AF65-F5344CB8AC3E}">
        <p14:creationId xmlns:p14="http://schemas.microsoft.com/office/powerpoint/2010/main" val="390202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1639977"/>
          </a:xfrm>
        </p:spPr>
        <p:txBody>
          <a:bodyPr vert="horz" lIns="91440" tIns="45720" rIns="91440" bIns="45720" rtlCol="0" anchor="t">
            <a:normAutofit/>
          </a:bodyPr>
          <a:lstStyle/>
          <a:p>
            <a:r>
              <a:rPr lang="en-US" dirty="0">
                <a:cs typeface="Calibri Light" panose="020F0302020204030204"/>
              </a:rPr>
              <a:t>Listen to / Read Sermons</a:t>
            </a:r>
            <a:endParaRPr lang="en-US" dirty="0"/>
          </a:p>
        </p:txBody>
      </p:sp>
      <p:sp>
        <p:nvSpPr>
          <p:cNvPr id="3" name="TextBox 2">
            <a:extLst>
              <a:ext uri="{FF2B5EF4-FFF2-40B4-BE49-F238E27FC236}">
                <a16:creationId xmlns:a16="http://schemas.microsoft.com/office/drawing/2014/main" id="{5C044FA6-73E2-4346-B242-97E5DB9851E6}"/>
              </a:ext>
            </a:extLst>
          </p:cNvPr>
          <p:cNvSpPr txBox="1"/>
          <p:nvPr/>
        </p:nvSpPr>
        <p:spPr>
          <a:xfrm>
            <a:off x="669985" y="1618891"/>
            <a:ext cx="1085203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mn-lt"/>
                <a:cs typeface="+mn-lt"/>
              </a:rPr>
              <a:t>Romans 10:17 So then faith cometh by hearing, and hearing by the word of God.</a:t>
            </a:r>
            <a:endParaRPr lang="en-US" sz="3200">
              <a:cs typeface="Calibri"/>
            </a:endParaRPr>
          </a:p>
          <a:p>
            <a:pPr algn="l"/>
            <a:endParaRPr lang="en-US" sz="3200" dirty="0">
              <a:cs typeface="Calibri"/>
            </a:endParaRPr>
          </a:p>
        </p:txBody>
      </p:sp>
    </p:spTree>
    <p:extLst>
      <p:ext uri="{BB962C8B-B14F-4D97-AF65-F5344CB8AC3E}">
        <p14:creationId xmlns:p14="http://schemas.microsoft.com/office/powerpoint/2010/main" val="201974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1855637"/>
          </a:xfrm>
        </p:spPr>
        <p:txBody>
          <a:bodyPr vert="horz" lIns="91440" tIns="45720" rIns="91440" bIns="45720" rtlCol="0" anchor="t">
            <a:normAutofit/>
          </a:bodyPr>
          <a:lstStyle/>
          <a:p>
            <a:r>
              <a:rPr lang="en-US" dirty="0">
                <a:cs typeface="Calibri Light" panose="020F0302020204030204"/>
              </a:rPr>
              <a:t>Come to Church / Fellowship</a:t>
            </a:r>
            <a:endParaRPr lang="en-US" dirty="0"/>
          </a:p>
        </p:txBody>
      </p:sp>
      <p:sp>
        <p:nvSpPr>
          <p:cNvPr id="3" name="TextBox 2">
            <a:extLst>
              <a:ext uri="{FF2B5EF4-FFF2-40B4-BE49-F238E27FC236}">
                <a16:creationId xmlns:a16="http://schemas.microsoft.com/office/drawing/2014/main" id="{937072EA-928D-4FE7-9AA9-E946DF79CA49}"/>
              </a:ext>
            </a:extLst>
          </p:cNvPr>
          <p:cNvSpPr txBox="1"/>
          <p:nvPr/>
        </p:nvSpPr>
        <p:spPr>
          <a:xfrm>
            <a:off x="497457" y="1892061"/>
            <a:ext cx="1138399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mn-lt"/>
                <a:cs typeface="+mn-lt"/>
              </a:rPr>
              <a:t>Hebrews 10:24-25 And let us consider one another to provoke unto love and to good works: </a:t>
            </a:r>
            <a:r>
              <a:rPr lang="en-US" sz="3200" dirty="0">
                <a:highlight>
                  <a:srgbClr val="FFFF00"/>
                </a:highlight>
                <a:ea typeface="+mn-lt"/>
                <a:cs typeface="+mn-lt"/>
              </a:rPr>
              <a:t>Not forsaking the assembling of ourselves together, as the manner of some is</a:t>
            </a:r>
            <a:r>
              <a:rPr lang="en-US" sz="3200" dirty="0">
                <a:ea typeface="+mn-lt"/>
                <a:cs typeface="+mn-lt"/>
              </a:rPr>
              <a:t>; but exhorting one another: and so much the more, as ye see the day approaching.</a:t>
            </a:r>
            <a:endParaRPr lang="en-US" sz="3200">
              <a:cs typeface="Calibri"/>
            </a:endParaRPr>
          </a:p>
          <a:p>
            <a:pPr algn="l"/>
            <a:endParaRPr lang="en-US" sz="3200" dirty="0">
              <a:cs typeface="Calibri"/>
            </a:endParaRPr>
          </a:p>
        </p:txBody>
      </p:sp>
    </p:spTree>
    <p:extLst>
      <p:ext uri="{BB962C8B-B14F-4D97-AF65-F5344CB8AC3E}">
        <p14:creationId xmlns:p14="http://schemas.microsoft.com/office/powerpoint/2010/main" val="204810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1467449"/>
          </a:xfrm>
        </p:spPr>
        <p:txBody>
          <a:bodyPr vert="horz" lIns="91440" tIns="45720" rIns="91440" bIns="45720" rtlCol="0" anchor="t">
            <a:normAutofit/>
          </a:bodyPr>
          <a:lstStyle/>
          <a:p>
            <a:r>
              <a:rPr lang="en-US" dirty="0">
                <a:cs typeface="Calibri Light" panose="020F0302020204030204"/>
              </a:rPr>
              <a:t>Meditate</a:t>
            </a:r>
          </a:p>
        </p:txBody>
      </p:sp>
      <p:sp>
        <p:nvSpPr>
          <p:cNvPr id="3" name="TextBox 2">
            <a:extLst>
              <a:ext uri="{FF2B5EF4-FFF2-40B4-BE49-F238E27FC236}">
                <a16:creationId xmlns:a16="http://schemas.microsoft.com/office/drawing/2014/main" id="{A6269DAD-4832-4657-8419-56FB403DA4DE}"/>
              </a:ext>
            </a:extLst>
          </p:cNvPr>
          <p:cNvSpPr txBox="1"/>
          <p:nvPr/>
        </p:nvSpPr>
        <p:spPr>
          <a:xfrm>
            <a:off x="583721" y="1259457"/>
            <a:ext cx="11312104"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mn-lt"/>
                <a:cs typeface="+mn-lt"/>
              </a:rPr>
              <a:t>Philippians 4:6-9 </a:t>
            </a:r>
            <a:r>
              <a:rPr lang="en-US" sz="3200" dirty="0">
                <a:highlight>
                  <a:srgbClr val="FFFF00"/>
                </a:highlight>
                <a:ea typeface="+mn-lt"/>
                <a:cs typeface="+mn-lt"/>
              </a:rPr>
              <a:t>Be careful </a:t>
            </a:r>
            <a:r>
              <a:rPr lang="en-US" sz="3200" dirty="0">
                <a:solidFill>
                  <a:srgbClr val="000000"/>
                </a:solidFill>
                <a:highlight>
                  <a:srgbClr val="00FF00"/>
                </a:highlight>
                <a:ea typeface="+mn-lt"/>
                <a:cs typeface="+mn-lt"/>
              </a:rPr>
              <a:t>(Anxious)</a:t>
            </a:r>
            <a:r>
              <a:rPr lang="en-US" sz="3200" dirty="0">
                <a:highlight>
                  <a:srgbClr val="FFFF00"/>
                </a:highlight>
                <a:ea typeface="+mn-lt"/>
                <a:cs typeface="+mn-lt"/>
              </a:rPr>
              <a:t> for nothing; </a:t>
            </a:r>
            <a:r>
              <a:rPr lang="en-US" sz="3200" dirty="0">
                <a:ea typeface="+mn-lt"/>
                <a:cs typeface="+mn-lt"/>
              </a:rPr>
              <a:t>but in </a:t>
            </a:r>
            <a:r>
              <a:rPr lang="en-US" sz="3200" dirty="0" err="1">
                <a:ea typeface="+mn-lt"/>
                <a:cs typeface="+mn-lt"/>
              </a:rPr>
              <a:t>every thing</a:t>
            </a:r>
            <a:r>
              <a:rPr lang="en-US" sz="3200" dirty="0">
                <a:ea typeface="+mn-lt"/>
                <a:cs typeface="+mn-lt"/>
              </a:rPr>
              <a:t> by prayer and supplication with thanksgiving let your requests be made known unto God. And the peace of God, which </a:t>
            </a:r>
            <a:r>
              <a:rPr lang="en-US" sz="3200" dirty="0" err="1">
                <a:ea typeface="+mn-lt"/>
                <a:cs typeface="+mn-lt"/>
              </a:rPr>
              <a:t>passeth</a:t>
            </a:r>
            <a:r>
              <a:rPr lang="en-US" sz="3200" dirty="0">
                <a:ea typeface="+mn-lt"/>
                <a:cs typeface="+mn-lt"/>
              </a:rPr>
              <a:t> all understanding, shall keep your hearts and minds through Christ Jesus. Finally, brethren, whatsoever things are </a:t>
            </a:r>
            <a:r>
              <a:rPr lang="en-US" sz="3200" dirty="0">
                <a:solidFill>
                  <a:srgbClr val="FF0000"/>
                </a:solidFill>
                <a:ea typeface="+mn-lt"/>
                <a:cs typeface="+mn-lt"/>
              </a:rPr>
              <a:t>true</a:t>
            </a:r>
            <a:r>
              <a:rPr lang="en-US" sz="3200" dirty="0">
                <a:ea typeface="+mn-lt"/>
                <a:cs typeface="+mn-lt"/>
              </a:rPr>
              <a:t>, whatsoever things are </a:t>
            </a:r>
            <a:r>
              <a:rPr lang="en-US" sz="3200" dirty="0">
                <a:solidFill>
                  <a:srgbClr val="FF0000"/>
                </a:solidFill>
                <a:ea typeface="+mn-lt"/>
                <a:cs typeface="+mn-lt"/>
              </a:rPr>
              <a:t>honest</a:t>
            </a:r>
            <a:r>
              <a:rPr lang="en-US" sz="3200" dirty="0">
                <a:ea typeface="+mn-lt"/>
                <a:cs typeface="+mn-lt"/>
              </a:rPr>
              <a:t>, whatsoever things are </a:t>
            </a:r>
            <a:r>
              <a:rPr lang="en-US" sz="3200" dirty="0">
                <a:solidFill>
                  <a:srgbClr val="FF0000"/>
                </a:solidFill>
                <a:ea typeface="+mn-lt"/>
                <a:cs typeface="+mn-lt"/>
              </a:rPr>
              <a:t>just</a:t>
            </a:r>
            <a:r>
              <a:rPr lang="en-US" sz="3200" dirty="0">
                <a:ea typeface="+mn-lt"/>
                <a:cs typeface="+mn-lt"/>
              </a:rPr>
              <a:t>, whatsoever things are </a:t>
            </a:r>
            <a:r>
              <a:rPr lang="en-US" sz="3200" dirty="0">
                <a:solidFill>
                  <a:srgbClr val="FF0000"/>
                </a:solidFill>
                <a:ea typeface="+mn-lt"/>
                <a:cs typeface="+mn-lt"/>
              </a:rPr>
              <a:t>pure</a:t>
            </a:r>
            <a:r>
              <a:rPr lang="en-US" sz="3200" dirty="0">
                <a:ea typeface="+mn-lt"/>
                <a:cs typeface="+mn-lt"/>
              </a:rPr>
              <a:t>, whatsoever things are </a:t>
            </a:r>
            <a:r>
              <a:rPr lang="en-US" sz="3200" dirty="0">
                <a:solidFill>
                  <a:srgbClr val="FF0000"/>
                </a:solidFill>
                <a:ea typeface="+mn-lt"/>
                <a:cs typeface="+mn-lt"/>
              </a:rPr>
              <a:t>lovely</a:t>
            </a:r>
            <a:r>
              <a:rPr lang="en-US" sz="3200" dirty="0">
                <a:ea typeface="+mn-lt"/>
                <a:cs typeface="+mn-lt"/>
              </a:rPr>
              <a:t>, whatsoever things are of </a:t>
            </a:r>
            <a:r>
              <a:rPr lang="en-US" sz="3200" dirty="0">
                <a:solidFill>
                  <a:srgbClr val="FF0000"/>
                </a:solidFill>
                <a:ea typeface="+mn-lt"/>
                <a:cs typeface="+mn-lt"/>
              </a:rPr>
              <a:t>good report</a:t>
            </a:r>
            <a:r>
              <a:rPr lang="en-US" sz="3200" dirty="0">
                <a:ea typeface="+mn-lt"/>
                <a:cs typeface="+mn-lt"/>
              </a:rPr>
              <a:t>; if there be any </a:t>
            </a:r>
            <a:r>
              <a:rPr lang="en-US" sz="3200" dirty="0">
                <a:solidFill>
                  <a:srgbClr val="FF0000"/>
                </a:solidFill>
                <a:ea typeface="+mn-lt"/>
                <a:cs typeface="+mn-lt"/>
              </a:rPr>
              <a:t>virtue</a:t>
            </a:r>
            <a:r>
              <a:rPr lang="en-US" sz="3200" dirty="0">
                <a:ea typeface="+mn-lt"/>
                <a:cs typeface="+mn-lt"/>
              </a:rPr>
              <a:t>, and if there be any </a:t>
            </a:r>
            <a:r>
              <a:rPr lang="en-US" sz="3200" dirty="0">
                <a:solidFill>
                  <a:srgbClr val="FF0000"/>
                </a:solidFill>
                <a:ea typeface="+mn-lt"/>
                <a:cs typeface="+mn-lt"/>
              </a:rPr>
              <a:t>praise</a:t>
            </a:r>
            <a:r>
              <a:rPr lang="en-US" sz="3200" dirty="0">
                <a:ea typeface="+mn-lt"/>
                <a:cs typeface="+mn-lt"/>
              </a:rPr>
              <a:t>, think on these things. Those things, which ye have both learned, and received, and heard, and seen in me, do: and the God of peace shall be with you.</a:t>
            </a:r>
            <a:endParaRPr lang="en-US" sz="3200" dirty="0">
              <a:cs typeface="Calibri"/>
            </a:endParaRPr>
          </a:p>
          <a:p>
            <a:pPr algn="l"/>
            <a:endParaRPr lang="en-US" sz="3200" dirty="0">
              <a:cs typeface="Calibri"/>
            </a:endParaRPr>
          </a:p>
        </p:txBody>
      </p:sp>
    </p:spTree>
    <p:extLst>
      <p:ext uri="{BB962C8B-B14F-4D97-AF65-F5344CB8AC3E}">
        <p14:creationId xmlns:p14="http://schemas.microsoft.com/office/powerpoint/2010/main" val="44447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rmAutofit/>
          </a:bodyPr>
          <a:lstStyle/>
          <a:p>
            <a:r>
              <a:rPr lang="en-US" sz="9600" dirty="0">
                <a:solidFill>
                  <a:schemeClr val="bg1"/>
                </a:solidFill>
                <a:cs typeface="Calibri Light" panose="020F0302020204030204"/>
              </a:rPr>
              <a:t>Open Channels</a:t>
            </a:r>
            <a:endParaRPr lang="en-US" sz="9600">
              <a:solidFill>
                <a:schemeClr val="bg1"/>
              </a:solidFill>
              <a:cs typeface="Calibri Light"/>
            </a:endParaRPr>
          </a:p>
        </p:txBody>
      </p:sp>
    </p:spTree>
    <p:extLst>
      <p:ext uri="{BB962C8B-B14F-4D97-AF65-F5344CB8AC3E}">
        <p14:creationId xmlns:p14="http://schemas.microsoft.com/office/powerpoint/2010/main" val="1857874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1481826"/>
          </a:xfrm>
        </p:spPr>
        <p:txBody>
          <a:bodyPr vert="horz" lIns="91440" tIns="45720" rIns="91440" bIns="45720" rtlCol="0" anchor="t">
            <a:normAutofit/>
          </a:bodyPr>
          <a:lstStyle/>
          <a:p>
            <a:r>
              <a:rPr lang="en-US" dirty="0">
                <a:cs typeface="Calibri Light" panose="020F0302020204030204"/>
              </a:rPr>
              <a:t>Worship</a:t>
            </a:r>
            <a:endParaRPr lang="en-US" dirty="0"/>
          </a:p>
        </p:txBody>
      </p:sp>
      <p:sp>
        <p:nvSpPr>
          <p:cNvPr id="3" name="TextBox 2">
            <a:extLst>
              <a:ext uri="{FF2B5EF4-FFF2-40B4-BE49-F238E27FC236}">
                <a16:creationId xmlns:a16="http://schemas.microsoft.com/office/drawing/2014/main" id="{E269CD43-40FF-471F-8E6F-454E8594C51B}"/>
              </a:ext>
            </a:extLst>
          </p:cNvPr>
          <p:cNvSpPr txBox="1"/>
          <p:nvPr/>
        </p:nvSpPr>
        <p:spPr>
          <a:xfrm>
            <a:off x="382438" y="1518250"/>
            <a:ext cx="11240218"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Ephesians 5:18-21 And be not drunk with wine, wherein is excess; but be filled with the Spirit; Speaking to yourselves in </a:t>
            </a:r>
            <a:r>
              <a:rPr lang="en-US" sz="2800" dirty="0">
                <a:highlight>
                  <a:srgbClr val="FFFF00"/>
                </a:highlight>
                <a:ea typeface="+mn-lt"/>
                <a:cs typeface="+mn-lt"/>
              </a:rPr>
              <a:t>psalms and hymns and spiritual songs, singing and making melody in your heart to the Lord; </a:t>
            </a:r>
            <a:r>
              <a:rPr lang="en-US" sz="2800" dirty="0">
                <a:ea typeface="+mn-lt"/>
                <a:cs typeface="+mn-lt"/>
              </a:rPr>
              <a:t>Giving thanks always for all things unto God and the Father in the name of our Lord Jesus Christ; Submitting yourselves one to another in the fear of God.</a:t>
            </a:r>
            <a:endParaRPr lang="en-US" sz="2800" dirty="0">
              <a:cs typeface="Calibri"/>
            </a:endParaRPr>
          </a:p>
          <a:p>
            <a:pPr algn="l"/>
            <a:endParaRPr lang="en-US" sz="2800" dirty="0">
              <a:cs typeface="Calibri"/>
            </a:endParaRPr>
          </a:p>
          <a:p>
            <a:r>
              <a:rPr lang="en-US" sz="2800" dirty="0">
                <a:ea typeface="+mn-lt"/>
                <a:cs typeface="+mn-lt"/>
              </a:rPr>
              <a:t>Colossians 3:16 Let the word of Christ dwell in you richly in all wisdom; </a:t>
            </a:r>
            <a:r>
              <a:rPr lang="en-US" sz="2800" dirty="0">
                <a:highlight>
                  <a:srgbClr val="FFFF00"/>
                </a:highlight>
                <a:ea typeface="+mn-lt"/>
                <a:cs typeface="+mn-lt"/>
              </a:rPr>
              <a:t>teaching and admonishing one another in psalms and hymns and spiritual songs, singing with grace in your hearts to the Lord.</a:t>
            </a:r>
            <a:endParaRPr lang="en-US" sz="2800">
              <a:highlight>
                <a:srgbClr val="FFFF00"/>
              </a:highlight>
              <a:cs typeface="Calibri"/>
            </a:endParaRPr>
          </a:p>
          <a:p>
            <a:endParaRPr lang="en-US" sz="2800" dirty="0">
              <a:cs typeface="Calibri"/>
            </a:endParaRPr>
          </a:p>
          <a:p>
            <a:r>
              <a:rPr lang="en-US" sz="2800" dirty="0">
                <a:ea typeface="+mn-lt"/>
                <a:cs typeface="+mn-lt"/>
              </a:rPr>
              <a:t>Psalm 22:3 But thou art holy, O </a:t>
            </a:r>
            <a:r>
              <a:rPr lang="en-US" sz="2800" dirty="0">
                <a:highlight>
                  <a:srgbClr val="FFFF00"/>
                </a:highlight>
                <a:ea typeface="+mn-lt"/>
                <a:cs typeface="+mn-lt"/>
              </a:rPr>
              <a:t>thou that </a:t>
            </a:r>
            <a:r>
              <a:rPr lang="en-US" sz="2800" dirty="0" err="1">
                <a:highlight>
                  <a:srgbClr val="FFFF00"/>
                </a:highlight>
                <a:ea typeface="+mn-lt"/>
                <a:cs typeface="+mn-lt"/>
              </a:rPr>
              <a:t>inhabitest</a:t>
            </a:r>
            <a:r>
              <a:rPr lang="en-US" sz="2800" dirty="0">
                <a:highlight>
                  <a:srgbClr val="FFFF00"/>
                </a:highlight>
                <a:ea typeface="+mn-lt"/>
                <a:cs typeface="+mn-lt"/>
              </a:rPr>
              <a:t> the praises of Israel.</a:t>
            </a:r>
            <a:endParaRPr lang="en-US" sz="2800" dirty="0">
              <a:highlight>
                <a:srgbClr val="FFFF00"/>
              </a:highlight>
              <a:cs typeface="Calibri"/>
            </a:endParaRPr>
          </a:p>
          <a:p>
            <a:endParaRPr lang="en-US" sz="2800" dirty="0">
              <a:cs typeface="Calibri"/>
            </a:endParaRPr>
          </a:p>
          <a:p>
            <a:endParaRPr lang="en-US" sz="2800" dirty="0">
              <a:cs typeface="Calibri"/>
            </a:endParaRPr>
          </a:p>
        </p:txBody>
      </p:sp>
    </p:spTree>
    <p:extLst>
      <p:ext uri="{BB962C8B-B14F-4D97-AF65-F5344CB8AC3E}">
        <p14:creationId xmlns:p14="http://schemas.microsoft.com/office/powerpoint/2010/main" val="2184101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rmAutofit/>
          </a:bodyPr>
          <a:lstStyle/>
          <a:p>
            <a:pPr algn="l"/>
            <a:r>
              <a:rPr lang="en-US" sz="3200" dirty="0">
                <a:ea typeface="+mj-lt"/>
                <a:cs typeface="+mj-lt"/>
              </a:rPr>
              <a:t>63-0728 - Christ Is The Mystery Of God Revealed</a:t>
            </a:r>
            <a:br>
              <a:rPr lang="en-US" sz="3200" dirty="0">
                <a:ea typeface="+mj-lt"/>
                <a:cs typeface="+mj-lt"/>
              </a:rPr>
            </a:br>
            <a:br>
              <a:rPr lang="en-US" sz="3200" dirty="0">
                <a:ea typeface="+mj-lt"/>
                <a:cs typeface="+mj-lt"/>
              </a:rPr>
            </a:br>
            <a:r>
              <a:rPr lang="en-US" sz="3200" dirty="0">
                <a:ea typeface="+mj-lt"/>
                <a:cs typeface="+mj-lt"/>
              </a:rPr>
              <a:t>187 How did He…? What happened in the prefigure now? He opened Adam’s side and took part of his flesh, which was Adam, to make Eve. The Bride has to be the Word, for He is the Word. She cannot stand on creeds. She cannot stand on denomination. She cannot stand on good behavior. She has to stand alone on the Word, because She is part of It. She was taken from Christ. See?</a:t>
            </a:r>
            <a:endParaRPr lang="en-US" sz="3200" dirty="0">
              <a:cs typeface="Calibri Light"/>
            </a:endParaRPr>
          </a:p>
        </p:txBody>
      </p:sp>
    </p:spTree>
    <p:extLst>
      <p:ext uri="{BB962C8B-B14F-4D97-AF65-F5344CB8AC3E}">
        <p14:creationId xmlns:p14="http://schemas.microsoft.com/office/powerpoint/2010/main" val="4123956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rmAutofit/>
          </a:bodyPr>
          <a:lstStyle/>
          <a:p>
            <a:pPr algn="l"/>
            <a:r>
              <a:rPr lang="en-US" sz="3200" dirty="0">
                <a:ea typeface="+mj-lt"/>
                <a:cs typeface="+mj-lt"/>
              </a:rPr>
              <a:t>63-0728 - Christ Is The Mystery Of God Revealed</a:t>
            </a:r>
            <a:br>
              <a:rPr lang="en-US" sz="3200" dirty="0">
                <a:ea typeface="+mj-lt"/>
                <a:cs typeface="+mj-lt"/>
              </a:rPr>
            </a:br>
            <a:br>
              <a:rPr lang="en-US" sz="3200" dirty="0">
                <a:ea typeface="+mj-lt"/>
                <a:cs typeface="+mj-lt"/>
              </a:rPr>
            </a:br>
            <a:r>
              <a:rPr lang="en-US" sz="3200" dirty="0">
                <a:ea typeface="+mj-lt"/>
                <a:cs typeface="+mj-lt"/>
              </a:rPr>
              <a:t>188 And to be sure, that, the whole Rapture now: Luther was a part, Wesley was a part, the prophets was a part. If they’re—aren’t a part…Just in the revelation that they was making up, the body, feet, toes, arms, and so forth, until the Head (which we get to that in a few minutes), see, that makes the entire Rapture. It’s the Body of the Word, which is Christ. Amen! 189 </a:t>
            </a:r>
            <a:r>
              <a:rPr lang="en-US" sz="3200" dirty="0">
                <a:highlight>
                  <a:srgbClr val="FFFF00"/>
                </a:highlight>
                <a:ea typeface="+mj-lt"/>
                <a:cs typeface="+mj-lt"/>
              </a:rPr>
              <a:t>Outside of That, you’re lost. I don’t care how good you are,</a:t>
            </a:r>
            <a:r>
              <a:rPr lang="en-US" sz="3200" dirty="0">
                <a:ea typeface="+mj-lt"/>
                <a:cs typeface="+mj-lt"/>
              </a:rPr>
              <a:t> or what your relationship is, or what your fellowship is, or what your organization is, </a:t>
            </a:r>
            <a:r>
              <a:rPr lang="en-US" sz="3200" dirty="0">
                <a:highlight>
                  <a:srgbClr val="FFFF00"/>
                </a:highlight>
                <a:ea typeface="+mj-lt"/>
                <a:cs typeface="+mj-lt"/>
              </a:rPr>
              <a:t>you’re lost, outside of that Word being in you. 190 “If ye abide in Me, the Word, My Word abide in you, then you ask what you will,” because you and the Word are the same.</a:t>
            </a:r>
            <a:endParaRPr lang="en-US" sz="3200">
              <a:highlight>
                <a:srgbClr val="FFFF00"/>
              </a:highlight>
              <a:cs typeface="Calibri Light"/>
            </a:endParaRPr>
          </a:p>
        </p:txBody>
      </p:sp>
    </p:spTree>
    <p:extLst>
      <p:ext uri="{BB962C8B-B14F-4D97-AF65-F5344CB8AC3E}">
        <p14:creationId xmlns:p14="http://schemas.microsoft.com/office/powerpoint/2010/main" val="4064739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rmAutofit/>
          </a:bodyPr>
          <a:lstStyle/>
          <a:p>
            <a:pPr algn="l"/>
            <a:r>
              <a:rPr lang="en-US" sz="3200" dirty="0">
                <a:ea typeface="+mj-lt"/>
                <a:cs typeface="+mj-lt"/>
              </a:rPr>
              <a:t>63-0728 - Christ Is The Mystery Of God Revealed</a:t>
            </a:r>
            <a:br>
              <a:rPr lang="en-US" sz="3200" dirty="0">
                <a:ea typeface="+mj-lt"/>
                <a:cs typeface="+mj-lt"/>
              </a:rPr>
            </a:br>
            <a:br>
              <a:rPr lang="en-US" sz="3200" dirty="0">
                <a:ea typeface="+mj-lt"/>
                <a:cs typeface="+mj-lt"/>
              </a:rPr>
            </a:br>
            <a:r>
              <a:rPr lang="en-US" sz="3200" dirty="0">
                <a:ea typeface="+mj-lt"/>
                <a:cs typeface="+mj-lt"/>
              </a:rPr>
              <a:t>He has the </a:t>
            </a:r>
            <a:r>
              <a:rPr lang="en-US" sz="3200" dirty="0" err="1">
                <a:ea typeface="+mj-lt"/>
                <a:cs typeface="+mj-lt"/>
              </a:rPr>
              <a:t>preeminences</a:t>
            </a:r>
            <a:r>
              <a:rPr lang="en-US" sz="3200" dirty="0">
                <a:ea typeface="+mj-lt"/>
                <a:cs typeface="+mj-lt"/>
              </a:rPr>
              <a:t>. He’s got the rulership. You’re a—you’re a prisoner to Him. The world is dead. You have nothing more…You see the rest of the people living the way they do, but yet you do not do it. You’re a prisoner. You’re yoked with Him. “My yoke is easy.” Yoked with Christ, with His Word. “I do that only which the…pleases the Father. And if you can’t believe that I am He, then believe the Word.” So perfect! Notice.</a:t>
            </a:r>
            <a:endParaRPr lang="en-US" sz="3200" dirty="0">
              <a:cs typeface="Calibri Light"/>
            </a:endParaRPr>
          </a:p>
        </p:txBody>
      </p:sp>
    </p:spTree>
    <p:extLst>
      <p:ext uri="{BB962C8B-B14F-4D97-AF65-F5344CB8AC3E}">
        <p14:creationId xmlns:p14="http://schemas.microsoft.com/office/powerpoint/2010/main" val="3497269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B48C3E7-5113-4FF0-A702-79978E57671B}"/>
              </a:ext>
            </a:extLst>
          </p:cNvPr>
          <p:cNvPicPr>
            <a:picLocks noChangeAspect="1"/>
          </p:cNvPicPr>
          <p:nvPr/>
        </p:nvPicPr>
        <p:blipFill>
          <a:blip r:embed="rId3"/>
          <a:stretch>
            <a:fillRect/>
          </a:stretch>
        </p:blipFill>
        <p:spPr>
          <a:xfrm>
            <a:off x="253042" y="324949"/>
            <a:ext cx="2743200" cy="3533913"/>
          </a:xfrm>
          <a:prstGeom prst="rect">
            <a:avLst/>
          </a:prstGeom>
        </p:spPr>
      </p:pic>
    </p:spTree>
    <p:extLst>
      <p:ext uri="{BB962C8B-B14F-4D97-AF65-F5344CB8AC3E}">
        <p14:creationId xmlns:p14="http://schemas.microsoft.com/office/powerpoint/2010/main" val="3848857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rmAutofit/>
          </a:bodyPr>
          <a:lstStyle/>
          <a:p>
            <a:pPr algn="l"/>
            <a:endParaRPr lang="en-US">
              <a:cs typeface="Calibri Light" panose="020F0302020204030204"/>
            </a:endParaRPr>
          </a:p>
        </p:txBody>
      </p:sp>
    </p:spTree>
    <p:extLst>
      <p:ext uri="{BB962C8B-B14F-4D97-AF65-F5344CB8AC3E}">
        <p14:creationId xmlns:p14="http://schemas.microsoft.com/office/powerpoint/2010/main" val="2069517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rmAutofit/>
          </a:bodyPr>
          <a:lstStyle/>
          <a:p>
            <a:pPr algn="l"/>
            <a:endParaRPr lang="en-US">
              <a:cs typeface="Calibri Light" panose="020F0302020204030204"/>
            </a:endParaRPr>
          </a:p>
        </p:txBody>
      </p:sp>
    </p:spTree>
    <p:extLst>
      <p:ext uri="{BB962C8B-B14F-4D97-AF65-F5344CB8AC3E}">
        <p14:creationId xmlns:p14="http://schemas.microsoft.com/office/powerpoint/2010/main" val="375691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1481826"/>
          </a:xfrm>
        </p:spPr>
        <p:txBody>
          <a:bodyPr vert="horz" lIns="91440" tIns="45720" rIns="91440" bIns="45720" rtlCol="0" anchor="t">
            <a:normAutofit fontScale="90000"/>
          </a:bodyPr>
          <a:lstStyle/>
          <a:p>
            <a:r>
              <a:rPr lang="en-US" dirty="0">
                <a:cs typeface="Calibri Light" panose="020F0302020204030204"/>
              </a:rPr>
              <a:t>Open Channels</a:t>
            </a:r>
            <a:br>
              <a:rPr lang="en-US" dirty="0">
                <a:cs typeface="Calibri Light" panose="020F0302020204030204"/>
              </a:rPr>
            </a:br>
            <a:r>
              <a:rPr lang="en-US" sz="3600" dirty="0">
                <a:cs typeface="Calibri Light" panose="020F0302020204030204"/>
              </a:rPr>
              <a:t>(Spending Time With God)</a:t>
            </a:r>
            <a:br>
              <a:rPr lang="en-US" sz="3600" dirty="0">
                <a:cs typeface="Calibri Light" panose="020F0302020204030204"/>
              </a:rPr>
            </a:br>
            <a:br>
              <a:rPr lang="en-US" dirty="0">
                <a:cs typeface="Calibri Light" panose="020F0302020204030204"/>
              </a:rPr>
            </a:br>
            <a:br>
              <a:rPr lang="en-US" dirty="0">
                <a:cs typeface="Calibri Light" panose="020F0302020204030204"/>
              </a:rPr>
            </a:br>
            <a:endParaRPr lang="en-US"/>
          </a:p>
        </p:txBody>
      </p:sp>
      <p:sp>
        <p:nvSpPr>
          <p:cNvPr id="3" name="TextBox 2">
            <a:extLst>
              <a:ext uri="{FF2B5EF4-FFF2-40B4-BE49-F238E27FC236}">
                <a16:creationId xmlns:a16="http://schemas.microsoft.com/office/drawing/2014/main" id="{0B5A93BB-FFDC-4322-BFF8-6B9A5133C988}"/>
              </a:ext>
            </a:extLst>
          </p:cNvPr>
          <p:cNvSpPr txBox="1"/>
          <p:nvPr/>
        </p:nvSpPr>
        <p:spPr>
          <a:xfrm>
            <a:off x="425571" y="2208363"/>
            <a:ext cx="1155651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1</a:t>
            </a:r>
            <a:r>
              <a:rPr lang="en-US" sz="4000" dirty="0">
                <a:ea typeface="+mn-lt"/>
                <a:cs typeface="+mn-lt"/>
              </a:rPr>
              <a:t>) Read the Bible</a:t>
            </a:r>
            <a:br>
              <a:rPr lang="en-US" sz="4000" dirty="0">
                <a:ea typeface="+mn-lt"/>
                <a:cs typeface="+mn-lt"/>
              </a:rPr>
            </a:br>
            <a:r>
              <a:rPr lang="en-US" sz="4000" dirty="0">
                <a:ea typeface="+mn-lt"/>
                <a:cs typeface="+mn-lt"/>
              </a:rPr>
              <a:t>2) Pray</a:t>
            </a:r>
            <a:br>
              <a:rPr lang="en-US" sz="4000" dirty="0">
                <a:ea typeface="+mn-lt"/>
                <a:cs typeface="+mn-lt"/>
              </a:rPr>
            </a:br>
            <a:r>
              <a:rPr lang="en-US" sz="4000" dirty="0">
                <a:ea typeface="+mn-lt"/>
                <a:cs typeface="+mn-lt"/>
              </a:rPr>
              <a:t>3) Listen to / Read Sermons</a:t>
            </a:r>
            <a:endParaRPr lang="en-US" dirty="0">
              <a:ea typeface="+mn-lt"/>
              <a:cs typeface="+mn-lt"/>
            </a:endParaRPr>
          </a:p>
          <a:p>
            <a:r>
              <a:rPr lang="en-US" sz="4000" dirty="0">
                <a:ea typeface="+mn-lt"/>
                <a:cs typeface="+mn-lt"/>
              </a:rPr>
              <a:t>4) Come to Church / Fellowship</a:t>
            </a:r>
            <a:br>
              <a:rPr lang="en-US" sz="4000" dirty="0">
                <a:ea typeface="+mn-lt"/>
                <a:cs typeface="+mn-lt"/>
              </a:rPr>
            </a:br>
            <a:r>
              <a:rPr lang="en-US" sz="4000" dirty="0">
                <a:ea typeface="+mn-lt"/>
                <a:cs typeface="+mn-lt"/>
              </a:rPr>
              <a:t>5) Meditate</a:t>
            </a:r>
            <a:br>
              <a:rPr lang="en-US" sz="4000" dirty="0">
                <a:ea typeface="+mn-lt"/>
                <a:cs typeface="+mn-lt"/>
              </a:rPr>
            </a:br>
            <a:r>
              <a:rPr lang="en-US" sz="4000" dirty="0">
                <a:ea typeface="+mn-lt"/>
                <a:cs typeface="+mn-lt"/>
              </a:rPr>
              <a:t>6) Worship</a:t>
            </a:r>
            <a:endParaRPr lang="en-US">
              <a:cs typeface="Calibri"/>
            </a:endParaRPr>
          </a:p>
          <a:p>
            <a:pPr algn="l"/>
            <a:endParaRPr lang="en-US" sz="4000" dirty="0">
              <a:cs typeface="Calibri"/>
            </a:endParaRPr>
          </a:p>
        </p:txBody>
      </p:sp>
    </p:spTree>
    <p:extLst>
      <p:ext uri="{BB962C8B-B14F-4D97-AF65-F5344CB8AC3E}">
        <p14:creationId xmlns:p14="http://schemas.microsoft.com/office/powerpoint/2010/main" val="11738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rmAutofit/>
          </a:bodyPr>
          <a:lstStyle/>
          <a:p>
            <a:pPr algn="l"/>
            <a:r>
              <a:rPr lang="en-US" sz="3600" dirty="0">
                <a:ea typeface="+mj-lt"/>
                <a:cs typeface="+mj-lt"/>
              </a:rPr>
              <a:t>61-0428 - Getting In The Spirit</a:t>
            </a:r>
            <a:br>
              <a:rPr lang="en-US" sz="3600" dirty="0">
                <a:ea typeface="+mj-lt"/>
                <a:cs typeface="+mj-lt"/>
              </a:rPr>
            </a:br>
            <a:br>
              <a:rPr lang="en-US" sz="3600" dirty="0">
                <a:ea typeface="+mj-lt"/>
                <a:cs typeface="+mj-lt"/>
              </a:rPr>
            </a:br>
            <a:r>
              <a:rPr lang="en-US" sz="3600" dirty="0">
                <a:highlight>
                  <a:srgbClr val="FFFF00"/>
                </a:highlight>
                <a:ea typeface="+mj-lt"/>
                <a:cs typeface="+mj-lt"/>
              </a:rPr>
              <a:t>You know stagnated water gets these little </a:t>
            </a:r>
            <a:r>
              <a:rPr lang="en-US" sz="3600" err="1">
                <a:highlight>
                  <a:srgbClr val="FFFF00"/>
                </a:highlight>
                <a:ea typeface="+mj-lt"/>
                <a:cs typeface="+mj-lt"/>
              </a:rPr>
              <a:t>wiggletails</a:t>
            </a:r>
            <a:r>
              <a:rPr lang="en-US" sz="3600" dirty="0">
                <a:highlight>
                  <a:srgbClr val="FFFF00"/>
                </a:highlight>
                <a:ea typeface="+mj-lt"/>
                <a:cs typeface="+mj-lt"/>
              </a:rPr>
              <a:t> in it. That’s what’s the matter with the Church today: a little wiggle in here and wiggle out there.</a:t>
            </a:r>
            <a:r>
              <a:rPr lang="en-US" sz="3600" dirty="0">
                <a:ea typeface="+mj-lt"/>
                <a:cs typeface="+mj-lt"/>
              </a:rPr>
              <a:t> Everything…“Days of miracles is past. No such a thing as Divine healing.” Can’t sit still five minutes in a meeting. Oh, my goodness. </a:t>
            </a:r>
            <a:r>
              <a:rPr lang="en-US" sz="3600" dirty="0">
                <a:highlight>
                  <a:srgbClr val="FFFF00"/>
                </a:highlight>
                <a:ea typeface="+mj-lt"/>
                <a:cs typeface="+mj-lt"/>
              </a:rPr>
              <a:t>Stagnated water, beaver dam, blow it out.</a:t>
            </a:r>
            <a:r>
              <a:rPr lang="en-US" sz="3600" dirty="0">
                <a:ea typeface="+mj-lt"/>
                <a:cs typeface="+mj-lt"/>
              </a:rPr>
              <a:t> Amen. There is a fountain filled with Blood, drawn from Emmanuel’s veins. Where sinners plunged beneath the flood, lose all their guilty stains.</a:t>
            </a:r>
            <a:endParaRPr lang="en-US" sz="3600" dirty="0">
              <a:cs typeface="Calibri Light"/>
            </a:endParaRPr>
          </a:p>
        </p:txBody>
      </p:sp>
    </p:spTree>
    <p:extLst>
      <p:ext uri="{BB962C8B-B14F-4D97-AF65-F5344CB8AC3E}">
        <p14:creationId xmlns:p14="http://schemas.microsoft.com/office/powerpoint/2010/main" val="202290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rmAutofit/>
          </a:bodyPr>
          <a:lstStyle/>
          <a:p>
            <a:pPr algn="l"/>
            <a:r>
              <a:rPr lang="en-US" sz="3600" dirty="0">
                <a:ea typeface="+mj-lt"/>
                <a:cs typeface="+mj-lt"/>
              </a:rPr>
              <a:t>62 </a:t>
            </a:r>
            <a:r>
              <a:rPr lang="en-US" sz="3600" dirty="0">
                <a:highlight>
                  <a:srgbClr val="FFFF00"/>
                </a:highlight>
                <a:ea typeface="+mj-lt"/>
                <a:cs typeface="+mj-lt"/>
              </a:rPr>
              <a:t>Prophet said, “Get down there and dig all them logs out.” “Well, I tell you then, prophet, should we go back and have another mighty rushing wind?</a:t>
            </a:r>
            <a:r>
              <a:rPr lang="en-US" sz="3600" dirty="0">
                <a:ea typeface="+mj-lt"/>
                <a:cs typeface="+mj-lt"/>
              </a:rPr>
              <a:t>” “Nope.” “Shall we start another latter rain?” “Nope, nope. </a:t>
            </a:r>
            <a:r>
              <a:rPr lang="en-US" sz="3600" dirty="0">
                <a:highlight>
                  <a:srgbClr val="FFFF00"/>
                </a:highlight>
                <a:ea typeface="+mj-lt"/>
                <a:cs typeface="+mj-lt"/>
              </a:rPr>
              <a:t>Just clean out the channel. That’s all you have to do.” We got the people, just clean out the channel. The people’s all right. Get the channels cleaned out so the Holy Spirit can come in. </a:t>
            </a:r>
            <a:r>
              <a:rPr lang="en-US" sz="3600" dirty="0">
                <a:ea typeface="+mj-lt"/>
                <a:cs typeface="+mj-lt"/>
              </a:rPr>
              <a:t>All your fanaticisms, and isms, and everything else that’s in the church, clean the thing out. The Rock’s already smitten, the waters are fresh, running, but our ecclesiastical systems has dammed up the stream.</a:t>
            </a:r>
            <a:endParaRPr lang="en-US" sz="3600">
              <a:cs typeface="Calibri Light"/>
            </a:endParaRPr>
          </a:p>
        </p:txBody>
      </p:sp>
    </p:spTree>
    <p:extLst>
      <p:ext uri="{BB962C8B-B14F-4D97-AF65-F5344CB8AC3E}">
        <p14:creationId xmlns:p14="http://schemas.microsoft.com/office/powerpoint/2010/main" val="2980585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rmAutofit/>
          </a:bodyPr>
          <a:lstStyle/>
          <a:p>
            <a:pPr algn="l"/>
            <a:r>
              <a:rPr lang="en-US" sz="3600" dirty="0">
                <a:ea typeface="+mj-lt"/>
                <a:cs typeface="+mj-lt"/>
              </a:rPr>
              <a:t>He said, “Clean those things out. You won’t have to have another rushing wind. You won’t hear neither wind nor see any rain, but yet there’ll be water there.” Oh, brother. Not a new system, </a:t>
            </a:r>
            <a:r>
              <a:rPr lang="en-US" sz="3600" dirty="0">
                <a:highlight>
                  <a:srgbClr val="FFFF00"/>
                </a:highlight>
                <a:ea typeface="+mj-lt"/>
                <a:cs typeface="+mj-lt"/>
              </a:rPr>
              <a:t>not a new system we need. What we need is clean out the system we got.</a:t>
            </a:r>
            <a:r>
              <a:rPr lang="en-US" sz="3600" dirty="0">
                <a:ea typeface="+mj-lt"/>
                <a:cs typeface="+mj-lt"/>
              </a:rPr>
              <a:t> Not make another Assemblies of God or another Oneness, but just clean out the Oneness and Assemblies we got. </a:t>
            </a:r>
            <a:r>
              <a:rPr lang="en-US" sz="3600" dirty="0">
                <a:highlight>
                  <a:srgbClr val="FFFF00"/>
                </a:highlight>
                <a:ea typeface="+mj-lt"/>
                <a:cs typeface="+mj-lt"/>
              </a:rPr>
              <a:t>Get all the logs out of it. All the differences, the fussing, and stewing, and things like that away from them, the waters will go to flowing back again.</a:t>
            </a:r>
            <a:r>
              <a:rPr lang="en-US" sz="3600" dirty="0">
                <a:ea typeface="+mj-lt"/>
                <a:cs typeface="+mj-lt"/>
              </a:rPr>
              <a:t> There’ll be </a:t>
            </a:r>
            <a:r>
              <a:rPr lang="en-US" sz="3600" dirty="0">
                <a:highlight>
                  <a:srgbClr val="FFFF00"/>
                </a:highlight>
                <a:ea typeface="+mj-lt"/>
                <a:cs typeface="+mj-lt"/>
              </a:rPr>
              <a:t>love</a:t>
            </a:r>
            <a:r>
              <a:rPr lang="en-US" sz="3600" dirty="0">
                <a:ea typeface="+mj-lt"/>
                <a:cs typeface="+mj-lt"/>
              </a:rPr>
              <a:t>, joy, joy like a river, just flowing all over everybody, just in love with one another. </a:t>
            </a:r>
            <a:endParaRPr lang="en-US" sz="3600" dirty="0">
              <a:cs typeface="Calibri Light"/>
            </a:endParaRPr>
          </a:p>
        </p:txBody>
      </p:sp>
    </p:spTree>
    <p:extLst>
      <p:ext uri="{BB962C8B-B14F-4D97-AF65-F5344CB8AC3E}">
        <p14:creationId xmlns:p14="http://schemas.microsoft.com/office/powerpoint/2010/main" val="1061977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Autofit/>
          </a:bodyPr>
          <a:lstStyle/>
          <a:p>
            <a:pPr algn="l"/>
            <a:r>
              <a:rPr lang="en-US" sz="3200" dirty="0">
                <a:ea typeface="+mj-lt"/>
                <a:cs typeface="+mj-lt"/>
              </a:rPr>
              <a:t>63-0601 - Come, Follow Me</a:t>
            </a:r>
            <a:br>
              <a:rPr lang="en-US" sz="3200" dirty="0">
                <a:ea typeface="+mj-lt"/>
                <a:cs typeface="+mj-lt"/>
              </a:rPr>
            </a:br>
            <a:br>
              <a:rPr lang="en-US" sz="3200" dirty="0">
                <a:ea typeface="+mj-lt"/>
                <a:cs typeface="+mj-lt"/>
              </a:rPr>
            </a:br>
            <a:r>
              <a:rPr lang="en-US" sz="3200" dirty="0">
                <a:ea typeface="+mj-lt"/>
                <a:cs typeface="+mj-lt"/>
              </a:rPr>
              <a:t>93 But there’s one thing that you just don’t inherit. You’ve got to accept It. That’s Eternal Life. And you’ll only do that by following Jesus, by a born-again experience. </a:t>
            </a:r>
            <a:r>
              <a:rPr lang="en-US" sz="3200" dirty="0">
                <a:solidFill>
                  <a:srgbClr val="000000"/>
                </a:solidFill>
                <a:highlight>
                  <a:srgbClr val="FFFF00"/>
                </a:highlight>
                <a:ea typeface="+mj-lt"/>
                <a:cs typeface="+mj-lt"/>
              </a:rPr>
              <a:t>Don’t neglect that.</a:t>
            </a:r>
            <a:endParaRPr lang="en-US" sz="3200">
              <a:solidFill>
                <a:srgbClr val="000000"/>
              </a:solidFill>
              <a:highlight>
                <a:srgbClr val="FFFF00"/>
              </a:highlight>
              <a:cs typeface="Calibri Light"/>
            </a:endParaRPr>
          </a:p>
          <a:p>
            <a:pPr algn="l"/>
            <a:r>
              <a:rPr lang="en-US" sz="3200" dirty="0">
                <a:ea typeface="+mj-lt"/>
                <a:cs typeface="+mj-lt"/>
              </a:rPr>
              <a:t>94 Little story one time I heard, of a man who was, oh, he was poor. And he—he always wanted to…It’s a little fairy story, like. It always stuck with me, though. And one day he picked a flower. And the flower was magic, and the flower answered to him, and said, “You’ve been poor all your life.” He said,</a:t>
            </a:r>
            <a:br>
              <a:rPr lang="en-US" sz="3200" dirty="0">
                <a:ea typeface="+mj-lt"/>
                <a:cs typeface="+mj-lt"/>
              </a:rPr>
            </a:br>
            <a:r>
              <a:rPr lang="en-US" sz="3200" dirty="0">
                <a:ea typeface="+mj-lt"/>
                <a:cs typeface="+mj-lt"/>
              </a:rPr>
              <a:t>“Now ask what you will, and it’ll be given to you.”</a:t>
            </a:r>
            <a:endParaRPr lang="en-US" sz="3200" dirty="0">
              <a:cs typeface="Calibri Light"/>
            </a:endParaRPr>
          </a:p>
          <a:p>
            <a:pPr algn="l"/>
            <a:r>
              <a:rPr lang="en-US" sz="3200" dirty="0">
                <a:ea typeface="+mj-lt"/>
                <a:cs typeface="+mj-lt"/>
              </a:rPr>
              <a:t>95 He said, “That </a:t>
            </a:r>
            <a:r>
              <a:rPr lang="en-US" sz="3200" dirty="0" err="1">
                <a:ea typeface="+mj-lt"/>
                <a:cs typeface="+mj-lt"/>
              </a:rPr>
              <a:t>yonder’s</a:t>
            </a:r>
            <a:r>
              <a:rPr lang="en-US" sz="3200" dirty="0">
                <a:ea typeface="+mj-lt"/>
                <a:cs typeface="+mj-lt"/>
              </a:rPr>
              <a:t> mountain would open up, and I could go therein and find the gold in the mountain.”</a:t>
            </a:r>
            <a:endParaRPr lang="en-US" sz="3200" dirty="0">
              <a:cs typeface="Calibri Light"/>
            </a:endParaRPr>
          </a:p>
          <a:p>
            <a:pPr algn="l"/>
            <a:endParaRPr lang="en-US" sz="3200" dirty="0">
              <a:cs typeface="Calibri Light"/>
            </a:endParaRPr>
          </a:p>
          <a:p>
            <a:pPr algn="l"/>
            <a:endParaRPr lang="en-US" sz="3200" dirty="0">
              <a:cs typeface="Calibri Light"/>
            </a:endParaRPr>
          </a:p>
          <a:p>
            <a:pPr algn="l"/>
            <a:r>
              <a:rPr lang="en-US" sz="3200" dirty="0">
                <a:ea typeface="+mj-lt"/>
                <a:cs typeface="+mj-lt"/>
              </a:rPr>
              <a:t>    </a:t>
            </a:r>
            <a:endParaRPr lang="en-US" sz="3200">
              <a:cs typeface="Calibri Light" panose="020F0302020204030204"/>
            </a:endParaRPr>
          </a:p>
        </p:txBody>
      </p:sp>
    </p:spTree>
    <p:extLst>
      <p:ext uri="{BB962C8B-B14F-4D97-AF65-F5344CB8AC3E}">
        <p14:creationId xmlns:p14="http://schemas.microsoft.com/office/powerpoint/2010/main" val="82506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rmAutofit fontScale="90000"/>
          </a:bodyPr>
          <a:lstStyle/>
          <a:p>
            <a:pPr algn="l"/>
            <a:r>
              <a:rPr lang="en-US" sz="3200" dirty="0">
                <a:ea typeface="+mj-lt"/>
                <a:cs typeface="+mj-lt"/>
              </a:rPr>
              <a:t>96 “Well,” he said, “you will have to take me with you wherever you go. See? You’ll have to take me with you. So, wherever I am, then you can ask what you will.”</a:t>
            </a:r>
            <a:br>
              <a:rPr lang="en-US" sz="3200" dirty="0">
                <a:ea typeface="+mj-lt"/>
                <a:cs typeface="+mj-lt"/>
              </a:rPr>
            </a:br>
            <a:r>
              <a:rPr lang="en-US" sz="3200" dirty="0">
                <a:ea typeface="+mj-lt"/>
                <a:cs typeface="+mj-lt"/>
              </a:rPr>
              <a:t>97 He walked to the mountain, and the mountain opened up, and he went in. The shelves was full of gold and diamonds, as the little fairy story goes. He laid the flower down on a—on a table, or, a rock. And he run and grabbed a great big gem, and he said, “I must go show this to my friends. And now I’m a rich man. I have everything now. I must show this.”</a:t>
            </a:r>
          </a:p>
          <a:p>
            <a:pPr algn="l"/>
            <a:r>
              <a:rPr lang="en-US" sz="3200" dirty="0">
                <a:ea typeface="+mj-lt"/>
                <a:cs typeface="+mj-lt"/>
              </a:rPr>
              <a:t>98 And so the flower spoke, “But,” said, “you have forgot the main thing.”</a:t>
            </a:r>
            <a:br>
              <a:rPr lang="en-US" sz="3200" dirty="0">
                <a:ea typeface="+mj-lt"/>
                <a:cs typeface="+mj-lt"/>
              </a:rPr>
            </a:br>
            <a:r>
              <a:rPr lang="en-US" sz="3200" dirty="0">
                <a:ea typeface="+mj-lt"/>
                <a:cs typeface="+mj-lt"/>
              </a:rPr>
              <a:t>99 So he runs back and picks up, said, “Well, maybe I’ll—I’ll get a piece of gold. I’ll get a piece of silver.” And so he said, “I’ll—I’ll hurry out, to tell the people how rich I am, and what all I’ve got.”</a:t>
            </a:r>
          </a:p>
          <a:p>
            <a:pPr algn="l"/>
            <a:br>
              <a:rPr lang="en-US" dirty="0">
                <a:ea typeface="+mj-lt"/>
                <a:cs typeface="+mj-lt"/>
              </a:rPr>
            </a:br>
            <a:endParaRPr lang="en-US" sz="3200" dirty="0">
              <a:ea typeface="+mj-lt"/>
              <a:cs typeface="+mj-lt"/>
            </a:endParaRPr>
          </a:p>
        </p:txBody>
      </p:sp>
    </p:spTree>
    <p:extLst>
      <p:ext uri="{BB962C8B-B14F-4D97-AF65-F5344CB8AC3E}">
        <p14:creationId xmlns:p14="http://schemas.microsoft.com/office/powerpoint/2010/main" val="45504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07" y="518514"/>
            <a:ext cx="11300604" cy="5838165"/>
          </a:xfrm>
        </p:spPr>
        <p:txBody>
          <a:bodyPr vert="horz" lIns="91440" tIns="45720" rIns="91440" bIns="45720" rtlCol="0" anchor="t">
            <a:noAutofit/>
          </a:bodyPr>
          <a:lstStyle/>
          <a:p>
            <a:pPr algn="l"/>
            <a:r>
              <a:rPr lang="en-US" sz="3200" dirty="0">
                <a:ea typeface="+mj-lt"/>
                <a:cs typeface="+mj-lt"/>
              </a:rPr>
              <a:t>100 And he got to the door, and the flower said, “But you forgot the main thing.”</a:t>
            </a:r>
          </a:p>
          <a:p>
            <a:pPr algn="l"/>
            <a:r>
              <a:rPr lang="en-US" sz="3200" dirty="0">
                <a:ea typeface="+mj-lt"/>
                <a:cs typeface="+mj-lt"/>
              </a:rPr>
              <a:t>101 So he runs back again. He said, “In here we find all kinds of materials.” So, he picked up a stone. He said, “I’ll go, take this stone and show the people what kind of a stone this mountain is made out of, so I can find my way back to it.” See?</a:t>
            </a:r>
            <a:br>
              <a:rPr lang="en-US" sz="3200" dirty="0">
                <a:ea typeface="+mj-lt"/>
                <a:cs typeface="+mj-lt"/>
              </a:rPr>
            </a:br>
            <a:r>
              <a:rPr lang="en-US" sz="3200" dirty="0">
                <a:ea typeface="+mj-lt"/>
                <a:cs typeface="+mj-lt"/>
              </a:rPr>
              <a:t>102 And he started out the door, and the flower said, for the…its final time, “You have forgot the main thing.”</a:t>
            </a:r>
            <a:br>
              <a:rPr lang="en-US" sz="3200" dirty="0">
                <a:ea typeface="+mj-lt"/>
                <a:cs typeface="+mj-lt"/>
              </a:rPr>
            </a:br>
            <a:r>
              <a:rPr lang="en-US" sz="3200" dirty="0">
                <a:ea typeface="+mj-lt"/>
                <a:cs typeface="+mj-lt"/>
              </a:rPr>
              <a:t>“Oh,” he said, “oh, shut up.”</a:t>
            </a:r>
          </a:p>
          <a:p>
            <a:pPr algn="l"/>
            <a:r>
              <a:rPr lang="en-US" sz="3200" dirty="0">
                <a:ea typeface="+mj-lt"/>
                <a:cs typeface="+mj-lt"/>
              </a:rPr>
              <a:t>103 See, he didn’t want to hear it </a:t>
            </a:r>
            <a:r>
              <a:rPr lang="en-US" sz="3200" dirty="0" err="1">
                <a:ea typeface="+mj-lt"/>
                <a:cs typeface="+mj-lt"/>
              </a:rPr>
              <a:t>any more</a:t>
            </a:r>
            <a:r>
              <a:rPr lang="en-US" sz="3200" dirty="0">
                <a:ea typeface="+mj-lt"/>
                <a:cs typeface="+mj-lt"/>
              </a:rPr>
              <a:t>, “Forgot the main thing,” and he ran out the door. And when he did, the door closed behind him, with the flower on the inside. The main thing was the flower. See? The main thing was the flower.</a:t>
            </a:r>
            <a:endParaRPr lang="en-US" sz="3200">
              <a:cs typeface="Calibri Light"/>
            </a:endParaRPr>
          </a:p>
        </p:txBody>
      </p:sp>
    </p:spTree>
    <p:extLst>
      <p:ext uri="{BB962C8B-B14F-4D97-AF65-F5344CB8AC3E}">
        <p14:creationId xmlns:p14="http://schemas.microsoft.com/office/powerpoint/2010/main" val="30374265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Open Channels</vt:lpstr>
      <vt:lpstr>Open Channels (Spending Time With God)   </vt:lpstr>
      <vt:lpstr>61-0428 - Getting In The Spirit  You know stagnated water gets these little wiggletails in it. That’s what’s the matter with the Church today: a little wiggle in here and wiggle out there. Everything…“Days of miracles is past. No such a thing as Divine healing.” Can’t sit still five minutes in a meeting. Oh, my goodness. Stagnated water, beaver dam, blow it out. Amen. There is a fountain filled with Blood, drawn from Emmanuel’s veins. Where sinners plunged beneath the flood, lose all their guilty stains.</vt:lpstr>
      <vt:lpstr>62 Prophet said, “Get down there and dig all them logs out.” “Well, I tell you then, prophet, should we go back and have another mighty rushing wind?” “Nope.” “Shall we start another latter rain?” “Nope, nope. Just clean out the channel. That’s all you have to do.” We got the people, just clean out the channel. The people’s all right. Get the channels cleaned out so the Holy Spirit can come in. All your fanaticisms, and isms, and everything else that’s in the church, clean the thing out. The Rock’s already smitten, the waters are fresh, running, but our ecclesiastical systems has dammed up the stream.</vt:lpstr>
      <vt:lpstr>He said, “Clean those things out. You won’t have to have another rushing wind. You won’t hear neither wind nor see any rain, but yet there’ll be water there.” Oh, brother. Not a new system, not a new system we need. What we need is clean out the system we got. Not make another Assemblies of God or another Oneness, but just clean out the Oneness and Assemblies we got. Get all the logs out of it. All the differences, the fussing, and stewing, and things like that away from them, the waters will go to flowing back again. There’ll be love, joy, joy like a river, just flowing all over everybody, just in love with one another. </vt:lpstr>
      <vt:lpstr>63-0601 - Come, Follow Me  93 But there’s one thing that you just don’t inherit. You’ve got to accept It. That’s Eternal Life. And you’ll only do that by following Jesus, by a born-again experience. Don’t neglect that. 94 Little story one time I heard, of a man who was, oh, he was poor. And he—he always wanted to…It’s a little fairy story, like. It always stuck with me, though. And one day he picked a flower. And the flower was magic, and the flower answered to him, and said, “You’ve been poor all your life.” He said, “Now ask what you will, and it’ll be given to you.” 95 He said, “That yonder’s mountain would open up, and I could go therein and find the gold in the mountain.”       </vt:lpstr>
      <vt:lpstr>96 “Well,” he said, “you will have to take me with you wherever you go. See? You’ll have to take me with you. So, wherever I am, then you can ask what you will.” 97 He walked to the mountain, and the mountain opened up, and he went in. The shelves was full of gold and diamonds, as the little fairy story goes. He laid the flower down on a—on a table, or, a rock. And he run and grabbed a great big gem, and he said, “I must go show this to my friends. And now I’m a rich man. I have everything now. I must show this.” 98 And so the flower spoke, “But,” said, “you have forgot the main thing.” 99 So he runs back and picks up, said, “Well, maybe I’ll—I’ll get a piece of gold. I’ll get a piece of silver.” And so he said, “I’ll—I’ll hurry out, to tell the people how rich I am, and what all I’ve got.”  </vt:lpstr>
      <vt:lpstr>100 And he got to the door, and the flower said, “But you forgot the main thing.” 101 So he runs back again. He said, “In here we find all kinds of materials.” So, he picked up a stone. He said, “I’ll go, take this stone and show the people what kind of a stone this mountain is made out of, so I can find my way back to it.” See? 102 And he started out the door, and the flower said, for the…its final time, “You have forgot the main thing.” “Oh,” he said, “oh, shut up.” 103 See, he didn’t want to hear it any more, “Forgot the main thing,” and he ran out the door. And when he did, the door closed behind him, with the flower on the inside. The main thing was the flower. See? The main thing was the flower.</vt:lpstr>
      <vt:lpstr>63-0601 - Come, Follow Me  115 And He was the Transmitter that said, “He that heareth My Words, and believeth on Him that sent Me, has Eternal Life.” See? “Verily I say unto you, he that heareth My Words, and believeth on Him that sent Me, hath Eternal Life.” Now, that Word has went out from a Transmitter. He said, one day, “Verily I say unto you, if you say to this mountain, ‘Be moved,’ and don’t doubt in your heart, but believe that what you have said will come to pass, you can have what you said.”</vt:lpstr>
      <vt:lpstr>116 Now, if you can just be the station to pick That up, by some control inside of you, by faith, it’ll move you right into the cycle of God, to the new Birth, and be born again. Then you’ll always be in contact, to hear that Voice that will always warn you when danger is along. When things are wrong, going wrong, It’ll always be a warning to you. And then, instead of someday being like that rich young boy that we’re speaking of; be a man like apostle Peter, Paul, or somebody that won souls for Jesus Christ. You do that, kids.</vt:lpstr>
      <vt:lpstr>Open Flues  62-0311 - The Greatest Battle Ever Fought  159 God will heal you right in this atmosphere of the Holy Ghost, where He sent you. God will give it to you. Just believe it. Amen. Open up them flues of the soul and body, senses, and conscience, and just let God’s Words penetrate first, take that mind. There is the battleground. 160 Not say, “Well, if I could feel it, if I’d feel the glory of God falling! Oh!” That has nothing to do with it; not a thing.  </vt:lpstr>
      <vt:lpstr>161 Open up that mind. That’s the battleground. There is where the battle sets in array, right here in the front line, your mind. Open it up, and say, “I…Every doubt, I doubt my doubts.” Amen. “I’m doubting my doubts now. I’m believing God’s Word. Here I come, Satan.” Something is going to take place. Sure, it will. Yes, sir.      </vt:lpstr>
      <vt:lpstr>Matthew 7:7-8 Ask, and it shall be given you; seek, and ye shall find; knock, and it shall be opened unto you: For every one that asketh receiveth; and he that seeketh findeth; and to him that knocketh it shall be opened.  Matthew 6:31-34 Therefore take no thought, saying, What shall we eat? or, What shall we drink? or, Wherewithal shall we be clothed? (For after all these things do the Gentiles seek:) for your heavenly Father knoweth that ye have need of all these things. But seek ye first the kingdom of God, and his righteousness; and all these things shall be added unto you. Take therefore no thought for the morrow: for the morrow shall take thought for the things of itself. Sufficient unto the day is the evil thereof. </vt:lpstr>
      <vt:lpstr>Read The Bible</vt:lpstr>
      <vt:lpstr>Pray</vt:lpstr>
      <vt:lpstr>Listen to / Read Sermons</vt:lpstr>
      <vt:lpstr>Come to Church / Fellowship</vt:lpstr>
      <vt:lpstr>Meditate</vt:lpstr>
      <vt:lpstr>Worship</vt:lpstr>
      <vt:lpstr>63-0728 - Christ Is The Mystery Of God Revealed  187 How did He…? What happened in the prefigure now? He opened Adam’s side and took part of his flesh, which was Adam, to make Eve. The Bride has to be the Word, for He is the Word. She cannot stand on creeds. She cannot stand on denomination. She cannot stand on good behavior. She has to stand alone on the Word, because She is part of It. She was taken from Christ. See?</vt:lpstr>
      <vt:lpstr>63-0728 - Christ Is The Mystery Of God Revealed  188 And to be sure, that, the whole Rapture now: Luther was a part, Wesley was a part, the prophets was a part. If they’re—aren’t a part…Just in the revelation that they was making up, the body, feet, toes, arms, and so forth, until the Head (which we get to that in a few minutes), see, that makes the entire Rapture. It’s the Body of the Word, which is Christ. Amen! 189 Outside of That, you’re lost. I don’t care how good you are, or what your relationship is, or what your fellowship is, or what your organization is, you’re lost, outside of that Word being in you. 190 “If ye abide in Me, the Word, My Word abide in you, then you ask what you will,” because you and the Word are the same.</vt:lpstr>
      <vt:lpstr>63-0728 - Christ Is The Mystery Of God Revealed  He has the preeminences. He’s got the rulership. You’re a—you’re a prisoner to Him. The world is dead. You have nothing more…You see the rest of the people living the way they do, but yet you do not do it. You’re a prisoner. You’re yoked with Him. “My yoke is easy.” Yoked with Christ, with His Word. “I do that only which the…pleases the Father. And if you can’t believe that I am He, then believe the Word.” So perfect! Notice.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292</cp:revision>
  <dcterms:created xsi:type="dcterms:W3CDTF">2021-10-23T16:12:07Z</dcterms:created>
  <dcterms:modified xsi:type="dcterms:W3CDTF">2021-10-24T10:57:01Z</dcterms:modified>
</cp:coreProperties>
</file>