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303" r:id="rId3"/>
    <p:sldId id="272" r:id="rId4"/>
    <p:sldId id="274" r:id="rId5"/>
    <p:sldId id="275" r:id="rId6"/>
    <p:sldId id="276" r:id="rId7"/>
    <p:sldId id="298" r:id="rId8"/>
    <p:sldId id="299" r:id="rId9"/>
    <p:sldId id="300" r:id="rId10"/>
    <p:sldId id="301" r:id="rId11"/>
    <p:sldId id="277" r:id="rId12"/>
    <p:sldId id="302" r:id="rId13"/>
    <p:sldId id="278" r:id="rId14"/>
    <p:sldId id="279" r:id="rId15"/>
    <p:sldId id="280" r:id="rId16"/>
    <p:sldId id="282" r:id="rId17"/>
    <p:sldId id="283" r:id="rId18"/>
    <p:sldId id="284" r:id="rId19"/>
    <p:sldId id="285" r:id="rId20"/>
    <p:sldId id="297" r:id="rId21"/>
    <p:sldId id="296" r:id="rId22"/>
    <p:sldId id="287" r:id="rId23"/>
    <p:sldId id="288" r:id="rId24"/>
    <p:sldId id="307" r:id="rId25"/>
    <p:sldId id="308" r:id="rId26"/>
    <p:sldId id="309" r:id="rId27"/>
    <p:sldId id="289" r:id="rId28"/>
    <p:sldId id="290" r:id="rId29"/>
    <p:sldId id="291" r:id="rId30"/>
    <p:sldId id="292" r:id="rId31"/>
    <p:sldId id="293" r:id="rId32"/>
    <p:sldId id="294" r:id="rId33"/>
    <p:sldId id="295" r:id="rId34"/>
    <p:sldId id="304" r:id="rId35"/>
    <p:sldId id="305" r:id="rId36"/>
    <p:sldId id="306" r:id="rId37"/>
    <p:sldId id="310" r:id="rId38"/>
    <p:sldId id="311" r:id="rId39"/>
    <p:sldId id="312" r:id="rId40"/>
    <p:sldId id="313" r:id="rId41"/>
    <p:sldId id="314" r:id="rId42"/>
    <p:sldId id="315" r:id="rId43"/>
    <p:sldId id="316" r:id="rId44"/>
    <p:sldId id="317" r:id="rId45"/>
    <p:sldId id="318" r:id="rId46"/>
    <p:sldId id="319" r:id="rId47"/>
    <p:sldId id="320" r:id="rId48"/>
  </p:sldIdLst>
  <p:sldSz cx="6858000" cy="5143500"/>
  <p:notesSz cx="6858000" cy="9144000"/>
  <p:embeddedFontLst>
    <p:embeddedFont>
      <p:font typeface="Calibri" panose="020F0502020204030204"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Source Sans Pro" panose="020B0503030403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1608" y="10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83357d2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83357d2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742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83357d2e8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83357d2e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83357d2e8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83357d2e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249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83357d2e8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83357d2e8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83357d2e8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e83357d2e8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83357d2e8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e83357d2e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83357d2e8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e83357d2e8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b92c06eb9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b92c06eb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83357d2e8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83357d2e8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b92c06eb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eb92c06eb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83357d2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83357d2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3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83357d2e8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83357d2e8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847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83357d2e8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83357d2e8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83357d2e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83357d2e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83357d2e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83357d2e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358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83357d2e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83357d2e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623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83357d2e8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83357d2e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654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83357d2e8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83357d2e8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83357d2e8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83357d2e8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83357d2e8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83357d2e8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83357d2e8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83357d2e8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83357d2e8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83357d2e8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83357d2e8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e83357d2e8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83357d2e8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83357d2e8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83357d2e8_0_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83357d2e8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83357d2e8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83357d2e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83357d2e8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83357d2e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56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12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83357d2e8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83357d2e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68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ref.ly/logosres/LLS:LBD;hw=Justic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33775" y="115701"/>
            <a:ext cx="6390450" cy="429525"/>
          </a:xfrm>
          <a:prstGeom prst="rect">
            <a:avLst/>
          </a:prstGeom>
        </p:spPr>
        <p:txBody>
          <a:bodyPr spcFirstLastPara="1" wrap="square" lIns="68569" tIns="68569" rIns="68569" bIns="68569" anchor="t" anchorCtr="0">
            <a:normAutofit fontScale="90000"/>
          </a:bodyPr>
          <a:lstStyle/>
          <a:p>
            <a:r>
              <a:rPr lang="en" dirty="0"/>
              <a:t>Review of Hebrews 1:1-7</a:t>
            </a:r>
            <a:endParaRPr dirty="0"/>
          </a:p>
        </p:txBody>
      </p:sp>
      <p:sp>
        <p:nvSpPr>
          <p:cNvPr id="55" name="Google Shape;55;p13"/>
          <p:cNvSpPr txBox="1">
            <a:spLocks noGrp="1"/>
          </p:cNvSpPr>
          <p:nvPr>
            <p:ph type="body" idx="1"/>
          </p:nvPr>
        </p:nvSpPr>
        <p:spPr>
          <a:xfrm>
            <a:off x="93442" y="545226"/>
            <a:ext cx="6621057" cy="4415828"/>
          </a:xfrm>
          <a:prstGeom prst="rect">
            <a:avLst/>
          </a:prstGeom>
        </p:spPr>
        <p:txBody>
          <a:bodyPr spcFirstLastPara="1" wrap="square" lIns="68569" tIns="68569" rIns="68569" bIns="68569" anchor="t" anchorCtr="0">
            <a:noAutofit/>
          </a:bodyPr>
          <a:lstStyle/>
          <a:p>
            <a:pPr algn="just" rtl="0"/>
            <a:r>
              <a:rPr lang="en-US" sz="1600" dirty="0"/>
              <a:t>Though </a:t>
            </a:r>
            <a:r>
              <a:rPr lang="en-US" sz="1600" b="1" dirty="0"/>
              <a:t>God has variously </a:t>
            </a:r>
            <a:r>
              <a:rPr lang="en-US" sz="1600" b="1" i="1" dirty="0"/>
              <a:t>revealed Himself in the past, Old Testament prophetic revelation has now received its end-times climax in Jesus Christ. </a:t>
            </a:r>
          </a:p>
          <a:p>
            <a:pPr algn="just" rtl="0"/>
            <a:r>
              <a:rPr lang="en-US" sz="1600" b="1" dirty="0"/>
              <a:t>Paul sets forth Christ’s greatness </a:t>
            </a:r>
          </a:p>
          <a:p>
            <a:pPr lvl="1" algn="just"/>
            <a:r>
              <a:rPr lang="en-US" sz="1600" dirty="0"/>
              <a:t>Heir of all things </a:t>
            </a:r>
            <a:endParaRPr lang="en-US" sz="1600" i="1" dirty="0"/>
          </a:p>
          <a:p>
            <a:pPr lvl="1" algn="just"/>
            <a:r>
              <a:rPr lang="en-US" sz="1600" dirty="0"/>
              <a:t>The One who is </a:t>
            </a:r>
            <a:r>
              <a:rPr lang="en-US" sz="1600" dirty="0">
                <a:solidFill>
                  <a:srgbClr val="FF0000"/>
                </a:solidFill>
              </a:rPr>
              <a:t>both Creator </a:t>
            </a:r>
            <a:r>
              <a:rPr lang="en-US" sz="1600" dirty="0"/>
              <a:t>and</a:t>
            </a:r>
            <a:r>
              <a:rPr lang="en-US" sz="1600" dirty="0">
                <a:solidFill>
                  <a:srgbClr val="FF0000"/>
                </a:solidFill>
              </a:rPr>
              <a:t> Heir </a:t>
            </a:r>
            <a:r>
              <a:rPr lang="en-US" sz="1600" dirty="0"/>
              <a:t>is also </a:t>
            </a:r>
            <a:br>
              <a:rPr lang="en-US" sz="1600" dirty="0"/>
            </a:br>
            <a:r>
              <a:rPr lang="en-US" sz="1600" b="1" u="sng" dirty="0">
                <a:solidFill>
                  <a:srgbClr val="FF0000"/>
                </a:solidFill>
              </a:rPr>
              <a:t>a perfect reflection of God </a:t>
            </a:r>
            <a:r>
              <a:rPr lang="en-US" sz="1600" dirty="0">
                <a:solidFill>
                  <a:srgbClr val="FF0000"/>
                </a:solidFill>
              </a:rPr>
              <a:t>(the express image of His person, etc.)</a:t>
            </a:r>
            <a:r>
              <a:rPr lang="en-US" sz="1600" dirty="0"/>
              <a:t>. </a:t>
            </a:r>
          </a:p>
          <a:p>
            <a:pPr algn="just" rtl="0"/>
            <a:r>
              <a:rPr lang="en-US" sz="1600" b="1" dirty="0"/>
              <a:t>His Word is so powerful that all He has made </a:t>
            </a:r>
            <a:r>
              <a:rPr lang="en-US" sz="1600" b="1" dirty="0">
                <a:solidFill>
                  <a:srgbClr val="C00000"/>
                </a:solidFill>
              </a:rPr>
              <a:t>is sustained by that Word. </a:t>
            </a:r>
          </a:p>
          <a:p>
            <a:pPr algn="just" rtl="0"/>
            <a:r>
              <a:rPr lang="en-US" sz="1600" b="1" dirty="0"/>
              <a:t>It is this Person who has provided purification for sins and taken His seat at the right hand of the Majesty in heaven (cf. 8:1; 10:12; 12:2). </a:t>
            </a:r>
          </a:p>
          <a:p>
            <a:pPr algn="just" rtl="0"/>
            <a:r>
              <a:rPr lang="en-US" sz="1600" b="1" dirty="0"/>
              <a:t>He has a position and eminence far beyond anything the angels can claim.</a:t>
            </a:r>
            <a:endParaRPr lang="en-US" sz="1600" dirty="0"/>
          </a:p>
          <a:p>
            <a:pPr marL="0" indent="0">
              <a:spcBef>
                <a:spcPts val="900"/>
              </a:spcBef>
              <a:buClr>
                <a:schemeClr val="dk1"/>
              </a:buClr>
              <a:buSzPts val="1100"/>
              <a:buNone/>
            </a:pPr>
            <a:endParaRPr sz="1600" b="1" dirty="0">
              <a:solidFill>
                <a:schemeClr val="dk1"/>
              </a:solidFill>
              <a:highlight>
                <a:srgbClr val="00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98838"/>
            <a:ext cx="6390450" cy="825183"/>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60070" y="924021"/>
            <a:ext cx="6687802" cy="4120641"/>
          </a:xfrm>
          <a:prstGeom prst="rect">
            <a:avLst/>
          </a:prstGeom>
        </p:spPr>
        <p:txBody>
          <a:bodyPr spcFirstLastPara="1" wrap="square" lIns="68569" tIns="68569" rIns="68569" bIns="68569" anchor="t" anchorCtr="0">
            <a:normAutofit lnSpcReduction="10000"/>
          </a:bodyPr>
          <a:lstStyle/>
          <a:p>
            <a:pPr marL="0" indent="0">
              <a:spcBef>
                <a:spcPts val="900"/>
              </a:spcBef>
              <a:buNone/>
            </a:pPr>
            <a:r>
              <a:rPr lang="en-US" sz="1600" dirty="0"/>
              <a:t>Psalm 32:5</a:t>
            </a:r>
            <a:br>
              <a:rPr lang="en-US" sz="1600" dirty="0"/>
            </a:br>
            <a:r>
              <a:rPr lang="en-US" sz="1600" dirty="0"/>
              <a:t>I acknowledged my sin unto thee, and </a:t>
            </a:r>
            <a:r>
              <a:rPr lang="en-US" sz="1600" b="1" dirty="0">
                <a:highlight>
                  <a:srgbClr val="FFFF00"/>
                </a:highlight>
              </a:rPr>
              <a:t>mine iniquity have I not hid. </a:t>
            </a:r>
            <a:r>
              <a:rPr lang="en-US" sz="1600" dirty="0"/>
              <a:t>I said, I will confess my transgressions unto the LORD; </a:t>
            </a:r>
            <a:r>
              <a:rPr lang="en-US" sz="1600" b="1" dirty="0">
                <a:highlight>
                  <a:srgbClr val="00FFFF"/>
                </a:highlight>
              </a:rPr>
              <a:t>and thou </a:t>
            </a:r>
            <a:r>
              <a:rPr lang="en-US" sz="1600" b="1" dirty="0" err="1">
                <a:highlight>
                  <a:srgbClr val="00FFFF"/>
                </a:highlight>
              </a:rPr>
              <a:t>forgavest</a:t>
            </a:r>
            <a:r>
              <a:rPr lang="en-US" sz="1600" b="1" dirty="0">
                <a:highlight>
                  <a:srgbClr val="00FFFF"/>
                </a:highlight>
              </a:rPr>
              <a:t> the iniquity of my sin. </a:t>
            </a:r>
            <a:r>
              <a:rPr lang="en-US" sz="1600" dirty="0"/>
              <a:t>Selah.</a:t>
            </a:r>
          </a:p>
          <a:p>
            <a:pPr marL="0" indent="0">
              <a:spcBef>
                <a:spcPts val="900"/>
              </a:spcBef>
              <a:buNone/>
            </a:pPr>
            <a:endParaRPr lang="en-US" sz="1400" b="1" dirty="0">
              <a:highlight>
                <a:srgbClr val="FFFF00"/>
              </a:highlight>
            </a:endParaRPr>
          </a:p>
          <a:p>
            <a:pPr marL="0" indent="0">
              <a:spcBef>
                <a:spcPts val="900"/>
              </a:spcBef>
              <a:buNone/>
            </a:pPr>
            <a:r>
              <a:rPr lang="en-US" sz="1400" dirty="0"/>
              <a:t>Isaiah 65:5-7</a:t>
            </a:r>
          </a:p>
          <a:p>
            <a:pPr marL="0" indent="0">
              <a:spcBef>
                <a:spcPts val="900"/>
              </a:spcBef>
              <a:buNone/>
            </a:pPr>
            <a:r>
              <a:rPr lang="en-US" sz="1400" dirty="0"/>
              <a:t>»     5     †     Then said I, Woe is me! for I am undone; because I am a man of unclean lips, and I dwell in the midst of a people of unclean lips: for mine eyes have seen the King, the LORD of hosts.</a:t>
            </a:r>
          </a:p>
          <a:p>
            <a:pPr marL="0" indent="0">
              <a:spcBef>
                <a:spcPts val="900"/>
              </a:spcBef>
              <a:buNone/>
            </a:pPr>
            <a:r>
              <a:rPr lang="en-US" sz="1400" dirty="0"/>
              <a:t>»     6     †     Then flew one of the </a:t>
            </a:r>
            <a:r>
              <a:rPr lang="en-US" sz="1400" dirty="0" err="1"/>
              <a:t>seraphims</a:t>
            </a:r>
            <a:r>
              <a:rPr lang="en-US" sz="1400" dirty="0"/>
              <a:t> unto me, </a:t>
            </a:r>
            <a:r>
              <a:rPr lang="en-US" sz="1400" dirty="0">
                <a:highlight>
                  <a:srgbClr val="00FFFF"/>
                </a:highlight>
              </a:rPr>
              <a:t>having a live coal in his hand,</a:t>
            </a:r>
            <a:r>
              <a:rPr lang="en-US" sz="1400" dirty="0"/>
              <a:t> which he had taken with the tongs from off the altar:</a:t>
            </a:r>
          </a:p>
          <a:p>
            <a:pPr marL="0" indent="0">
              <a:spcBef>
                <a:spcPts val="900"/>
              </a:spcBef>
              <a:buNone/>
            </a:pPr>
            <a:r>
              <a:rPr lang="en-US" sz="1400" dirty="0"/>
              <a:t>»     7     †     And he laid it upon my mouth, and said, Lo, this hath touched thy lips; and </a:t>
            </a:r>
            <a:r>
              <a:rPr lang="en-US" sz="1400" b="1" dirty="0">
                <a:highlight>
                  <a:srgbClr val="00FFFF"/>
                </a:highlight>
              </a:rPr>
              <a:t>thine iniquity is taken away</a:t>
            </a:r>
            <a:r>
              <a:rPr lang="en-US" sz="1400" dirty="0">
                <a:highlight>
                  <a:srgbClr val="00FFFF"/>
                </a:highlight>
              </a:rPr>
              <a:t>, </a:t>
            </a:r>
            <a:r>
              <a:rPr lang="en-US" sz="1400" dirty="0"/>
              <a:t>and thy sin purged.</a:t>
            </a:r>
          </a:p>
          <a:p>
            <a:pPr marL="0" indent="0">
              <a:spcBef>
                <a:spcPts val="900"/>
              </a:spcBef>
              <a:buNone/>
            </a:pPr>
            <a:endParaRPr sz="1400" b="1" dirty="0">
              <a:highlight>
                <a:srgbClr val="FFFF00"/>
              </a:highlight>
            </a:endParaRPr>
          </a:p>
        </p:txBody>
      </p:sp>
    </p:spTree>
    <p:extLst>
      <p:ext uri="{BB962C8B-B14F-4D97-AF65-F5344CB8AC3E}">
        <p14:creationId xmlns:p14="http://schemas.microsoft.com/office/powerpoint/2010/main" val="388819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233775" y="169309"/>
            <a:ext cx="6503850" cy="582750"/>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186" name="Google Shape;186;p34"/>
          <p:cNvSpPr txBox="1">
            <a:spLocks noGrp="1"/>
          </p:cNvSpPr>
          <p:nvPr>
            <p:ph type="body" idx="1"/>
          </p:nvPr>
        </p:nvSpPr>
        <p:spPr>
          <a:xfrm>
            <a:off x="233775" y="1014518"/>
            <a:ext cx="2582844" cy="1855498"/>
          </a:xfrm>
          <a:prstGeom prst="rect">
            <a:avLst/>
          </a:prstGeom>
        </p:spPr>
        <p:txBody>
          <a:bodyPr spcFirstLastPara="1" wrap="square" lIns="68569" tIns="68569" rIns="68569" bIns="68569" anchor="t" anchorCtr="0">
            <a:normAutofit/>
          </a:bodyPr>
          <a:lstStyle/>
          <a:p>
            <a:pPr marL="0" indent="0">
              <a:lnSpc>
                <a:spcPct val="120000"/>
              </a:lnSpc>
              <a:spcBef>
                <a:spcPts val="900"/>
              </a:spcBef>
              <a:buNone/>
            </a:pPr>
            <a:r>
              <a:rPr lang="en-US" sz="1100" b="1" dirty="0">
                <a:solidFill>
                  <a:schemeClr val="dk1"/>
                </a:solidFill>
              </a:rPr>
              <a:t>THOU HAST LOVED </a:t>
            </a:r>
            <a:br>
              <a:rPr lang="en-US" sz="1100" b="1" dirty="0">
                <a:solidFill>
                  <a:schemeClr val="dk1"/>
                </a:solidFill>
              </a:rPr>
            </a:br>
            <a:r>
              <a:rPr lang="en-US" sz="1400" b="1" dirty="0">
                <a:solidFill>
                  <a:schemeClr val="dk1"/>
                </a:solidFill>
              </a:rPr>
              <a:t>RIGHTEOUSNESS</a:t>
            </a:r>
            <a:endParaRPr sz="1100" b="1" dirty="0">
              <a:solidFill>
                <a:schemeClr val="dk1"/>
              </a:solidFill>
            </a:endParaRPr>
          </a:p>
        </p:txBody>
      </p:sp>
      <p:sp>
        <p:nvSpPr>
          <p:cNvPr id="4" name="Google Shape;186;p34">
            <a:extLst>
              <a:ext uri="{FF2B5EF4-FFF2-40B4-BE49-F238E27FC236}">
                <a16:creationId xmlns:a16="http://schemas.microsoft.com/office/drawing/2014/main" id="{ECA318F0-675F-4FF7-9B91-5CAE887E4986}"/>
              </a:ext>
            </a:extLst>
          </p:cNvPr>
          <p:cNvSpPr txBox="1">
            <a:spLocks/>
          </p:cNvSpPr>
          <p:nvPr/>
        </p:nvSpPr>
        <p:spPr>
          <a:xfrm>
            <a:off x="3209469" y="1014518"/>
            <a:ext cx="2582844" cy="1855498"/>
          </a:xfrm>
          <a:prstGeom prst="rect">
            <a:avLst/>
          </a:prstGeom>
          <a:noFill/>
          <a:ln>
            <a:noFill/>
          </a:ln>
        </p:spPr>
        <p:txBody>
          <a:bodyPr spcFirstLastPara="1" wrap="square" lIns="68569" tIns="68569" rIns="68569" bIns="68569" anchor="t" anchorCtr="0">
            <a:normAutofit/>
          </a:bodyPr>
          <a:lstStyle>
            <a:defPPr marR="0" lvl="0" algn="l" rtl="0">
              <a:lnSpc>
                <a:spcPct val="100000"/>
              </a:lnSpc>
              <a:spcBef>
                <a:spcPts val="0"/>
              </a:spcBef>
              <a:spcAft>
                <a:spcPts val="0"/>
              </a:spcAft>
            </a:defPPr>
            <a:lvl1pPr marL="342900" marR="0" lvl="0" indent="-257175"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685800" marR="0" lvl="1"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028700" marR="0" lvl="2"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371600" marR="0" lvl="3"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1714500" marR="0" lvl="4"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057400" marR="0" lvl="5"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2400300" marR="0" lvl="6"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2743200" marR="0" lvl="7"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3086100" marR="0" lvl="8"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20000"/>
              </a:lnSpc>
              <a:spcBef>
                <a:spcPts val="900"/>
              </a:spcBef>
              <a:buFont typeface="Arial"/>
              <a:buNone/>
            </a:pPr>
            <a:r>
              <a:rPr lang="en-US" sz="1100" b="1" dirty="0">
                <a:solidFill>
                  <a:schemeClr val="dk1"/>
                </a:solidFill>
              </a:rPr>
              <a:t>AND HATED</a:t>
            </a:r>
            <a:br>
              <a:rPr lang="en-US" sz="1100" b="1" dirty="0">
                <a:solidFill>
                  <a:schemeClr val="dk1"/>
                </a:solidFill>
              </a:rPr>
            </a:br>
            <a:r>
              <a:rPr lang="en-US" sz="1400" b="1" dirty="0">
                <a:solidFill>
                  <a:schemeClr val="dk1"/>
                </a:solidFill>
              </a:rPr>
              <a:t>INIQUITY</a:t>
            </a:r>
            <a:endParaRPr lang="en-US" sz="1100" b="1" dirty="0">
              <a:solidFill>
                <a:schemeClr val="dk1"/>
              </a:solidFill>
            </a:endParaRPr>
          </a:p>
        </p:txBody>
      </p:sp>
      <p:sp>
        <p:nvSpPr>
          <p:cNvPr id="5" name="Google Shape;186;p34">
            <a:extLst>
              <a:ext uri="{FF2B5EF4-FFF2-40B4-BE49-F238E27FC236}">
                <a16:creationId xmlns:a16="http://schemas.microsoft.com/office/drawing/2014/main" id="{7C810C2B-FC4E-49E8-B66D-8E0C441A7FB0}"/>
              </a:ext>
            </a:extLst>
          </p:cNvPr>
          <p:cNvSpPr txBox="1">
            <a:spLocks/>
          </p:cNvSpPr>
          <p:nvPr/>
        </p:nvSpPr>
        <p:spPr>
          <a:xfrm>
            <a:off x="233775" y="1644001"/>
            <a:ext cx="5955667" cy="1855498"/>
          </a:xfrm>
          <a:prstGeom prst="rect">
            <a:avLst/>
          </a:prstGeom>
          <a:noFill/>
          <a:ln>
            <a:noFill/>
          </a:ln>
        </p:spPr>
        <p:txBody>
          <a:bodyPr spcFirstLastPara="1" wrap="square" lIns="68569" tIns="68569" rIns="68569" bIns="68569" anchor="t" anchorCtr="0">
            <a:normAutofit/>
          </a:bodyPr>
          <a:lstStyle>
            <a:defPPr marR="0" lvl="0" algn="l" rtl="0">
              <a:lnSpc>
                <a:spcPct val="100000"/>
              </a:lnSpc>
              <a:spcBef>
                <a:spcPts val="0"/>
              </a:spcBef>
              <a:spcAft>
                <a:spcPts val="0"/>
              </a:spcAft>
            </a:defPPr>
            <a:lvl1pPr marL="342900" marR="0" lvl="0" indent="-257175"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685800" marR="0" lvl="1"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2pPr>
            <a:lvl3pPr marL="1028700" marR="0" lvl="2"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3pPr>
            <a:lvl4pPr marL="1371600" marR="0" lvl="3"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4pPr>
            <a:lvl5pPr marL="1714500" marR="0" lvl="4"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5pPr>
            <a:lvl6pPr marL="2057400" marR="0" lvl="5"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6pPr>
            <a:lvl7pPr marL="2400300" marR="0" lvl="6"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7pPr>
            <a:lvl8pPr marL="2743200" marR="0" lvl="7"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8pPr>
            <a:lvl9pPr marL="3086100" marR="0" lvl="8" indent="-238125" algn="l" rtl="0">
              <a:lnSpc>
                <a:spcPct val="115000"/>
              </a:lnSpc>
              <a:spcBef>
                <a:spcPts val="0"/>
              </a:spcBef>
              <a:spcAft>
                <a:spcPts val="0"/>
              </a:spcAft>
              <a:buClr>
                <a:schemeClr val="dk2"/>
              </a:buClr>
              <a:buSzPts val="1400"/>
              <a:buFont typeface="Arial"/>
              <a:buChar char="■"/>
              <a:defRPr sz="1050" b="0" i="0" u="none" strike="noStrike" cap="none">
                <a:solidFill>
                  <a:schemeClr val="dk2"/>
                </a:solidFill>
                <a:latin typeface="Arial"/>
                <a:ea typeface="Arial"/>
                <a:cs typeface="Arial"/>
                <a:sym typeface="Arial"/>
              </a:defRPr>
            </a:lvl9pPr>
          </a:lstStyle>
          <a:p>
            <a:pPr marL="0" indent="0">
              <a:lnSpc>
                <a:spcPct val="120000"/>
              </a:lnSpc>
              <a:spcBef>
                <a:spcPts val="900"/>
              </a:spcBef>
              <a:buFont typeface="Arial"/>
              <a:buNone/>
            </a:pPr>
            <a:r>
              <a:rPr lang="en-US" sz="1100" b="1" dirty="0">
                <a:solidFill>
                  <a:srgbClr val="FF0000"/>
                </a:solidFill>
                <a:highlight>
                  <a:srgbClr val="FFFF00"/>
                </a:highlight>
              </a:rPr>
              <a:t>THEREFORE</a:t>
            </a:r>
            <a:br>
              <a:rPr lang="en-US" sz="1100" b="1" dirty="0">
                <a:solidFill>
                  <a:schemeClr val="dk1"/>
                </a:solidFill>
                <a:highlight>
                  <a:srgbClr val="FFFF00"/>
                </a:highlight>
              </a:rPr>
            </a:br>
            <a:r>
              <a:rPr lang="en-US" sz="1600" b="1" dirty="0">
                <a:solidFill>
                  <a:schemeClr val="dk1"/>
                </a:solidFill>
                <a:highlight>
                  <a:srgbClr val="FFFF00"/>
                </a:highlight>
              </a:rPr>
              <a:t>GOD HATH ANOINTED THEE</a:t>
            </a:r>
            <a:endParaRPr lang="en-US" sz="1100" b="1" dirty="0">
              <a:solidFill>
                <a:schemeClr val="dk1"/>
              </a:solidFill>
              <a:highlight>
                <a:srgbClr val="FFFF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233775" y="169309"/>
            <a:ext cx="6503850" cy="582750"/>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186" name="Google Shape;186;p34"/>
          <p:cNvSpPr txBox="1">
            <a:spLocks noGrp="1"/>
          </p:cNvSpPr>
          <p:nvPr>
            <p:ph type="body" idx="1"/>
          </p:nvPr>
        </p:nvSpPr>
        <p:spPr>
          <a:xfrm>
            <a:off x="233775" y="1014517"/>
            <a:ext cx="6390450" cy="3959673"/>
          </a:xfrm>
          <a:prstGeom prst="rect">
            <a:avLst/>
          </a:prstGeom>
        </p:spPr>
        <p:txBody>
          <a:bodyPr spcFirstLastPara="1" wrap="square" lIns="68569" tIns="68569" rIns="68569" bIns="68569" anchor="t" anchorCtr="0">
            <a:normAutofit fontScale="92500"/>
          </a:bodyPr>
          <a:lstStyle/>
          <a:p>
            <a:pPr marL="0" indent="0">
              <a:lnSpc>
                <a:spcPct val="120000"/>
              </a:lnSpc>
              <a:spcBef>
                <a:spcPts val="900"/>
              </a:spcBef>
              <a:buNone/>
            </a:pPr>
            <a:r>
              <a:rPr lang="en" sz="1100" b="1" dirty="0">
                <a:solidFill>
                  <a:schemeClr val="dk1"/>
                </a:solidFill>
              </a:rPr>
              <a:t>57-0307  GOD.KEEPS.HIS.WORD.2_  PHOENIX.AZ  THURSDAY_</a:t>
            </a:r>
            <a:endParaRPr sz="1100" b="1" dirty="0">
              <a:solidFill>
                <a:schemeClr val="dk1"/>
              </a:solidFill>
            </a:endParaRPr>
          </a:p>
          <a:p>
            <a:pPr marL="0" indent="0">
              <a:lnSpc>
                <a:spcPct val="120000"/>
              </a:lnSpc>
              <a:spcBef>
                <a:spcPts val="900"/>
              </a:spcBef>
              <a:buNone/>
            </a:pPr>
            <a:r>
              <a:rPr lang="en" sz="1100" dirty="0">
                <a:solidFill>
                  <a:schemeClr val="dk1"/>
                </a:solidFill>
              </a:rPr>
              <a:t>«  E-57       †        I have no prejudice against anybody. Any of these teachers from California, and all around, that's passing through the land with all these fantastics, God knows, that nearly every one of them that I know, I've set down with pleading tears and saying, "Brother, look here, that's not..."</a:t>
            </a:r>
            <a:endParaRPr sz="1100" dirty="0">
              <a:solidFill>
                <a:schemeClr val="dk1"/>
              </a:solidFill>
            </a:endParaRPr>
          </a:p>
          <a:p>
            <a:pPr marL="0" indent="0">
              <a:lnSpc>
                <a:spcPct val="120000"/>
              </a:lnSpc>
              <a:spcBef>
                <a:spcPts val="900"/>
              </a:spcBef>
              <a:buNone/>
            </a:pPr>
            <a:r>
              <a:rPr lang="en" sz="1600" dirty="0">
                <a:solidFill>
                  <a:schemeClr val="dk1"/>
                </a:solidFill>
                <a:highlight>
                  <a:srgbClr val="00FF00"/>
                </a:highlight>
              </a:rPr>
              <a:t>"Oh, we're anointed with the </a:t>
            </a:r>
            <a:r>
              <a:rPr lang="en" sz="1600" u="sng" dirty="0">
                <a:solidFill>
                  <a:schemeClr val="dk1"/>
                </a:solidFill>
                <a:highlight>
                  <a:srgbClr val="00FF00"/>
                </a:highlight>
              </a:rPr>
              <a:t>oil of gladness</a:t>
            </a:r>
            <a:r>
              <a:rPr lang="en" sz="1600" dirty="0">
                <a:solidFill>
                  <a:schemeClr val="dk1"/>
                </a:solidFill>
                <a:highlight>
                  <a:srgbClr val="00FF00"/>
                </a:highlight>
              </a:rPr>
              <a:t>."</a:t>
            </a:r>
            <a:endParaRPr sz="1600" dirty="0">
              <a:solidFill>
                <a:schemeClr val="dk1"/>
              </a:solidFill>
              <a:highlight>
                <a:srgbClr val="00FF00"/>
              </a:highlight>
            </a:endParaRPr>
          </a:p>
          <a:p>
            <a:pPr marL="0" indent="0">
              <a:lnSpc>
                <a:spcPct val="120000"/>
              </a:lnSpc>
              <a:spcBef>
                <a:spcPts val="900"/>
              </a:spcBef>
              <a:buNone/>
            </a:pPr>
            <a:r>
              <a:rPr lang="en" sz="1100" dirty="0">
                <a:solidFill>
                  <a:schemeClr val="dk1"/>
                </a:solidFill>
              </a:rPr>
              <a:t>I said, "</a:t>
            </a:r>
            <a:r>
              <a:rPr lang="en" sz="1100" dirty="0">
                <a:solidFill>
                  <a:schemeClr val="dk1"/>
                </a:solidFill>
                <a:highlight>
                  <a:srgbClr val="FFFF00"/>
                </a:highlight>
              </a:rPr>
              <a:t>Not oil out of your body,</a:t>
            </a:r>
            <a:r>
              <a:rPr lang="en" sz="1100" dirty="0">
                <a:solidFill>
                  <a:schemeClr val="dk1"/>
                </a:solidFill>
              </a:rPr>
              <a:t> nothing can come out of your body that can do you any good." And the whole armor of God is </a:t>
            </a:r>
            <a:r>
              <a:rPr lang="en" sz="1100" dirty="0">
                <a:solidFill>
                  <a:schemeClr val="dk1"/>
                </a:solidFill>
                <a:highlight>
                  <a:srgbClr val="00FF00"/>
                </a:highlight>
              </a:rPr>
              <a:t>supernatural</a:t>
            </a:r>
            <a:r>
              <a:rPr lang="en" sz="1100" dirty="0">
                <a:solidFill>
                  <a:schemeClr val="dk1"/>
                </a:solidFill>
              </a:rPr>
              <a:t>. What is the armor of God? Love, joy, peace, long suffering, goodness, meekness, gentleness, patience, faith. Nothing... So all the natural work is done as the sacrifice of Christ. We just believe it. It's by faith. </a:t>
            </a:r>
            <a:r>
              <a:rPr lang="en" sz="1100" dirty="0">
                <a:solidFill>
                  <a:schemeClr val="dk1"/>
                </a:solidFill>
                <a:highlight>
                  <a:srgbClr val="00FF00"/>
                </a:highlight>
              </a:rPr>
              <a:t>Nothing you have to see, nothing you have to feel; you got to believe it. Jesus never did say, "Did you see it? Did you feel it?" He said,"Did you believe it?" Did you believe it?</a:t>
            </a:r>
            <a:br>
              <a:rPr lang="en" sz="1100" dirty="0">
                <a:solidFill>
                  <a:schemeClr val="dk1"/>
                </a:solidFill>
                <a:highlight>
                  <a:srgbClr val="00FF00"/>
                </a:highlight>
              </a:rPr>
            </a:br>
            <a:endParaRPr sz="1100" b="1" dirty="0">
              <a:solidFill>
                <a:schemeClr val="dk1"/>
              </a:solidFill>
            </a:endParaRPr>
          </a:p>
          <a:p>
            <a:pPr marL="0" indent="0">
              <a:lnSpc>
                <a:spcPct val="120000"/>
              </a:lnSpc>
              <a:spcBef>
                <a:spcPts val="900"/>
              </a:spcBef>
              <a:buNone/>
            </a:pPr>
            <a:r>
              <a:rPr lang="en" sz="1100" b="1" dirty="0">
                <a:solidFill>
                  <a:schemeClr val="dk1"/>
                </a:solidFill>
              </a:rPr>
              <a:t>65-0217  A.MAN.RUNNING.FROM.THE.PRESENCE.OF.THE.LORD_  JEFFERSONVILLE.IN  V-5 N-8  WEDNESDAY_</a:t>
            </a:r>
            <a:endParaRPr sz="1100" b="1" dirty="0">
              <a:solidFill>
                <a:schemeClr val="dk1"/>
              </a:solidFill>
            </a:endParaRPr>
          </a:p>
          <a:p>
            <a:pPr marL="0" indent="0">
              <a:lnSpc>
                <a:spcPct val="120000"/>
              </a:lnSpc>
              <a:spcBef>
                <a:spcPts val="900"/>
              </a:spcBef>
              <a:buNone/>
            </a:pPr>
            <a:r>
              <a:rPr lang="en" sz="1100" dirty="0">
                <a:solidFill>
                  <a:schemeClr val="dk1"/>
                </a:solidFill>
              </a:rPr>
              <a:t>We love You, Lord Jesus. Make that so real in our hearts, Lord. </a:t>
            </a:r>
            <a:r>
              <a:rPr lang="en" sz="1100" dirty="0">
                <a:solidFill>
                  <a:schemeClr val="dk1"/>
                </a:solidFill>
                <a:highlight>
                  <a:srgbClr val="00FF00"/>
                </a:highlight>
              </a:rPr>
              <a:t>Pour in the oil of gladness, this week, Lord,</a:t>
            </a:r>
            <a:r>
              <a:rPr lang="en" sz="1100" u="sng" dirty="0">
                <a:solidFill>
                  <a:schemeClr val="dk1"/>
                </a:solidFill>
                <a:highlight>
                  <a:srgbClr val="00FF00"/>
                </a:highlight>
              </a:rPr>
              <a:t> </a:t>
            </a:r>
            <a:r>
              <a:rPr lang="en" sz="1100" u="sng" dirty="0">
                <a:solidFill>
                  <a:schemeClr val="dk1"/>
                </a:solidFill>
                <a:highlight>
                  <a:srgbClr val="FFFF00"/>
                </a:highlight>
              </a:rPr>
              <a:t>in our souls. </a:t>
            </a:r>
            <a:r>
              <a:rPr lang="en" sz="1100" dirty="0">
                <a:solidFill>
                  <a:schemeClr val="dk1"/>
                </a:solidFill>
              </a:rPr>
              <a:t>Give us a bathing, a washing of the Word, by the water of the Word, dividing unto us Truth.</a:t>
            </a:r>
            <a:endParaRPr sz="1100" b="1" dirty="0">
              <a:solidFill>
                <a:schemeClr val="dk1"/>
              </a:solidFill>
            </a:endParaRPr>
          </a:p>
        </p:txBody>
      </p:sp>
    </p:spTree>
    <p:extLst>
      <p:ext uri="{BB962C8B-B14F-4D97-AF65-F5344CB8AC3E}">
        <p14:creationId xmlns:p14="http://schemas.microsoft.com/office/powerpoint/2010/main" val="122953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233775" y="53396"/>
            <a:ext cx="6390450" cy="827632"/>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1:9</a:t>
            </a:r>
            <a:endParaRPr sz="1200" b="1" dirty="0"/>
          </a:p>
          <a:p>
            <a:r>
              <a:rPr lang="en" sz="1200" dirty="0"/>
              <a:t>» 	9     † 	Thou hast loved righteousness, and hated iniquity; therefore God, even thy God, </a:t>
            </a:r>
            <a:r>
              <a:rPr lang="en" sz="1200" dirty="0">
                <a:highlight>
                  <a:srgbClr val="FFFF00"/>
                </a:highlight>
              </a:rPr>
              <a:t>hath anointed thee with the </a:t>
            </a:r>
            <a:r>
              <a:rPr lang="en" sz="1200" b="1" dirty="0">
                <a:highlight>
                  <a:schemeClr val="accent6"/>
                </a:highlight>
              </a:rPr>
              <a:t>oil of gladness</a:t>
            </a:r>
            <a:r>
              <a:rPr lang="en" sz="1200" dirty="0">
                <a:highlight>
                  <a:srgbClr val="00FF00"/>
                </a:highlight>
              </a:rPr>
              <a:t> above thy fellows</a:t>
            </a:r>
            <a:r>
              <a:rPr lang="en" sz="1200" dirty="0">
                <a:highlight>
                  <a:srgbClr val="FFFF00"/>
                </a:highlight>
              </a:rPr>
              <a:t>.</a:t>
            </a:r>
            <a:endParaRPr sz="1200" dirty="0"/>
          </a:p>
        </p:txBody>
      </p:sp>
      <p:sp>
        <p:nvSpPr>
          <p:cNvPr id="192" name="Google Shape;192;p35"/>
          <p:cNvSpPr txBox="1">
            <a:spLocks noGrp="1"/>
          </p:cNvSpPr>
          <p:nvPr>
            <p:ph type="body" idx="1"/>
          </p:nvPr>
        </p:nvSpPr>
        <p:spPr>
          <a:xfrm>
            <a:off x="233775" y="961121"/>
            <a:ext cx="6390450" cy="4024695"/>
          </a:xfrm>
          <a:prstGeom prst="rect">
            <a:avLst/>
          </a:prstGeom>
        </p:spPr>
        <p:txBody>
          <a:bodyPr spcFirstLastPara="1" wrap="square" lIns="68569" tIns="68569" rIns="68569" bIns="68569" anchor="t" anchorCtr="0">
            <a:normAutofit fontScale="92500" lnSpcReduction="10000"/>
          </a:bodyPr>
          <a:lstStyle/>
          <a:p>
            <a:pPr marL="0" indent="0">
              <a:lnSpc>
                <a:spcPct val="120000"/>
              </a:lnSpc>
              <a:spcBef>
                <a:spcPts val="900"/>
              </a:spcBef>
              <a:buNone/>
            </a:pPr>
            <a:r>
              <a:rPr lang="en" sz="2000" b="1" dirty="0">
                <a:solidFill>
                  <a:schemeClr val="dk1"/>
                </a:solidFill>
              </a:rPr>
              <a:t>John 3:34</a:t>
            </a:r>
            <a:br>
              <a:rPr lang="en" sz="2000" dirty="0">
                <a:solidFill>
                  <a:schemeClr val="dk1"/>
                </a:solidFill>
              </a:rPr>
            </a:br>
            <a:r>
              <a:rPr lang="en" sz="2000" dirty="0">
                <a:solidFill>
                  <a:schemeClr val="dk1"/>
                </a:solidFill>
              </a:rPr>
              <a:t>For he whom God hath sent speaketh the words of God: </a:t>
            </a:r>
            <a:r>
              <a:rPr lang="en" sz="2000" dirty="0">
                <a:solidFill>
                  <a:schemeClr val="dk1"/>
                </a:solidFill>
                <a:highlight>
                  <a:srgbClr val="FFFF00"/>
                </a:highlight>
              </a:rPr>
              <a:t>for God giveth not the Spirit by measure unto him.</a:t>
            </a:r>
            <a:endParaRPr sz="2000" dirty="0">
              <a:solidFill>
                <a:schemeClr val="dk1"/>
              </a:solidFill>
              <a:highlight>
                <a:srgbClr val="FFFF00"/>
              </a:highlight>
            </a:endParaRPr>
          </a:p>
          <a:p>
            <a:pPr marL="0" indent="0">
              <a:lnSpc>
                <a:spcPct val="120000"/>
              </a:lnSpc>
              <a:spcBef>
                <a:spcPts val="900"/>
              </a:spcBef>
              <a:buNone/>
            </a:pPr>
            <a:r>
              <a:rPr lang="en" sz="2000" b="1" dirty="0">
                <a:solidFill>
                  <a:schemeClr val="dk1"/>
                </a:solidFill>
              </a:rPr>
              <a:t>Colossians 2:9</a:t>
            </a:r>
            <a:br>
              <a:rPr lang="en" sz="2000" dirty="0">
                <a:solidFill>
                  <a:schemeClr val="dk1"/>
                </a:solidFill>
              </a:rPr>
            </a:br>
            <a:r>
              <a:rPr lang="en" sz="2000" dirty="0">
                <a:solidFill>
                  <a:schemeClr val="dk1"/>
                </a:solidFill>
              </a:rPr>
              <a:t>For in him dwelleth </a:t>
            </a:r>
            <a:r>
              <a:rPr lang="en" sz="2000" dirty="0">
                <a:solidFill>
                  <a:schemeClr val="dk1"/>
                </a:solidFill>
                <a:highlight>
                  <a:srgbClr val="FFFF00"/>
                </a:highlight>
              </a:rPr>
              <a:t>all the fulness</a:t>
            </a:r>
            <a:r>
              <a:rPr lang="en" sz="2000" dirty="0">
                <a:solidFill>
                  <a:schemeClr val="dk1"/>
                </a:solidFill>
              </a:rPr>
              <a:t> of the Godhead bodily.</a:t>
            </a:r>
            <a:endParaRPr sz="2000" dirty="0">
              <a:solidFill>
                <a:schemeClr val="dk1"/>
              </a:solidFill>
            </a:endParaRPr>
          </a:p>
          <a:p>
            <a:pPr marL="0" indent="0">
              <a:lnSpc>
                <a:spcPct val="120000"/>
              </a:lnSpc>
              <a:spcBef>
                <a:spcPts val="900"/>
              </a:spcBef>
              <a:buNone/>
            </a:pPr>
            <a:r>
              <a:rPr lang="en" sz="2000" b="1" dirty="0">
                <a:solidFill>
                  <a:schemeClr val="dk1"/>
                </a:solidFill>
              </a:rPr>
              <a:t>Isaiah 61:1</a:t>
            </a:r>
            <a:br>
              <a:rPr lang="en" sz="2000" dirty="0">
                <a:solidFill>
                  <a:schemeClr val="dk1"/>
                </a:solidFill>
              </a:rPr>
            </a:br>
            <a:r>
              <a:rPr lang="en" sz="2000" dirty="0">
                <a:solidFill>
                  <a:schemeClr val="dk1"/>
                </a:solidFill>
                <a:highlight>
                  <a:srgbClr val="FFFF00"/>
                </a:highlight>
              </a:rPr>
              <a:t>The Spirit of the Lord GOD is upon me; because the LORD </a:t>
            </a:r>
            <a:r>
              <a:rPr lang="en" sz="2000" b="1" u="sng" dirty="0">
                <a:solidFill>
                  <a:schemeClr val="dk1"/>
                </a:solidFill>
                <a:highlight>
                  <a:srgbClr val="FFFF00"/>
                </a:highlight>
              </a:rPr>
              <a:t>hath anointed me</a:t>
            </a:r>
            <a:r>
              <a:rPr lang="en" sz="2000" b="1" u="sng" dirty="0">
                <a:solidFill>
                  <a:schemeClr val="dk1"/>
                </a:solidFill>
              </a:rPr>
              <a:t> to preach good tidings unto the meek;</a:t>
            </a:r>
            <a:r>
              <a:rPr lang="en" sz="2000" dirty="0">
                <a:solidFill>
                  <a:schemeClr val="dk1"/>
                </a:solidFill>
              </a:rPr>
              <a:t> he hath sent me to bind up the brokenhearted, to proclaim liberty to the captives, and the opening of the prison to them that are bound;</a:t>
            </a:r>
            <a:endParaRPr sz="4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233775" y="182657"/>
            <a:ext cx="6390450" cy="785139"/>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198" name="Google Shape;198;p36"/>
          <p:cNvSpPr txBox="1">
            <a:spLocks noGrp="1"/>
          </p:cNvSpPr>
          <p:nvPr>
            <p:ph type="body" idx="1"/>
          </p:nvPr>
        </p:nvSpPr>
        <p:spPr>
          <a:xfrm>
            <a:off x="233775" y="967797"/>
            <a:ext cx="6390450" cy="4084764"/>
          </a:xfrm>
          <a:prstGeom prst="rect">
            <a:avLst/>
          </a:prstGeom>
        </p:spPr>
        <p:txBody>
          <a:bodyPr spcFirstLastPara="1" wrap="square" lIns="68569" tIns="68569" rIns="68569" bIns="68569" anchor="t" anchorCtr="0">
            <a:normAutofit fontScale="92500" lnSpcReduction="10000"/>
          </a:bodyPr>
          <a:lstStyle/>
          <a:p>
            <a:pPr marL="0" indent="0">
              <a:lnSpc>
                <a:spcPct val="120000"/>
              </a:lnSpc>
              <a:spcBef>
                <a:spcPts val="900"/>
              </a:spcBef>
              <a:buNone/>
            </a:pPr>
            <a:r>
              <a:rPr lang="en" sz="1400" b="1" dirty="0">
                <a:solidFill>
                  <a:schemeClr val="dk1"/>
                </a:solidFill>
              </a:rPr>
              <a:t>Anointed by the Word. </a:t>
            </a:r>
            <a:r>
              <a:rPr lang="en" sz="1400" b="1" i="1" dirty="0">
                <a:solidFill>
                  <a:schemeClr val="dk1"/>
                </a:solidFill>
              </a:rPr>
              <a:t>He is </a:t>
            </a:r>
            <a:r>
              <a:rPr lang="en" sz="1400" b="1" dirty="0">
                <a:solidFill>
                  <a:schemeClr val="dk1"/>
                </a:solidFill>
              </a:rPr>
              <a:t>the Anointing.</a:t>
            </a:r>
            <a:endParaRPr sz="1400" b="1" dirty="0">
              <a:solidFill>
                <a:schemeClr val="dk1"/>
              </a:solidFill>
            </a:endParaRPr>
          </a:p>
          <a:p>
            <a:pPr marL="0" indent="0">
              <a:lnSpc>
                <a:spcPct val="120000"/>
              </a:lnSpc>
              <a:spcBef>
                <a:spcPts val="900"/>
              </a:spcBef>
              <a:buNone/>
            </a:pPr>
            <a:r>
              <a:rPr lang="en" sz="1400" dirty="0">
                <a:solidFill>
                  <a:schemeClr val="dk1"/>
                </a:solidFill>
              </a:rPr>
              <a:t>64-0418B  A.PARADOX_  TAMPA.FL  SATURDAY_</a:t>
            </a:r>
            <a:endParaRPr sz="1400" dirty="0">
              <a:solidFill>
                <a:schemeClr val="dk1"/>
              </a:solidFill>
            </a:endParaRPr>
          </a:p>
          <a:p>
            <a:pPr marL="0" indent="0">
              <a:lnSpc>
                <a:spcPct val="120000"/>
              </a:lnSpc>
              <a:spcBef>
                <a:spcPts val="900"/>
              </a:spcBef>
              <a:buNone/>
            </a:pPr>
            <a:r>
              <a:rPr lang="en" sz="1400" dirty="0">
                <a:solidFill>
                  <a:schemeClr val="dk1"/>
                </a:solidFill>
              </a:rPr>
              <a:t>Now, what is it? Christ coming to His Body. </a:t>
            </a:r>
            <a:r>
              <a:rPr lang="en" sz="1400" b="1" dirty="0">
                <a:solidFill>
                  <a:schemeClr val="dk1"/>
                </a:solidFill>
                <a:highlight>
                  <a:srgbClr val="00FF00"/>
                </a:highlight>
              </a:rPr>
              <a:t>Christ is the Word. </a:t>
            </a:r>
            <a:br>
              <a:rPr lang="en" sz="1400" b="1" dirty="0">
                <a:solidFill>
                  <a:schemeClr val="dk1"/>
                </a:solidFill>
                <a:highlight>
                  <a:srgbClr val="00FF00"/>
                </a:highlight>
              </a:rPr>
            </a:br>
            <a:br>
              <a:rPr lang="en" sz="1400" b="1" dirty="0">
                <a:solidFill>
                  <a:schemeClr val="dk1"/>
                </a:solidFill>
                <a:highlight>
                  <a:srgbClr val="00FF00"/>
                </a:highlight>
              </a:rPr>
            </a:br>
            <a:r>
              <a:rPr lang="en" sz="1400" b="1" u="sng" dirty="0">
                <a:solidFill>
                  <a:schemeClr val="dk1"/>
                </a:solidFill>
                <a:highlight>
                  <a:srgbClr val="00FF00"/>
                </a:highlight>
              </a:rPr>
              <a:t>We all know the anointing is Christ, that comes on the Word, </a:t>
            </a:r>
            <a:r>
              <a:rPr lang="en" sz="1400" b="1" u="sng" dirty="0">
                <a:solidFill>
                  <a:schemeClr val="dk1"/>
                </a:solidFill>
                <a:highlight>
                  <a:srgbClr val="FFFF00"/>
                </a:highlight>
              </a:rPr>
              <a:t>that makes the Word live</a:t>
            </a:r>
            <a:r>
              <a:rPr lang="en" sz="1400" b="1" u="sng" dirty="0">
                <a:solidFill>
                  <a:schemeClr val="dk1"/>
                </a:solidFill>
                <a:highlight>
                  <a:srgbClr val="00FF00"/>
                </a:highlight>
              </a:rPr>
              <a:t>.</a:t>
            </a:r>
            <a:r>
              <a:rPr lang="en" sz="1400" u="sng" dirty="0">
                <a:solidFill>
                  <a:schemeClr val="dk1"/>
                </a:solidFill>
              </a:rPr>
              <a:t> </a:t>
            </a:r>
            <a:br>
              <a:rPr lang="en" sz="1400" dirty="0">
                <a:solidFill>
                  <a:schemeClr val="dk1"/>
                </a:solidFill>
              </a:rPr>
            </a:br>
            <a:br>
              <a:rPr lang="en" sz="1400" dirty="0">
                <a:solidFill>
                  <a:schemeClr val="dk1"/>
                </a:solidFill>
              </a:rPr>
            </a:br>
            <a:r>
              <a:rPr lang="en" sz="1400" dirty="0">
                <a:solidFill>
                  <a:schemeClr val="dk1"/>
                </a:solidFill>
              </a:rPr>
              <a:t>Is that right? [Congregation says, "Amen."--Ed.] </a:t>
            </a:r>
            <a:r>
              <a:rPr lang="en" sz="1400" dirty="0">
                <a:solidFill>
                  <a:schemeClr val="dk1"/>
                </a:solidFill>
                <a:highlight>
                  <a:srgbClr val="00FF00"/>
                </a:highlight>
              </a:rPr>
              <a:t>That is the anointing. </a:t>
            </a:r>
            <a:r>
              <a:rPr lang="en" sz="1400" b="1" dirty="0">
                <a:solidFill>
                  <a:schemeClr val="dk1"/>
                </a:solidFill>
                <a:highlight>
                  <a:srgbClr val="00FF00"/>
                </a:highlight>
              </a:rPr>
              <a:t>Christ is the anointing</a:t>
            </a:r>
            <a:r>
              <a:rPr lang="en" sz="1400" dirty="0">
                <a:solidFill>
                  <a:schemeClr val="dk1"/>
                </a:solidFill>
                <a:highlight>
                  <a:srgbClr val="00FF00"/>
                </a:highlight>
              </a:rPr>
              <a:t>, the Spirit that comes upon the Word, that quickens the Word, </a:t>
            </a:r>
            <a:r>
              <a:rPr lang="en" sz="1400" b="1" dirty="0">
                <a:solidFill>
                  <a:schemeClr val="dk1"/>
                </a:solidFill>
                <a:highlight>
                  <a:srgbClr val="00FF00"/>
                </a:highlight>
              </a:rPr>
              <a:t>to make it live</a:t>
            </a:r>
            <a:r>
              <a:rPr lang="en" sz="1400" dirty="0">
                <a:solidFill>
                  <a:schemeClr val="dk1"/>
                </a:solidFill>
                <a:highlight>
                  <a:srgbClr val="00FF00"/>
                </a:highlight>
              </a:rPr>
              <a:t>.</a:t>
            </a:r>
            <a:r>
              <a:rPr lang="en" sz="1400" dirty="0">
                <a:solidFill>
                  <a:schemeClr val="dk1"/>
                </a:solidFill>
              </a:rPr>
              <a:t> </a:t>
            </a:r>
            <a:r>
              <a:rPr lang="en" sz="1400" dirty="0">
                <a:solidFill>
                  <a:schemeClr val="dk1"/>
                </a:solidFill>
                <a:highlight>
                  <a:srgbClr val="FFFF00"/>
                </a:highlight>
              </a:rPr>
              <a:t>Now, the Word is in your heart. </a:t>
            </a:r>
            <a:r>
              <a:rPr lang="en" sz="1400" dirty="0">
                <a:solidFill>
                  <a:schemeClr val="dk1"/>
                </a:solidFill>
              </a:rPr>
              <a:t>You believe in Divine healing, whatevermore. See? </a:t>
            </a:r>
            <a:r>
              <a:rPr lang="en" sz="1400" dirty="0">
                <a:solidFill>
                  <a:schemeClr val="dk1"/>
                </a:solidFill>
                <a:highlight>
                  <a:srgbClr val="FFFF00"/>
                </a:highlight>
              </a:rPr>
              <a:t>And Christ, the anointing, coming to His Body. See the--the connection there? Just like husband and wife to become one.</a:t>
            </a:r>
            <a:r>
              <a:rPr lang="en" sz="1400" dirty="0">
                <a:solidFill>
                  <a:schemeClr val="dk1"/>
                </a:solidFill>
              </a:rPr>
              <a:t> Now, the church has got to get to the ministry, until the church and Christ become one. </a:t>
            </a:r>
            <a:r>
              <a:rPr lang="en" sz="1400" dirty="0">
                <a:solidFill>
                  <a:schemeClr val="dk1"/>
                </a:solidFill>
                <a:highlight>
                  <a:srgbClr val="FFFF00"/>
                </a:highlight>
              </a:rPr>
              <a:t>He can anoint you for every blessing that's in the Bible. All of it is yours. Everything is promised at this age is yours.</a:t>
            </a:r>
            <a:r>
              <a:rPr lang="en" sz="1400" dirty="0">
                <a:solidFill>
                  <a:schemeClr val="dk1"/>
                </a:solidFill>
              </a:rPr>
              <a:t> When we leave anything out... See? Then, if anointing strikes that, it will--it will anoint it. It's just here.</a:t>
            </a:r>
            <a:endParaRPr sz="1400" b="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7"/>
          <p:cNvSpPr txBox="1">
            <a:spLocks noGrp="1"/>
          </p:cNvSpPr>
          <p:nvPr>
            <p:ph type="title"/>
          </p:nvPr>
        </p:nvSpPr>
        <p:spPr>
          <a:xfrm>
            <a:off x="233775" y="282775"/>
            <a:ext cx="6390450" cy="582750"/>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 Hebrews 1:9</a:t>
            </a:r>
            <a:endParaRPr sz="1050" b="1" dirty="0"/>
          </a:p>
          <a:p>
            <a:r>
              <a:rPr lang="en" sz="1000" dirty="0"/>
              <a:t>Thou hast loved righteousness, and hated iniquity; therefore God, even thy God, </a:t>
            </a:r>
            <a:r>
              <a:rPr lang="en" sz="1000" dirty="0">
                <a:highlight>
                  <a:srgbClr val="FFFF00"/>
                </a:highlight>
              </a:rPr>
              <a:t>hath anointed thee with the </a:t>
            </a:r>
            <a:r>
              <a:rPr lang="en" sz="1000" b="1" u="sng" dirty="0">
                <a:highlight>
                  <a:srgbClr val="00FF00"/>
                </a:highlight>
              </a:rPr>
              <a:t>oil of gladness</a:t>
            </a:r>
            <a:r>
              <a:rPr lang="en" sz="1000" dirty="0">
                <a:highlight>
                  <a:srgbClr val="00FF00"/>
                </a:highlight>
              </a:rPr>
              <a:t> </a:t>
            </a:r>
            <a:r>
              <a:rPr lang="en" sz="1000" dirty="0">
                <a:highlight>
                  <a:srgbClr val="FFFF00"/>
                </a:highlight>
              </a:rPr>
              <a:t>above thy fellows.</a:t>
            </a:r>
            <a:endParaRPr sz="900" dirty="0"/>
          </a:p>
        </p:txBody>
      </p:sp>
      <p:sp>
        <p:nvSpPr>
          <p:cNvPr id="204" name="Google Shape;204;p37"/>
          <p:cNvSpPr txBox="1">
            <a:spLocks noGrp="1"/>
          </p:cNvSpPr>
          <p:nvPr>
            <p:ph type="body" idx="1"/>
          </p:nvPr>
        </p:nvSpPr>
        <p:spPr>
          <a:xfrm>
            <a:off x="233775" y="1101285"/>
            <a:ext cx="6390450" cy="3871182"/>
          </a:xfrm>
          <a:prstGeom prst="rect">
            <a:avLst/>
          </a:prstGeom>
        </p:spPr>
        <p:txBody>
          <a:bodyPr spcFirstLastPara="1" wrap="square" lIns="68569" tIns="68569" rIns="68569" bIns="68569" anchor="t" anchorCtr="0">
            <a:normAutofit lnSpcReduction="10000"/>
          </a:bodyPr>
          <a:lstStyle/>
          <a:p>
            <a:pPr marL="0" indent="0">
              <a:lnSpc>
                <a:spcPct val="120000"/>
              </a:lnSpc>
              <a:spcBef>
                <a:spcPts val="900"/>
              </a:spcBef>
              <a:buNone/>
            </a:pPr>
            <a:r>
              <a:rPr lang="en" sz="1400" b="1" dirty="0">
                <a:solidFill>
                  <a:schemeClr val="dk1"/>
                </a:solidFill>
              </a:rPr>
              <a:t>Anointed </a:t>
            </a:r>
            <a:r>
              <a:rPr lang="en" sz="1400" b="1" u="sng" dirty="0">
                <a:solidFill>
                  <a:schemeClr val="dk1"/>
                </a:solidFill>
              </a:rPr>
              <a:t>for a Purpose</a:t>
            </a:r>
            <a:endParaRPr sz="1400" b="1" u="sng" dirty="0">
              <a:solidFill>
                <a:schemeClr val="dk1"/>
              </a:solidFill>
            </a:endParaRPr>
          </a:p>
          <a:p>
            <a:pPr marL="0" indent="0">
              <a:lnSpc>
                <a:spcPct val="120000"/>
              </a:lnSpc>
              <a:spcBef>
                <a:spcPts val="900"/>
              </a:spcBef>
              <a:buNone/>
            </a:pPr>
            <a:r>
              <a:rPr lang="en" sz="1000" i="1" dirty="0">
                <a:solidFill>
                  <a:schemeClr val="dk1"/>
                </a:solidFill>
                <a:highlight>
                  <a:srgbClr val="FFFF00"/>
                </a:highlight>
              </a:rPr>
              <a:t>"The gladness of our Lord Jesus may be viewed, first, as </a:t>
            </a:r>
            <a:r>
              <a:rPr lang="en" sz="1000" b="1" i="1" dirty="0">
                <a:solidFill>
                  <a:schemeClr val="dk1"/>
                </a:solidFill>
                <a:highlight>
                  <a:srgbClr val="FFFF00"/>
                </a:highlight>
              </a:rPr>
              <a:t>the gladness which he had IN his work.</a:t>
            </a:r>
            <a:r>
              <a:rPr lang="en" sz="1000" i="1" dirty="0">
                <a:solidFill>
                  <a:schemeClr val="dk1"/>
                </a:solidFill>
                <a:highlight>
                  <a:srgbClr val="FFFF00"/>
                </a:highlight>
              </a:rPr>
              <a:t>“</a:t>
            </a:r>
            <a:br>
              <a:rPr lang="en" sz="1000" i="1" dirty="0">
                <a:solidFill>
                  <a:schemeClr val="dk1"/>
                </a:solidFill>
                <a:highlight>
                  <a:srgbClr val="FFFF00"/>
                </a:highlight>
              </a:rPr>
            </a:br>
            <a:r>
              <a:rPr lang="en" sz="1000" i="1" dirty="0">
                <a:solidFill>
                  <a:schemeClr val="dk1"/>
                </a:solidFill>
                <a:highlight>
                  <a:srgbClr val="FFFF00"/>
                </a:highlight>
              </a:rPr>
              <a:t>– Charles SPURGEON</a:t>
            </a:r>
            <a:br>
              <a:rPr lang="en" sz="1000" i="1" dirty="0">
                <a:solidFill>
                  <a:schemeClr val="dk1"/>
                </a:solidFill>
                <a:highlight>
                  <a:srgbClr val="FFFF00"/>
                </a:highlight>
              </a:rPr>
            </a:br>
            <a:endParaRPr sz="1000" i="1" dirty="0">
              <a:solidFill>
                <a:schemeClr val="dk1"/>
              </a:solidFill>
              <a:highlight>
                <a:srgbClr val="FFFF00"/>
              </a:highlight>
            </a:endParaRPr>
          </a:p>
          <a:p>
            <a:pPr marL="685800" indent="0">
              <a:lnSpc>
                <a:spcPct val="120000"/>
              </a:lnSpc>
              <a:buNone/>
            </a:pPr>
            <a:r>
              <a:rPr lang="en" sz="1200" i="1" dirty="0">
                <a:solidFill>
                  <a:schemeClr val="dk1"/>
                </a:solidFill>
              </a:rPr>
              <a:t>Luke 2:49</a:t>
            </a:r>
            <a:endParaRPr sz="1200" i="1" dirty="0">
              <a:solidFill>
                <a:schemeClr val="dk1"/>
              </a:solidFill>
            </a:endParaRPr>
          </a:p>
          <a:p>
            <a:pPr marL="685800" indent="0">
              <a:lnSpc>
                <a:spcPct val="120000"/>
              </a:lnSpc>
              <a:buNone/>
            </a:pPr>
            <a:r>
              <a:rPr lang="en" sz="1200" i="1" dirty="0">
                <a:solidFill>
                  <a:schemeClr val="dk1"/>
                </a:solidFill>
              </a:rPr>
              <a:t>And he said unto them, How is it that ye sought me? wist ye not that </a:t>
            </a:r>
            <a:r>
              <a:rPr lang="en" sz="1200" i="1" dirty="0">
                <a:solidFill>
                  <a:schemeClr val="dk1"/>
                </a:solidFill>
                <a:highlight>
                  <a:srgbClr val="FFFF00"/>
                </a:highlight>
              </a:rPr>
              <a:t>I must be about </a:t>
            </a:r>
            <a:r>
              <a:rPr lang="en" sz="1200" i="1" u="sng" dirty="0">
                <a:solidFill>
                  <a:schemeClr val="dk1"/>
                </a:solidFill>
                <a:highlight>
                  <a:srgbClr val="FFFF00"/>
                </a:highlight>
              </a:rPr>
              <a:t>my Father's business</a:t>
            </a:r>
            <a:r>
              <a:rPr lang="en" sz="1200" i="1" dirty="0">
                <a:solidFill>
                  <a:schemeClr val="dk1"/>
                </a:solidFill>
              </a:rPr>
              <a:t>?</a:t>
            </a:r>
            <a:endParaRPr sz="1200" i="1" dirty="0">
              <a:solidFill>
                <a:schemeClr val="dk1"/>
              </a:solidFill>
            </a:endParaRPr>
          </a:p>
          <a:p>
            <a:pPr marL="685800" indent="0">
              <a:lnSpc>
                <a:spcPct val="120000"/>
              </a:lnSpc>
              <a:buNone/>
            </a:pPr>
            <a:endParaRPr sz="1200" i="1" dirty="0">
              <a:solidFill>
                <a:schemeClr val="dk1"/>
              </a:solidFill>
            </a:endParaRPr>
          </a:p>
          <a:p>
            <a:pPr marL="685800" indent="0">
              <a:lnSpc>
                <a:spcPct val="120000"/>
              </a:lnSpc>
              <a:buNone/>
            </a:pPr>
            <a:r>
              <a:rPr lang="en" sz="1200" i="1" dirty="0">
                <a:solidFill>
                  <a:schemeClr val="dk1"/>
                </a:solidFill>
              </a:rPr>
              <a:t>John 4:32</a:t>
            </a:r>
            <a:endParaRPr sz="1200" i="1" dirty="0">
              <a:solidFill>
                <a:schemeClr val="dk1"/>
              </a:solidFill>
            </a:endParaRPr>
          </a:p>
          <a:p>
            <a:pPr marL="685800" indent="0">
              <a:lnSpc>
                <a:spcPct val="120000"/>
              </a:lnSpc>
              <a:buNone/>
            </a:pPr>
            <a:r>
              <a:rPr lang="en" sz="1200" i="1" dirty="0">
                <a:solidFill>
                  <a:schemeClr val="dk1"/>
                </a:solidFill>
              </a:rPr>
              <a:t>But he said unto them, </a:t>
            </a:r>
            <a:r>
              <a:rPr lang="en" sz="1200" i="1" dirty="0">
                <a:solidFill>
                  <a:schemeClr val="dk1"/>
                </a:solidFill>
                <a:highlight>
                  <a:srgbClr val="FFFF00"/>
                </a:highlight>
              </a:rPr>
              <a:t>I have meat to eat that ye know not of.</a:t>
            </a:r>
            <a:br>
              <a:rPr lang="en" sz="1200" i="1" dirty="0">
                <a:solidFill>
                  <a:schemeClr val="dk1"/>
                </a:solidFill>
                <a:highlight>
                  <a:srgbClr val="FFFF00"/>
                </a:highlight>
              </a:rPr>
            </a:br>
            <a:r>
              <a:rPr lang="en" sz="1200" i="1" dirty="0">
                <a:solidFill>
                  <a:schemeClr val="dk1"/>
                </a:solidFill>
                <a:highlight>
                  <a:srgbClr val="FFFF00"/>
                </a:highlight>
              </a:rPr>
              <a:t>…</a:t>
            </a:r>
            <a:endParaRPr lang="en-US" sz="1200" i="1" dirty="0">
              <a:solidFill>
                <a:schemeClr val="dk1"/>
              </a:solidFill>
              <a:highlight>
                <a:srgbClr val="FFFF00"/>
              </a:highlight>
            </a:endParaRPr>
          </a:p>
          <a:p>
            <a:pPr marL="685800" indent="0">
              <a:lnSpc>
                <a:spcPct val="120000"/>
              </a:lnSpc>
              <a:buNone/>
            </a:pPr>
            <a:r>
              <a:rPr lang="en-US" sz="1200" i="1" dirty="0">
                <a:solidFill>
                  <a:schemeClr val="dk1"/>
                </a:solidFill>
                <a:highlight>
                  <a:srgbClr val="FFFF00"/>
                </a:highlight>
              </a:rPr>
              <a:t>»     34     †     Jesus saith unto them, </a:t>
            </a:r>
            <a:r>
              <a:rPr lang="en-US" sz="1200" i="1" u="sng" dirty="0">
                <a:solidFill>
                  <a:schemeClr val="dk1"/>
                </a:solidFill>
                <a:highlight>
                  <a:srgbClr val="FFFF00"/>
                </a:highlight>
              </a:rPr>
              <a:t>My meat is to do the will of him that sent me, and to finish his work.</a:t>
            </a:r>
            <a:endParaRPr sz="1200" i="1" dirty="0">
              <a:solidFill>
                <a:schemeClr val="dk1"/>
              </a:solidFill>
              <a:highlight>
                <a:srgbClr val="FFFF00"/>
              </a:highlight>
            </a:endParaRPr>
          </a:p>
          <a:p>
            <a:pPr marL="685800" indent="0">
              <a:lnSpc>
                <a:spcPct val="120000"/>
              </a:lnSpc>
              <a:buNone/>
            </a:pPr>
            <a:r>
              <a:rPr lang="en" sz="1200" i="1" dirty="0">
                <a:solidFill>
                  <a:schemeClr val="dk1"/>
                </a:solidFill>
              </a:rPr>
              <a:t> </a:t>
            </a:r>
            <a:endParaRPr sz="1200" i="1" dirty="0">
              <a:solidFill>
                <a:schemeClr val="dk1"/>
              </a:solidFill>
            </a:endParaRPr>
          </a:p>
          <a:p>
            <a:pPr marL="685800" indent="0">
              <a:lnSpc>
                <a:spcPct val="120000"/>
              </a:lnSpc>
              <a:buNone/>
            </a:pPr>
            <a:r>
              <a:rPr lang="en" sz="1200" i="1" dirty="0">
                <a:solidFill>
                  <a:schemeClr val="dk1"/>
                </a:solidFill>
              </a:rPr>
              <a:t>PSALM 40:7-8</a:t>
            </a:r>
            <a:endParaRPr sz="1200" i="1" dirty="0">
              <a:solidFill>
                <a:schemeClr val="dk1"/>
              </a:solidFill>
            </a:endParaRPr>
          </a:p>
          <a:p>
            <a:pPr marL="685800" indent="0">
              <a:lnSpc>
                <a:spcPct val="120000"/>
              </a:lnSpc>
              <a:buNone/>
            </a:pPr>
            <a:r>
              <a:rPr lang="en" sz="1200" i="1" dirty="0">
                <a:solidFill>
                  <a:schemeClr val="dk1"/>
                </a:solidFill>
              </a:rPr>
              <a:t>7 	†     Then said I, Lo, I come: in the volume of the book it is written of me,</a:t>
            </a:r>
            <a:endParaRPr sz="1200" i="1" dirty="0">
              <a:solidFill>
                <a:schemeClr val="dk1"/>
              </a:solidFill>
            </a:endParaRPr>
          </a:p>
          <a:p>
            <a:pPr marL="685800" indent="0">
              <a:lnSpc>
                <a:spcPct val="120000"/>
              </a:lnSpc>
              <a:buNone/>
            </a:pPr>
            <a:r>
              <a:rPr lang="en" sz="1200" i="1" dirty="0">
                <a:solidFill>
                  <a:schemeClr val="dk1"/>
                </a:solidFill>
              </a:rPr>
              <a:t>8 	†     </a:t>
            </a:r>
            <a:r>
              <a:rPr lang="en" sz="1200" i="1" u="sng" dirty="0">
                <a:solidFill>
                  <a:schemeClr val="dk1"/>
                </a:solidFill>
                <a:highlight>
                  <a:srgbClr val="FFFF00"/>
                </a:highlight>
              </a:rPr>
              <a:t>I delight to do thy will</a:t>
            </a:r>
            <a:r>
              <a:rPr lang="en" sz="1200" i="1" dirty="0">
                <a:solidFill>
                  <a:schemeClr val="dk1"/>
                </a:solidFill>
                <a:highlight>
                  <a:srgbClr val="FFFF00"/>
                </a:highlight>
              </a:rPr>
              <a:t>, O my God: yea, thy law is within my heart.</a:t>
            </a:r>
            <a:endParaRPr sz="1200" i="1" dirty="0">
              <a:solidFill>
                <a:schemeClr val="dk1"/>
              </a:solidFill>
              <a:highlight>
                <a:srgbClr val="FF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9"/>
          <p:cNvSpPr txBox="1">
            <a:spLocks noGrp="1"/>
          </p:cNvSpPr>
          <p:nvPr>
            <p:ph type="title"/>
          </p:nvPr>
        </p:nvSpPr>
        <p:spPr>
          <a:xfrm>
            <a:off x="80093" y="128256"/>
            <a:ext cx="6694476" cy="1200149"/>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200" b="1" dirty="0"/>
              <a:t>Hebrews 1:10-11</a:t>
            </a:r>
            <a:br>
              <a:rPr lang="en" sz="1200" b="1" dirty="0"/>
            </a:br>
            <a:r>
              <a:rPr lang="en" sz="1100" dirty="0"/>
              <a:t>And, Thou, Lord, in the beginning hast laid the foundation of the earth; and the heavens are the works of thine hands: </a:t>
            </a:r>
            <a:br>
              <a:rPr lang="en" sz="1100" b="1" dirty="0"/>
            </a:br>
            <a:r>
              <a:rPr lang="en" sz="1100" dirty="0"/>
              <a:t>They shall perish; but thou remainest; </a:t>
            </a:r>
            <a:r>
              <a:rPr lang="en" sz="1100" dirty="0">
                <a:highlight>
                  <a:srgbClr val="FFFF00"/>
                </a:highlight>
              </a:rPr>
              <a:t>and they all shall wax old as doth a garment;</a:t>
            </a:r>
            <a:br>
              <a:rPr lang="en" sz="1100" b="1" dirty="0">
                <a:highlight>
                  <a:srgbClr val="FFFF00"/>
                </a:highlight>
              </a:rPr>
            </a:br>
            <a:r>
              <a:rPr lang="en" sz="1100" dirty="0"/>
              <a:t>And as a vesture shalt thou fold them up, </a:t>
            </a:r>
            <a:r>
              <a:rPr lang="en" sz="1100" dirty="0">
                <a:highlight>
                  <a:srgbClr val="FFFF00"/>
                </a:highlight>
              </a:rPr>
              <a:t>and they shall be changed</a:t>
            </a:r>
            <a:r>
              <a:rPr lang="en" sz="1100" dirty="0"/>
              <a:t>: </a:t>
            </a:r>
            <a:br>
              <a:rPr lang="en" sz="1100" dirty="0"/>
            </a:br>
            <a:r>
              <a:rPr lang="en" sz="1100" dirty="0">
                <a:highlight>
                  <a:srgbClr val="00FF00"/>
                </a:highlight>
              </a:rPr>
              <a:t>but thou art the same, and thy years shall not fail. </a:t>
            </a:r>
            <a:endParaRPr sz="1100" b="1" dirty="0">
              <a:highlight>
                <a:srgbClr val="00FF00"/>
              </a:highlight>
            </a:endParaRPr>
          </a:p>
        </p:txBody>
      </p:sp>
      <p:pic>
        <p:nvPicPr>
          <p:cNvPr id="217" name="Google Shape;217;p39"/>
          <p:cNvPicPr preferRelativeResize="0"/>
          <p:nvPr/>
        </p:nvPicPr>
        <p:blipFill>
          <a:blip r:embed="rId3">
            <a:alphaModFix/>
          </a:blip>
          <a:stretch>
            <a:fillRect/>
          </a:stretch>
        </p:blipFill>
        <p:spPr>
          <a:xfrm>
            <a:off x="80093" y="1328405"/>
            <a:ext cx="3693875" cy="2770406"/>
          </a:xfrm>
          <a:prstGeom prst="rect">
            <a:avLst/>
          </a:prstGeom>
          <a:noFill/>
          <a:ln>
            <a:noFill/>
          </a:ln>
        </p:spPr>
      </p:pic>
      <p:pic>
        <p:nvPicPr>
          <p:cNvPr id="218" name="Google Shape;218;p39"/>
          <p:cNvPicPr preferRelativeResize="0"/>
          <p:nvPr/>
        </p:nvPicPr>
        <p:blipFill>
          <a:blip r:embed="rId4">
            <a:alphaModFix/>
          </a:blip>
          <a:stretch>
            <a:fillRect/>
          </a:stretch>
        </p:blipFill>
        <p:spPr>
          <a:xfrm>
            <a:off x="3959468" y="1161405"/>
            <a:ext cx="2521425" cy="1671814"/>
          </a:xfrm>
          <a:prstGeom prst="rect">
            <a:avLst/>
          </a:prstGeom>
          <a:noFill/>
          <a:ln>
            <a:noFill/>
          </a:ln>
        </p:spPr>
      </p:pic>
      <p:pic>
        <p:nvPicPr>
          <p:cNvPr id="3074" name="Picture 2">
            <a:extLst>
              <a:ext uri="{FF2B5EF4-FFF2-40B4-BE49-F238E27FC236}">
                <a16:creationId xmlns:a16="http://schemas.microsoft.com/office/drawing/2014/main" id="{6D94289F-D8BE-43D6-BD21-DC33A95B3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688" y="2833219"/>
            <a:ext cx="3033419" cy="17849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role might red blood cells play in aging?">
            <a:extLst>
              <a:ext uri="{FF2B5EF4-FFF2-40B4-BE49-F238E27FC236}">
                <a16:creationId xmlns:a16="http://schemas.microsoft.com/office/drawing/2014/main" id="{080A4C03-6A44-451F-A822-85E7E9824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748" y="3452318"/>
            <a:ext cx="1976013" cy="14801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0"/>
          <p:cNvSpPr txBox="1"/>
          <p:nvPr/>
        </p:nvSpPr>
        <p:spPr>
          <a:xfrm>
            <a:off x="98662" y="203708"/>
            <a:ext cx="6660675" cy="4385794"/>
          </a:xfrm>
          <a:prstGeom prst="rect">
            <a:avLst/>
          </a:prstGeom>
          <a:noFill/>
          <a:ln>
            <a:noFill/>
          </a:ln>
        </p:spPr>
        <p:txBody>
          <a:bodyPr spcFirstLastPara="1" wrap="square" lIns="68569" tIns="68569" rIns="68569" bIns="68569" anchor="t" anchorCtr="0">
            <a:spAutoFit/>
          </a:bodyPr>
          <a:lstStyle/>
          <a:p>
            <a:pPr>
              <a:buClr>
                <a:schemeClr val="dk1"/>
              </a:buClr>
              <a:buSzPts val="1100"/>
            </a:pPr>
            <a:r>
              <a:rPr lang="en" sz="1600" dirty="0"/>
              <a:t>HEBREWS 1:7-13</a:t>
            </a:r>
            <a:endParaRPr sz="1600" dirty="0"/>
          </a:p>
          <a:p>
            <a:pPr>
              <a:buClr>
                <a:schemeClr val="dk1"/>
              </a:buClr>
              <a:buSzPts val="1100"/>
            </a:pPr>
            <a:r>
              <a:rPr lang="en-US" sz="1600" dirty="0"/>
              <a:t>…</a:t>
            </a:r>
            <a:endParaRPr sz="1600" dirty="0"/>
          </a:p>
          <a:p>
            <a:pPr>
              <a:buClr>
                <a:schemeClr val="dk1"/>
              </a:buClr>
              <a:buSzPts val="1100"/>
            </a:pPr>
            <a:r>
              <a:rPr lang="en" sz="1600" dirty="0"/>
              <a:t>»     7     †     And of the angels he saith, Who maketh his angels spirits, and his ministers a flame of fire. </a:t>
            </a:r>
            <a:endParaRPr sz="1600" dirty="0"/>
          </a:p>
          <a:p>
            <a:pPr>
              <a:buClr>
                <a:schemeClr val="dk1"/>
              </a:buClr>
              <a:buSzPts val="1100"/>
            </a:pPr>
            <a:r>
              <a:rPr lang="en" sz="1600" dirty="0"/>
              <a:t>»     8     †     But unto the Son he saith, Thy throne, O God, is for ever and ever: a sceptre of righteousness is the sceptre of thy kingdom. </a:t>
            </a:r>
            <a:endParaRPr sz="1600" dirty="0"/>
          </a:p>
          <a:p>
            <a:pPr>
              <a:buClr>
                <a:schemeClr val="dk1"/>
              </a:buClr>
              <a:buSzPts val="1100"/>
            </a:pPr>
            <a:r>
              <a:rPr lang="en" sz="1600" dirty="0"/>
              <a:t>»     9     †     Thou hast loved righteousness, and hated iniquity; therefore God, even thy God, hath anointed thee with the oil of gladness above thy fellows. </a:t>
            </a:r>
            <a:endParaRPr sz="1600" dirty="0"/>
          </a:p>
          <a:p>
            <a:pPr>
              <a:buClr>
                <a:schemeClr val="dk1"/>
              </a:buClr>
              <a:buSzPts val="1100"/>
            </a:pPr>
            <a:r>
              <a:rPr lang="en" sz="1600" dirty="0"/>
              <a:t>»     10     †     And, Thou, Lord, in the beginning hast laid the foundation of the earth; and the heavens are the works of thine hands: </a:t>
            </a:r>
            <a:endParaRPr sz="1600" dirty="0"/>
          </a:p>
          <a:p>
            <a:pPr>
              <a:buClr>
                <a:schemeClr val="dk1"/>
              </a:buClr>
              <a:buSzPts val="1100"/>
            </a:pPr>
            <a:r>
              <a:rPr lang="en" sz="1600" dirty="0"/>
              <a:t>»     11     †     They shall perish; but thou remainest; and they all shall wax old as doth a garment; </a:t>
            </a:r>
            <a:endParaRPr sz="1600" dirty="0"/>
          </a:p>
          <a:p>
            <a:r>
              <a:rPr lang="en" sz="1600" dirty="0"/>
              <a:t>»     12     †     And as a vesture shalt thou fold them up, and they shall be changed: but thou art the same, and thy years shall not fail.</a:t>
            </a:r>
          </a:p>
          <a:p>
            <a:r>
              <a:rPr lang="en" sz="1800" dirty="0"/>
              <a:t>»     13     †    But to which </a:t>
            </a:r>
            <a:r>
              <a:rPr lang="en" sz="1800" u="sng" dirty="0"/>
              <a:t>of the angels</a:t>
            </a:r>
            <a:r>
              <a:rPr lang="en" sz="1800" dirty="0"/>
              <a:t> said he at any time, </a:t>
            </a:r>
            <a:r>
              <a:rPr lang="en" sz="1800" dirty="0">
                <a:highlight>
                  <a:srgbClr val="00FF00"/>
                </a:highlight>
              </a:rPr>
              <a:t>Sit on my right hand,</a:t>
            </a:r>
            <a:r>
              <a:rPr lang="en" sz="1800" dirty="0"/>
              <a:t> </a:t>
            </a:r>
            <a:r>
              <a:rPr lang="en" sz="1800" i="1" dirty="0">
                <a:highlight>
                  <a:srgbClr val="FFFF00"/>
                </a:highlight>
              </a:rPr>
              <a:t>until </a:t>
            </a:r>
            <a:r>
              <a:rPr lang="en" sz="1800" dirty="0">
                <a:highlight>
                  <a:srgbClr val="FFFF00"/>
                </a:highlight>
              </a:rPr>
              <a:t>I make thine enemies thy footstool?</a:t>
            </a:r>
            <a:r>
              <a:rPr lang="en" sz="1800" dirty="0"/>
              <a:t> </a:t>
            </a:r>
            <a:endParaRPr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233775" y="142401"/>
            <a:ext cx="6390450" cy="1012282"/>
          </a:xfrm>
          <a:prstGeom prst="rect">
            <a:avLst/>
          </a:prstGeom>
        </p:spPr>
        <p:txBody>
          <a:bodyPr spcFirstLastPara="1" wrap="square" lIns="68569" tIns="68569" rIns="68569" bIns="68569" anchor="t" anchorCtr="0">
            <a:noAutofit/>
          </a:bodyPr>
          <a:lstStyle/>
          <a:p>
            <a:pPr>
              <a:lnSpc>
                <a:spcPct val="120000"/>
              </a:lnSpc>
              <a:spcBef>
                <a:spcPts val="900"/>
              </a:spcBef>
              <a:buSzPct val="91666"/>
            </a:pPr>
            <a:r>
              <a:rPr lang="en" sz="1400" b="1" dirty="0"/>
              <a:t>Hebrews 1:13</a:t>
            </a:r>
            <a:br>
              <a:rPr lang="en" sz="1400" dirty="0"/>
            </a:br>
            <a:r>
              <a:rPr lang="en" sz="1400" dirty="0"/>
              <a:t>But to which </a:t>
            </a:r>
            <a:r>
              <a:rPr lang="en" sz="1400" u="sng" dirty="0"/>
              <a:t>of the angels</a:t>
            </a:r>
            <a:r>
              <a:rPr lang="en" sz="1400" dirty="0"/>
              <a:t> said he at any time, </a:t>
            </a:r>
            <a:r>
              <a:rPr lang="en" sz="1400" dirty="0">
                <a:highlight>
                  <a:srgbClr val="00FF00"/>
                </a:highlight>
              </a:rPr>
              <a:t>Sit on my right hand,</a:t>
            </a:r>
            <a:r>
              <a:rPr lang="en" sz="1400" dirty="0"/>
              <a:t> </a:t>
            </a:r>
            <a:r>
              <a:rPr lang="en" sz="1400" i="1" dirty="0">
                <a:highlight>
                  <a:srgbClr val="FFFF00"/>
                </a:highlight>
              </a:rPr>
              <a:t>until </a:t>
            </a:r>
            <a:r>
              <a:rPr lang="en" sz="1400" dirty="0">
                <a:highlight>
                  <a:srgbClr val="FFFF00"/>
                </a:highlight>
              </a:rPr>
              <a:t>I make thine enemies thy footstool?</a:t>
            </a:r>
            <a:endParaRPr sz="1400" dirty="0">
              <a:highlight>
                <a:srgbClr val="FFFF00"/>
              </a:highlight>
            </a:endParaRPr>
          </a:p>
          <a:p>
            <a:endParaRPr sz="1400" dirty="0"/>
          </a:p>
        </p:txBody>
      </p:sp>
      <p:sp>
        <p:nvSpPr>
          <p:cNvPr id="230" name="Google Shape;230;p41"/>
          <p:cNvSpPr txBox="1">
            <a:spLocks noGrp="1"/>
          </p:cNvSpPr>
          <p:nvPr>
            <p:ph type="body" idx="1"/>
          </p:nvPr>
        </p:nvSpPr>
        <p:spPr>
          <a:xfrm>
            <a:off x="233775" y="1261472"/>
            <a:ext cx="2992950" cy="3706256"/>
          </a:xfrm>
          <a:prstGeom prst="rect">
            <a:avLst/>
          </a:prstGeom>
        </p:spPr>
        <p:txBody>
          <a:bodyPr spcFirstLastPara="1" wrap="square" lIns="68569" tIns="68569" rIns="68569" bIns="68569" anchor="t" anchorCtr="0">
            <a:normAutofit fontScale="70000" lnSpcReduction="20000"/>
          </a:bodyPr>
          <a:lstStyle/>
          <a:p>
            <a:pPr marL="0" indent="0">
              <a:spcBef>
                <a:spcPts val="900"/>
              </a:spcBef>
              <a:buNone/>
            </a:pPr>
            <a:r>
              <a:rPr lang="en" sz="2200" dirty="0">
                <a:solidFill>
                  <a:schemeClr val="dk1"/>
                </a:solidFill>
                <a:highlight>
                  <a:srgbClr val="FFFFFF"/>
                </a:highlight>
              </a:rPr>
              <a:t>Hebrews 1:3</a:t>
            </a:r>
            <a:br>
              <a:rPr lang="en" sz="2200" dirty="0">
                <a:solidFill>
                  <a:schemeClr val="dk1"/>
                </a:solidFill>
                <a:highlight>
                  <a:srgbClr val="FFFFFF"/>
                </a:highlight>
              </a:rPr>
            </a:br>
            <a:r>
              <a:rPr lang="en" sz="2200" dirty="0">
                <a:solidFill>
                  <a:schemeClr val="dk1"/>
                </a:solidFill>
                <a:highlight>
                  <a:srgbClr val="FFFFFF"/>
                </a:highlight>
              </a:rPr>
              <a:t>Who being the brightness of his glory, and the express image of his person, and upholding all things by the word of his power, when he had by himself purged our sins, </a:t>
            </a:r>
            <a:r>
              <a:rPr lang="en" sz="2200" u="sng" dirty="0">
                <a:solidFill>
                  <a:schemeClr val="dk1"/>
                </a:solidFill>
                <a:highlight>
                  <a:srgbClr val="FFFF00"/>
                </a:highlight>
              </a:rPr>
              <a:t>sat down</a:t>
            </a:r>
            <a:r>
              <a:rPr lang="en" sz="2200" dirty="0">
                <a:solidFill>
                  <a:schemeClr val="dk1"/>
                </a:solidFill>
                <a:highlight>
                  <a:srgbClr val="FFFF00"/>
                </a:highlight>
              </a:rPr>
              <a:t> </a:t>
            </a:r>
            <a:r>
              <a:rPr lang="en" sz="2200" u="sng" dirty="0">
                <a:solidFill>
                  <a:schemeClr val="dk1"/>
                </a:solidFill>
                <a:highlight>
                  <a:srgbClr val="FFFF00"/>
                </a:highlight>
              </a:rPr>
              <a:t>on the right hand </a:t>
            </a:r>
            <a:r>
              <a:rPr lang="en" sz="2200" dirty="0">
                <a:solidFill>
                  <a:schemeClr val="dk1"/>
                </a:solidFill>
                <a:highlight>
                  <a:srgbClr val="FFFF00"/>
                </a:highlight>
              </a:rPr>
              <a:t>of the Majesty on high;</a:t>
            </a:r>
            <a:endParaRPr sz="2200" dirty="0">
              <a:solidFill>
                <a:schemeClr val="dk1"/>
              </a:solidFill>
              <a:highlight>
                <a:srgbClr val="FFFF00"/>
              </a:highlight>
            </a:endParaRPr>
          </a:p>
          <a:p>
            <a:pPr marL="0" indent="0" algn="ctr">
              <a:spcBef>
                <a:spcPts val="900"/>
              </a:spcBef>
              <a:buNone/>
            </a:pPr>
            <a:endParaRPr sz="3800" dirty="0">
              <a:solidFill>
                <a:schemeClr val="dk1"/>
              </a:solidFill>
              <a:highlight>
                <a:srgbClr val="FFFF00"/>
              </a:highlight>
            </a:endParaRPr>
          </a:p>
          <a:p>
            <a:pPr marL="0" indent="0" algn="ctr">
              <a:spcBef>
                <a:spcPts val="900"/>
              </a:spcBef>
              <a:buNone/>
            </a:pPr>
            <a:r>
              <a:rPr lang="en" sz="3800" dirty="0">
                <a:solidFill>
                  <a:schemeClr val="dk1"/>
                </a:solidFill>
                <a:highlight>
                  <a:srgbClr val="FFFF00"/>
                </a:highlight>
              </a:rPr>
              <a:t>Where Did He Sit?</a:t>
            </a:r>
            <a:endParaRPr sz="3800" dirty="0">
              <a:solidFill>
                <a:schemeClr val="dk1"/>
              </a:solidFill>
              <a:highlight>
                <a:srgbClr val="FFFF00"/>
              </a:highlight>
            </a:endParaRPr>
          </a:p>
          <a:p>
            <a:pPr marL="0" indent="0">
              <a:spcBef>
                <a:spcPts val="900"/>
              </a:spcBef>
              <a:spcAft>
                <a:spcPts val="900"/>
              </a:spcAft>
              <a:buClr>
                <a:schemeClr val="dk1"/>
              </a:buClr>
              <a:buSzPts val="1100"/>
              <a:buNone/>
            </a:pPr>
            <a:endParaRPr sz="900" dirty="0">
              <a:solidFill>
                <a:schemeClr val="dk1"/>
              </a:solidFill>
              <a:highlight>
                <a:srgbClr val="FFFF00"/>
              </a:highlight>
            </a:endParaRPr>
          </a:p>
        </p:txBody>
      </p:sp>
      <p:pic>
        <p:nvPicPr>
          <p:cNvPr id="231" name="Google Shape;231;p41"/>
          <p:cNvPicPr preferRelativeResize="0"/>
          <p:nvPr/>
        </p:nvPicPr>
        <p:blipFill>
          <a:blip r:embed="rId3">
            <a:alphaModFix/>
          </a:blip>
          <a:stretch>
            <a:fillRect/>
          </a:stretch>
        </p:blipFill>
        <p:spPr>
          <a:xfrm>
            <a:off x="3341025" y="1520531"/>
            <a:ext cx="3275123" cy="28657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233775" y="202469"/>
            <a:ext cx="6390450" cy="429525"/>
          </a:xfrm>
          <a:prstGeom prst="rect">
            <a:avLst/>
          </a:prstGeom>
        </p:spPr>
        <p:txBody>
          <a:bodyPr spcFirstLastPara="1" wrap="square" lIns="68569" tIns="68569" rIns="68569" bIns="68569" anchor="t" anchorCtr="0">
            <a:normAutofit fontScale="90000"/>
          </a:bodyPr>
          <a:lstStyle/>
          <a:p>
            <a:r>
              <a:rPr lang="en" dirty="0"/>
              <a:t>Seated on His Throne</a:t>
            </a:r>
            <a:endParaRPr dirty="0"/>
          </a:p>
        </p:txBody>
      </p:sp>
      <p:sp>
        <p:nvSpPr>
          <p:cNvPr id="237" name="Google Shape;237;p42"/>
          <p:cNvSpPr txBox="1">
            <a:spLocks noGrp="1"/>
          </p:cNvSpPr>
          <p:nvPr>
            <p:ph type="body" idx="1"/>
          </p:nvPr>
        </p:nvSpPr>
        <p:spPr>
          <a:xfrm>
            <a:off x="233775" y="767561"/>
            <a:ext cx="6390450" cy="4238277"/>
          </a:xfrm>
          <a:prstGeom prst="rect">
            <a:avLst/>
          </a:prstGeom>
        </p:spPr>
        <p:txBody>
          <a:bodyPr spcFirstLastPara="1" wrap="square" lIns="68569" tIns="68569" rIns="68569" bIns="68569" anchor="t" anchorCtr="0">
            <a:normAutofit fontScale="77500" lnSpcReduction="20000"/>
          </a:bodyPr>
          <a:lstStyle/>
          <a:p>
            <a:pPr marL="0" indent="0">
              <a:buClr>
                <a:schemeClr val="dk1"/>
              </a:buClr>
              <a:buSzPct val="61111"/>
              <a:buNone/>
            </a:pPr>
            <a:r>
              <a:rPr lang="en" dirty="0"/>
              <a:t>54-0516  QUESTIONS.AND.ANSWERS.LAW.HAVING.A.SHADOW_  JEFFERSONVILLE.IN  SUNDAY_</a:t>
            </a:r>
            <a:endParaRPr dirty="0"/>
          </a:p>
          <a:p>
            <a:pPr marL="0" indent="0">
              <a:spcBef>
                <a:spcPts val="900"/>
              </a:spcBef>
              <a:spcAft>
                <a:spcPts val="900"/>
              </a:spcAft>
              <a:buNone/>
            </a:pPr>
            <a:r>
              <a:rPr lang="en" dirty="0"/>
              <a:t>«  E-64       †         What did the prophets all say Jesus would do, when He come? Rule the nations with a rod of iron. Is that right? They failed to see His first coming to the Gentiles; when He returns, then, He does rule all nations. He will come. </a:t>
            </a:r>
            <a:r>
              <a:rPr lang="en" b="1" dirty="0">
                <a:highlight>
                  <a:srgbClr val="FFFF00"/>
                </a:highlight>
              </a:rPr>
              <a:t>He isn't up on His throne now. He's setting on God's throne.</a:t>
            </a:r>
            <a:r>
              <a:rPr lang="en" dirty="0"/>
              <a:t> "He that overcomes shall sit with Me on My throne, as I have overcome, and set on My Father's throne." Now, He's wanting to come back. And who... </a:t>
            </a:r>
            <a:r>
              <a:rPr lang="en" b="1" dirty="0">
                <a:highlight>
                  <a:srgbClr val="FFFF00"/>
                </a:highlight>
              </a:rPr>
              <a:t>Where is His earthly throne? The throne of David.</a:t>
            </a:r>
            <a:r>
              <a:rPr lang="en" dirty="0"/>
              <a:t> </a:t>
            </a:r>
            <a:r>
              <a:rPr lang="en" dirty="0">
                <a:highlight>
                  <a:srgbClr val="FFFF00"/>
                </a:highlight>
              </a:rPr>
              <a:t>God said He'd give Him the throne of David, in the Millennium. He'll sit on David's throne, and we'll see Him, the great King of kings, setting there. There He is. </a:t>
            </a:r>
            <a:r>
              <a:rPr lang="en" b="1" dirty="0">
                <a:highlight>
                  <a:srgbClr val="FF9900"/>
                </a:highlight>
              </a:rPr>
              <a:t>Now, He's setting on His Father's throne, in other words, He's setting in God's power, in Spirit, now.</a:t>
            </a:r>
            <a:r>
              <a:rPr lang="en" dirty="0"/>
              <a:t> But when He comes back, </a:t>
            </a:r>
            <a:r>
              <a:rPr lang="en" dirty="0">
                <a:highlight>
                  <a:srgbClr val="FFFF00"/>
                </a:highlight>
              </a:rPr>
              <a:t>He'll set </a:t>
            </a:r>
            <a:r>
              <a:rPr lang="en" b="1" dirty="0">
                <a:highlight>
                  <a:srgbClr val="FFFF00"/>
                </a:highlight>
              </a:rPr>
              <a:t>in a earthly body</a:t>
            </a:r>
            <a:r>
              <a:rPr lang="en" dirty="0">
                <a:highlight>
                  <a:srgbClr val="FFFF00"/>
                </a:highlight>
              </a:rPr>
              <a:t> (Hallelujah!) on David's throne.</a:t>
            </a:r>
            <a:r>
              <a:rPr lang="en" dirty="0"/>
              <a:t> </a:t>
            </a:r>
            <a:r>
              <a:rPr lang="en" dirty="0">
                <a:solidFill>
                  <a:srgbClr val="FF0000"/>
                </a:solidFill>
              </a:rPr>
              <a:t>Now, He's setting in the majesty of Father now.</a:t>
            </a:r>
            <a:r>
              <a:rPr lang="en" dirty="0"/>
              <a:t> </a:t>
            </a:r>
            <a:r>
              <a:rPr lang="en" b="1" dirty="0">
                <a:solidFill>
                  <a:srgbClr val="FF0000"/>
                </a:solidFill>
              </a:rPr>
              <a:t>When we say, "Father": it's Jesus, It's the Spirit of God, by the Holy Spirit, </a:t>
            </a:r>
            <a:r>
              <a:rPr lang="en" b="1" u="sng" dirty="0">
                <a:solidFill>
                  <a:srgbClr val="FF0000"/>
                </a:solidFill>
              </a:rPr>
              <a:t>in us.</a:t>
            </a:r>
            <a:r>
              <a:rPr lang="en" b="1" dirty="0">
                <a:solidFill>
                  <a:srgbClr val="FF0000"/>
                </a:solidFill>
              </a:rPr>
              <a:t> </a:t>
            </a:r>
            <a:r>
              <a:rPr lang="en" dirty="0"/>
              <a:t>Now, He's on His Father's throne, right hand of  majesty. We use the body name, "Jesus Christ," Who appeared, the Holy Spirit, which is God. "Whatever you ask the Father in My name, that will I do; for I and My Father are one."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33775" y="115701"/>
            <a:ext cx="6390450" cy="429525"/>
          </a:xfrm>
          <a:prstGeom prst="rect">
            <a:avLst/>
          </a:prstGeom>
        </p:spPr>
        <p:txBody>
          <a:bodyPr spcFirstLastPara="1" wrap="square" lIns="68569" tIns="68569" rIns="68569" bIns="68569" anchor="t" anchorCtr="0">
            <a:normAutofit fontScale="90000"/>
          </a:bodyPr>
          <a:lstStyle/>
          <a:p>
            <a:r>
              <a:rPr lang="en" dirty="0"/>
              <a:t>Review of Hebrews 1:1-7</a:t>
            </a:r>
            <a:endParaRPr dirty="0"/>
          </a:p>
        </p:txBody>
      </p:sp>
      <p:sp>
        <p:nvSpPr>
          <p:cNvPr id="55" name="Google Shape;55;p13"/>
          <p:cNvSpPr txBox="1">
            <a:spLocks noGrp="1"/>
          </p:cNvSpPr>
          <p:nvPr>
            <p:ph type="body" idx="1"/>
          </p:nvPr>
        </p:nvSpPr>
        <p:spPr>
          <a:xfrm>
            <a:off x="93442" y="545226"/>
            <a:ext cx="6621057" cy="4415828"/>
          </a:xfrm>
          <a:prstGeom prst="rect">
            <a:avLst/>
          </a:prstGeom>
        </p:spPr>
        <p:txBody>
          <a:bodyPr spcFirstLastPara="1" wrap="square" lIns="68569" tIns="68569" rIns="68569" bIns="68569" anchor="t" anchorCtr="0">
            <a:noAutofit/>
          </a:bodyPr>
          <a:lstStyle/>
          <a:p>
            <a:pPr marL="0" indent="0">
              <a:spcBef>
                <a:spcPts val="900"/>
              </a:spcBef>
              <a:buClr>
                <a:schemeClr val="dk1"/>
              </a:buClr>
              <a:buSzPts val="1100"/>
              <a:buNone/>
            </a:pPr>
            <a:r>
              <a:rPr lang="en" sz="1300" dirty="0">
                <a:solidFill>
                  <a:srgbClr val="800000"/>
                </a:solidFill>
                <a:highlight>
                  <a:srgbClr val="FFFFFF"/>
                </a:highlight>
              </a:rPr>
              <a:t>Hebrews 1:1-7</a:t>
            </a:r>
            <a:endParaRPr sz="1300" dirty="0">
              <a:solidFill>
                <a:srgbClr val="800000"/>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1. God, who at sundry times and in divers manners </a:t>
            </a:r>
            <a:r>
              <a:rPr lang="en" sz="1300" u="sng" dirty="0">
                <a:solidFill>
                  <a:schemeClr val="dk1"/>
                </a:solidFill>
                <a:highlight>
                  <a:srgbClr val="FFFF00"/>
                </a:highlight>
              </a:rPr>
              <a:t>spake in time past unto the fathers by the prophets</a:t>
            </a:r>
            <a:r>
              <a:rPr lang="en" sz="1300" dirty="0">
                <a:solidFill>
                  <a:schemeClr val="dk1"/>
                </a:solidFill>
                <a:highlight>
                  <a:srgbClr val="FFFFFF"/>
                </a:highlight>
              </a:rPr>
              <a:t>,</a:t>
            </a:r>
            <a:endParaRPr sz="1300" dirty="0">
              <a:solidFill>
                <a:schemeClr val="dk1"/>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2. Hath in these last days spoken unto us </a:t>
            </a:r>
            <a:r>
              <a:rPr lang="en" sz="1300" u="sng" dirty="0">
                <a:solidFill>
                  <a:schemeClr val="dk1"/>
                </a:solidFill>
                <a:highlight>
                  <a:srgbClr val="FFFF00"/>
                </a:highlight>
              </a:rPr>
              <a:t>by his Son</a:t>
            </a:r>
            <a:r>
              <a:rPr lang="en" sz="1300" dirty="0">
                <a:solidFill>
                  <a:schemeClr val="dk1"/>
                </a:solidFill>
                <a:highlight>
                  <a:srgbClr val="FFFFFF"/>
                </a:highlight>
              </a:rPr>
              <a:t>, whom he hath appointed heir of all things, by whom also he made the worlds;</a:t>
            </a:r>
            <a:endParaRPr sz="1300" dirty="0">
              <a:solidFill>
                <a:schemeClr val="dk1"/>
              </a:solidFill>
              <a:highlight>
                <a:srgbClr val="FFFFFF"/>
              </a:highlight>
            </a:endParaRPr>
          </a:p>
          <a:p>
            <a:pPr marL="0" indent="0">
              <a:spcBef>
                <a:spcPts val="900"/>
              </a:spcBef>
              <a:buClr>
                <a:schemeClr val="dk1"/>
              </a:buClr>
              <a:buSzPts val="1100"/>
              <a:buNone/>
            </a:pPr>
            <a:r>
              <a:rPr lang="en" sz="1300" dirty="0">
                <a:solidFill>
                  <a:schemeClr val="dk1"/>
                </a:solidFill>
                <a:highlight>
                  <a:srgbClr val="FFFFFF"/>
                </a:highlight>
              </a:rPr>
              <a:t>3. Who being the brightness of his glory, and the express image of his person, and upholding all things by the word of his power, when he had by himself purged our sins, </a:t>
            </a:r>
            <a:r>
              <a:rPr lang="en" sz="1300" u="sng" dirty="0">
                <a:solidFill>
                  <a:schemeClr val="dk1"/>
                </a:solidFill>
                <a:highlight>
                  <a:srgbClr val="FFFF00"/>
                </a:highlight>
              </a:rPr>
              <a:t>sat down</a:t>
            </a:r>
            <a:r>
              <a:rPr lang="en" sz="1300" dirty="0">
                <a:solidFill>
                  <a:schemeClr val="dk1"/>
                </a:solidFill>
                <a:highlight>
                  <a:srgbClr val="FFFF00"/>
                </a:highlight>
              </a:rPr>
              <a:t> </a:t>
            </a:r>
            <a:r>
              <a:rPr lang="en" sz="1300" u="sng" dirty="0">
                <a:solidFill>
                  <a:schemeClr val="dk1"/>
                </a:solidFill>
                <a:highlight>
                  <a:srgbClr val="FFFF00"/>
                </a:highlight>
              </a:rPr>
              <a:t>on the right hand </a:t>
            </a:r>
            <a:r>
              <a:rPr lang="en" sz="1300" dirty="0">
                <a:solidFill>
                  <a:schemeClr val="dk1"/>
                </a:solidFill>
                <a:highlight>
                  <a:srgbClr val="FFFF00"/>
                </a:highlight>
              </a:rPr>
              <a:t>of the Majesty on high;</a:t>
            </a:r>
            <a:endParaRPr sz="1300" dirty="0">
              <a:solidFill>
                <a:schemeClr val="dk1"/>
              </a:solidFill>
              <a:highlight>
                <a:srgbClr val="FFFF00"/>
              </a:highlight>
            </a:endParaRPr>
          </a:p>
          <a:p>
            <a:pPr marL="0" indent="0">
              <a:lnSpc>
                <a:spcPct val="120000"/>
              </a:lnSpc>
              <a:spcBef>
                <a:spcPts val="900"/>
              </a:spcBef>
              <a:buClr>
                <a:schemeClr val="dk1"/>
              </a:buClr>
              <a:buSzPts val="1100"/>
              <a:buNone/>
            </a:pPr>
            <a:r>
              <a:rPr lang="en" sz="1300" dirty="0">
                <a:solidFill>
                  <a:schemeClr val="dk1"/>
                </a:solidFill>
              </a:rPr>
              <a:t>4. Being made so much better than </a:t>
            </a:r>
            <a:r>
              <a:rPr lang="en" sz="1300" b="1" dirty="0">
                <a:solidFill>
                  <a:schemeClr val="dk1"/>
                </a:solidFill>
              </a:rPr>
              <a:t>the angels</a:t>
            </a:r>
            <a:r>
              <a:rPr lang="en" sz="1300" dirty="0">
                <a:solidFill>
                  <a:schemeClr val="dk1"/>
                </a:solidFill>
              </a:rPr>
              <a:t>,</a:t>
            </a:r>
            <a:r>
              <a:rPr lang="en" sz="1300" b="1" dirty="0">
                <a:solidFill>
                  <a:schemeClr val="dk1"/>
                </a:solidFill>
              </a:rPr>
              <a:t> </a:t>
            </a:r>
            <a:r>
              <a:rPr lang="en" sz="1300" b="1" dirty="0">
                <a:solidFill>
                  <a:schemeClr val="dk1"/>
                </a:solidFill>
                <a:highlight>
                  <a:srgbClr val="FFFF00"/>
                </a:highlight>
              </a:rPr>
              <a:t>as he hath by inheritance obtained a </a:t>
            </a:r>
            <a:r>
              <a:rPr lang="en" sz="1300" b="1" u="sng" dirty="0">
                <a:solidFill>
                  <a:schemeClr val="dk1"/>
                </a:solidFill>
                <a:highlight>
                  <a:srgbClr val="FFFF00"/>
                </a:highlight>
              </a:rPr>
              <a:t>more excellent name</a:t>
            </a:r>
            <a:r>
              <a:rPr lang="en" sz="1300" b="1" dirty="0">
                <a:solidFill>
                  <a:schemeClr val="dk1"/>
                </a:solidFill>
                <a:highlight>
                  <a:srgbClr val="FFFF00"/>
                </a:highlight>
              </a:rPr>
              <a:t> than they.</a:t>
            </a:r>
            <a:endParaRPr sz="1300" b="1" dirty="0">
              <a:solidFill>
                <a:schemeClr val="dk1"/>
              </a:solidFill>
              <a:highlight>
                <a:srgbClr val="FFFF00"/>
              </a:highlight>
            </a:endParaRPr>
          </a:p>
          <a:p>
            <a:pPr marL="0" indent="0">
              <a:lnSpc>
                <a:spcPct val="120000"/>
              </a:lnSpc>
              <a:spcBef>
                <a:spcPts val="900"/>
              </a:spcBef>
              <a:buClr>
                <a:schemeClr val="dk1"/>
              </a:buClr>
              <a:buSzPts val="1100"/>
              <a:buNone/>
            </a:pPr>
            <a:r>
              <a:rPr lang="en" sz="1300" dirty="0">
                <a:solidFill>
                  <a:schemeClr val="dk1"/>
                </a:solidFill>
              </a:rPr>
              <a:t>5. For unto which of the angels said he at any time, </a:t>
            </a:r>
            <a:r>
              <a:rPr lang="en" sz="1300" b="1" dirty="0">
                <a:solidFill>
                  <a:schemeClr val="dk1"/>
                </a:solidFill>
                <a:highlight>
                  <a:srgbClr val="FFFF00"/>
                </a:highlight>
              </a:rPr>
              <a:t>Thou art my Son, this day have I </a:t>
            </a:r>
            <a:r>
              <a:rPr lang="en" sz="1300" b="1" u="sng" dirty="0">
                <a:solidFill>
                  <a:schemeClr val="dk1"/>
                </a:solidFill>
                <a:highlight>
                  <a:srgbClr val="FFFF00"/>
                </a:highlight>
              </a:rPr>
              <a:t>begotten </a:t>
            </a:r>
            <a:r>
              <a:rPr lang="en" sz="1300" b="1" dirty="0">
                <a:solidFill>
                  <a:schemeClr val="dk1"/>
                </a:solidFill>
                <a:highlight>
                  <a:srgbClr val="FFFF00"/>
                </a:highlight>
              </a:rPr>
              <a:t>thee?</a:t>
            </a:r>
            <a:r>
              <a:rPr lang="en" sz="1300" dirty="0">
                <a:solidFill>
                  <a:schemeClr val="dk1"/>
                </a:solidFill>
              </a:rPr>
              <a:t> And again, I will be to him a Father, and he shall be to me a Son?</a:t>
            </a:r>
            <a:endParaRPr sz="1300" dirty="0">
              <a:solidFill>
                <a:schemeClr val="dk1"/>
              </a:solidFill>
            </a:endParaRPr>
          </a:p>
          <a:p>
            <a:pPr marL="0" indent="0">
              <a:lnSpc>
                <a:spcPct val="120000"/>
              </a:lnSpc>
              <a:spcBef>
                <a:spcPts val="900"/>
              </a:spcBef>
              <a:buClr>
                <a:schemeClr val="dk1"/>
              </a:buClr>
              <a:buSzPts val="1100"/>
              <a:buNone/>
            </a:pPr>
            <a:r>
              <a:rPr lang="en" sz="1300" dirty="0">
                <a:solidFill>
                  <a:schemeClr val="dk1"/>
                </a:solidFill>
              </a:rPr>
              <a:t>6. And again, when he bringeth in </a:t>
            </a:r>
            <a:r>
              <a:rPr lang="en" sz="1300" u="sng" dirty="0">
                <a:solidFill>
                  <a:schemeClr val="dk1"/>
                </a:solidFill>
                <a:highlight>
                  <a:schemeClr val="accent6"/>
                </a:highlight>
              </a:rPr>
              <a:t>the firstbegotten</a:t>
            </a:r>
            <a:r>
              <a:rPr lang="en" sz="1300" dirty="0">
                <a:solidFill>
                  <a:schemeClr val="dk1"/>
                </a:solidFill>
              </a:rPr>
              <a:t> into the world, he saith, </a:t>
            </a:r>
            <a:r>
              <a:rPr lang="en" sz="1300" b="1" dirty="0">
                <a:solidFill>
                  <a:schemeClr val="dk1"/>
                </a:solidFill>
                <a:highlight>
                  <a:srgbClr val="FFFF00"/>
                </a:highlight>
              </a:rPr>
              <a:t>And let all the angels of God worship him.</a:t>
            </a:r>
          </a:p>
          <a:p>
            <a:pPr marL="0" indent="0">
              <a:lnSpc>
                <a:spcPct val="120000"/>
              </a:lnSpc>
              <a:spcBef>
                <a:spcPts val="900"/>
              </a:spcBef>
              <a:buClr>
                <a:schemeClr val="dk1"/>
              </a:buClr>
              <a:buSzPts val="1100"/>
              <a:buNone/>
            </a:pPr>
            <a:r>
              <a:rPr lang="en" sz="1200" dirty="0">
                <a:highlight>
                  <a:srgbClr val="00FFFF"/>
                </a:highlight>
              </a:rPr>
              <a:t>7. And of the angels he saith, Who maketh his angels spirits, and his ministers a flame of fire.</a:t>
            </a:r>
            <a:endParaRPr sz="1300" b="1" dirty="0">
              <a:solidFill>
                <a:schemeClr val="dk1"/>
              </a:solidFill>
              <a:highlight>
                <a:srgbClr val="00FFFF"/>
              </a:highlight>
            </a:endParaRPr>
          </a:p>
        </p:txBody>
      </p:sp>
    </p:spTree>
    <p:extLst>
      <p:ext uri="{BB962C8B-B14F-4D97-AF65-F5344CB8AC3E}">
        <p14:creationId xmlns:p14="http://schemas.microsoft.com/office/powerpoint/2010/main" val="224247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7C8A-C17A-40EE-936A-362BBD822EA9}"/>
              </a:ext>
            </a:extLst>
          </p:cNvPr>
          <p:cNvSpPr>
            <a:spLocks noGrp="1"/>
          </p:cNvSpPr>
          <p:nvPr>
            <p:ph type="title"/>
          </p:nvPr>
        </p:nvSpPr>
        <p:spPr/>
        <p:txBody>
          <a:bodyPr>
            <a:normAutofit fontScale="90000"/>
          </a:bodyPr>
          <a:lstStyle/>
          <a:p>
            <a:r>
              <a:rPr lang="en-US" dirty="0"/>
              <a:t>Old Testament – The Mercy Seat</a:t>
            </a:r>
          </a:p>
        </p:txBody>
      </p:sp>
      <p:sp>
        <p:nvSpPr>
          <p:cNvPr id="3" name="Text Placeholder 2">
            <a:extLst>
              <a:ext uri="{FF2B5EF4-FFF2-40B4-BE49-F238E27FC236}">
                <a16:creationId xmlns:a16="http://schemas.microsoft.com/office/drawing/2014/main" id="{5FCC8578-9E62-48C6-89EF-A70386276A3E}"/>
              </a:ext>
            </a:extLst>
          </p:cNvPr>
          <p:cNvSpPr>
            <a:spLocks noGrp="1"/>
          </p:cNvSpPr>
          <p:nvPr>
            <p:ph type="body" idx="1"/>
          </p:nvPr>
        </p:nvSpPr>
        <p:spPr/>
        <p:txBody>
          <a:bodyPr/>
          <a:lstStyle/>
          <a:p>
            <a:pPr marL="85725" indent="0">
              <a:buNone/>
            </a:pPr>
            <a:r>
              <a:rPr lang="en-US" dirty="0"/>
              <a:t> </a:t>
            </a:r>
          </a:p>
        </p:txBody>
      </p:sp>
      <p:pic>
        <p:nvPicPr>
          <p:cNvPr id="1026" name="Picture 2" descr="The Mercy Seat and the Empty Tomb!">
            <a:extLst>
              <a:ext uri="{FF2B5EF4-FFF2-40B4-BE49-F238E27FC236}">
                <a16:creationId xmlns:a16="http://schemas.microsoft.com/office/drawing/2014/main" id="{20DE56FB-02D5-4B01-A58B-2552C1498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759" y="1768765"/>
            <a:ext cx="3618633" cy="1908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4512B3-82B3-4EF8-BA28-D296BB9DB05A}"/>
              </a:ext>
            </a:extLst>
          </p:cNvPr>
          <p:cNvSpPr txBox="1"/>
          <p:nvPr/>
        </p:nvSpPr>
        <p:spPr>
          <a:xfrm>
            <a:off x="327048" y="4625018"/>
            <a:ext cx="6220590" cy="369332"/>
          </a:xfrm>
          <a:prstGeom prst="rect">
            <a:avLst/>
          </a:prstGeom>
          <a:noFill/>
        </p:spPr>
        <p:txBody>
          <a:bodyPr wrap="square" rtlCol="0">
            <a:spAutoFit/>
          </a:bodyPr>
          <a:lstStyle/>
          <a:p>
            <a:pPr algn="ctr"/>
            <a:r>
              <a:rPr lang="en-US" sz="1800" dirty="0"/>
              <a:t>In the Center of the “Three Room House”</a:t>
            </a:r>
          </a:p>
        </p:txBody>
      </p:sp>
    </p:spTree>
    <p:extLst>
      <p:ext uri="{BB962C8B-B14F-4D97-AF65-F5344CB8AC3E}">
        <p14:creationId xmlns:p14="http://schemas.microsoft.com/office/powerpoint/2010/main" val="147532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233775" y="175771"/>
            <a:ext cx="6390450" cy="429525"/>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900" b="1" dirty="0"/>
              <a:t>Hebrews 1:13</a:t>
            </a:r>
            <a:br>
              <a:rPr lang="en" sz="900" dirty="0"/>
            </a:br>
            <a:r>
              <a:rPr lang="en" sz="900" dirty="0"/>
              <a:t>But to which </a:t>
            </a:r>
            <a:r>
              <a:rPr lang="en" sz="900" u="sng" dirty="0"/>
              <a:t>of the angels</a:t>
            </a:r>
            <a:r>
              <a:rPr lang="en" sz="900" dirty="0"/>
              <a:t> said he at any time, </a:t>
            </a:r>
            <a:r>
              <a:rPr lang="en" sz="900" dirty="0">
                <a:highlight>
                  <a:srgbClr val="00FF00"/>
                </a:highlight>
              </a:rPr>
              <a:t>Sit on my right hand,</a:t>
            </a:r>
            <a:r>
              <a:rPr lang="en" sz="900" dirty="0"/>
              <a:t> </a:t>
            </a:r>
            <a:r>
              <a:rPr lang="en" sz="900" i="1" dirty="0">
                <a:highlight>
                  <a:srgbClr val="FFFF00"/>
                </a:highlight>
              </a:rPr>
              <a:t>until </a:t>
            </a:r>
            <a:r>
              <a:rPr lang="en" sz="900" dirty="0">
                <a:highlight>
                  <a:srgbClr val="FFFF00"/>
                </a:highlight>
              </a:rPr>
              <a:t>I make thine enemies thy footstool?</a:t>
            </a:r>
            <a:endParaRPr sz="900" dirty="0">
              <a:highlight>
                <a:srgbClr val="FFFF00"/>
              </a:highlight>
            </a:endParaRPr>
          </a:p>
          <a:p>
            <a:endParaRPr dirty="0"/>
          </a:p>
        </p:txBody>
      </p:sp>
      <p:sp>
        <p:nvSpPr>
          <p:cNvPr id="243" name="Google Shape;243;p43"/>
          <p:cNvSpPr txBox="1">
            <a:spLocks noGrp="1"/>
          </p:cNvSpPr>
          <p:nvPr>
            <p:ph type="body" idx="1"/>
          </p:nvPr>
        </p:nvSpPr>
        <p:spPr>
          <a:xfrm>
            <a:off x="173536" y="794261"/>
            <a:ext cx="3802439" cy="4349240"/>
          </a:xfrm>
          <a:prstGeom prst="rect">
            <a:avLst/>
          </a:prstGeom>
        </p:spPr>
        <p:txBody>
          <a:bodyPr spcFirstLastPara="1" wrap="square" lIns="68569" tIns="68569" rIns="68569" bIns="68569" anchor="t" anchorCtr="0">
            <a:noAutofit/>
          </a:bodyPr>
          <a:lstStyle/>
          <a:p>
            <a:pPr marL="0" indent="0">
              <a:lnSpc>
                <a:spcPct val="95000"/>
              </a:lnSpc>
              <a:spcBef>
                <a:spcPts val="900"/>
              </a:spcBef>
              <a:buSzPts val="935"/>
              <a:buNone/>
            </a:pPr>
            <a:r>
              <a:rPr lang="en" sz="1200" dirty="0">
                <a:solidFill>
                  <a:schemeClr val="dk1"/>
                </a:solidFill>
                <a:highlight>
                  <a:srgbClr val="FFFFFF"/>
                </a:highlight>
              </a:rPr>
              <a:t>61-0108  REVELATION.CHAPTER.FOUR.3_  JEFFERSONVILLE.IN  ROJC 645-716  SUNDAY_</a:t>
            </a:r>
            <a:endParaRPr sz="1200" dirty="0">
              <a:solidFill>
                <a:schemeClr val="dk1"/>
              </a:solidFill>
              <a:highlight>
                <a:srgbClr val="FFFFFF"/>
              </a:highlight>
            </a:endParaRPr>
          </a:p>
          <a:p>
            <a:pPr marL="0" indent="0">
              <a:lnSpc>
                <a:spcPct val="95000"/>
              </a:lnSpc>
              <a:spcBef>
                <a:spcPts val="900"/>
              </a:spcBef>
              <a:spcAft>
                <a:spcPts val="900"/>
              </a:spcAft>
              <a:buSzPts val="935"/>
              <a:buNone/>
            </a:pPr>
            <a:r>
              <a:rPr lang="en" sz="1200" dirty="0">
                <a:solidFill>
                  <a:schemeClr val="dk1"/>
                </a:solidFill>
                <a:highlight>
                  <a:srgbClr val="FFFFFF"/>
                </a:highlight>
              </a:rPr>
              <a:t>«  308       †        Now,</a:t>
            </a:r>
            <a:r>
              <a:rPr lang="en" sz="1200" b="1" u="sng" dirty="0">
                <a:solidFill>
                  <a:schemeClr val="dk1"/>
                </a:solidFill>
                <a:highlight>
                  <a:srgbClr val="FFFFFF"/>
                </a:highlight>
              </a:rPr>
              <a:t> "the mercy seat." </a:t>
            </a:r>
            <a:br>
              <a:rPr lang="en" sz="1200" dirty="0">
                <a:solidFill>
                  <a:schemeClr val="dk1"/>
                </a:solidFill>
                <a:highlight>
                  <a:srgbClr val="FFFFFF"/>
                </a:highlight>
              </a:rPr>
            </a:br>
            <a:r>
              <a:rPr lang="en" sz="1200" dirty="0">
                <a:solidFill>
                  <a:schemeClr val="dk1"/>
                </a:solidFill>
                <a:highlight>
                  <a:srgbClr val="00FF00"/>
                </a:highlight>
              </a:rPr>
              <a:t>Now, the mercy seat's in the heart, seat where the shining forth of His--His Glory in all of His children, the Shekinah Glory in the human heart.</a:t>
            </a:r>
            <a:r>
              <a:rPr lang="en" sz="1200" dirty="0">
                <a:solidFill>
                  <a:schemeClr val="dk1"/>
                </a:solidFill>
                <a:highlight>
                  <a:srgbClr val="FFFFFF"/>
                </a:highlight>
              </a:rPr>
              <a:t> Here is the human heart. Is that right? </a:t>
            </a:r>
            <a:r>
              <a:rPr lang="en" sz="1200" b="1" dirty="0">
                <a:solidFill>
                  <a:schemeClr val="dk1"/>
                </a:solidFill>
                <a:highlight>
                  <a:srgbClr val="00FF00"/>
                </a:highlight>
              </a:rPr>
              <a:t>Is that the mercy seat?</a:t>
            </a:r>
            <a:r>
              <a:rPr lang="en" sz="1200" dirty="0">
                <a:solidFill>
                  <a:schemeClr val="dk1"/>
                </a:solidFill>
                <a:highlight>
                  <a:srgbClr val="FFFFFF"/>
                </a:highlight>
              </a:rPr>
              <a:t> How do you come through it into That through these different systems? Through self-will, self-will. Comes into here, and through there, comes out what? Shekinah Glory. What--what is the Shekinah Glory? </a:t>
            </a:r>
            <a:r>
              <a:rPr lang="en" sz="1200" dirty="0">
                <a:solidFill>
                  <a:schemeClr val="dk1"/>
                </a:solidFill>
                <a:highlight>
                  <a:srgbClr val="FFFF00"/>
                </a:highlight>
              </a:rPr>
              <a:t>Is God's Presence. And when a man's walking, or a woman, he's reflecting the Shekinah Glory. He don't go into gambling dens and--and carry on, and go out here and deny the Word. No matter what the people says, </a:t>
            </a:r>
            <a:r>
              <a:rPr lang="en" sz="1200" b="1" dirty="0">
                <a:solidFill>
                  <a:schemeClr val="dk1"/>
                </a:solidFill>
                <a:highlight>
                  <a:srgbClr val="FFFF00"/>
                </a:highlight>
              </a:rPr>
              <a:t>he's got his heart set on one thing: God.</a:t>
            </a:r>
            <a:r>
              <a:rPr lang="en" sz="1200" b="1" dirty="0">
                <a:solidFill>
                  <a:schemeClr val="dk1"/>
                </a:solidFill>
                <a:highlight>
                  <a:srgbClr val="FFFFFF"/>
                </a:highlight>
              </a:rPr>
              <a:t> </a:t>
            </a:r>
            <a:r>
              <a:rPr lang="en" sz="1200" dirty="0">
                <a:solidFill>
                  <a:schemeClr val="dk1"/>
                </a:solidFill>
                <a:highlight>
                  <a:srgbClr val="FFFFFF"/>
                </a:highlight>
              </a:rPr>
              <a:t>And if he's truly called of God then Jesus Christ reflects Himself through him with the Shekinah Glory, doing the same things He did back there; manifest the same Gospel, preaching the same Word, same Word being made manifest in the same measure it was then, just like it was truly at Pentecost it's measured back again. Oh, my!</a:t>
            </a:r>
            <a:endParaRPr sz="1200" dirty="0">
              <a:solidFill>
                <a:schemeClr val="dk1"/>
              </a:solidFill>
              <a:highlight>
                <a:srgbClr val="FFFF00"/>
              </a:highlight>
            </a:endParaRPr>
          </a:p>
        </p:txBody>
      </p:sp>
      <p:pic>
        <p:nvPicPr>
          <p:cNvPr id="244" name="Google Shape;244;p43"/>
          <p:cNvPicPr preferRelativeResize="0"/>
          <p:nvPr/>
        </p:nvPicPr>
        <p:blipFill>
          <a:blip r:embed="rId3">
            <a:alphaModFix/>
          </a:blip>
          <a:stretch>
            <a:fillRect/>
          </a:stretch>
        </p:blipFill>
        <p:spPr>
          <a:xfrm>
            <a:off x="4057463" y="3040876"/>
            <a:ext cx="1964531" cy="1307306"/>
          </a:xfrm>
          <a:prstGeom prst="rect">
            <a:avLst/>
          </a:prstGeom>
          <a:noFill/>
          <a:ln>
            <a:noFill/>
          </a:ln>
        </p:spPr>
      </p:pic>
      <p:pic>
        <p:nvPicPr>
          <p:cNvPr id="245" name="Google Shape;245;p43"/>
          <p:cNvPicPr preferRelativeResize="0"/>
          <p:nvPr/>
        </p:nvPicPr>
        <p:blipFill>
          <a:blip r:embed="rId4">
            <a:alphaModFix/>
          </a:blip>
          <a:stretch>
            <a:fillRect/>
          </a:stretch>
        </p:blipFill>
        <p:spPr>
          <a:xfrm>
            <a:off x="4166325" y="1322869"/>
            <a:ext cx="1703513" cy="1699349"/>
          </a:xfrm>
          <a:prstGeom prst="rect">
            <a:avLst/>
          </a:prstGeom>
          <a:noFill/>
          <a:ln>
            <a:noFill/>
          </a:ln>
        </p:spPr>
      </p:pic>
    </p:spTree>
    <p:extLst>
      <p:ext uri="{BB962C8B-B14F-4D97-AF65-F5344CB8AC3E}">
        <p14:creationId xmlns:p14="http://schemas.microsoft.com/office/powerpoint/2010/main" val="87817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xfrm>
            <a:off x="180210" y="206909"/>
            <a:ext cx="6527615" cy="820958"/>
          </a:xfrm>
          <a:prstGeom prst="rect">
            <a:avLst/>
          </a:prstGeom>
        </p:spPr>
        <p:txBody>
          <a:bodyPr spcFirstLastPara="1" wrap="square" lIns="68569" tIns="68569" rIns="68569" bIns="68569" anchor="t" anchorCtr="0">
            <a:noAutofit/>
          </a:bodyPr>
          <a:lstStyle/>
          <a:p>
            <a:pPr>
              <a:lnSpc>
                <a:spcPct val="120000"/>
              </a:lnSpc>
              <a:spcBef>
                <a:spcPts val="900"/>
              </a:spcBef>
              <a:buSzPct val="91666"/>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1" name="Google Shape;251;p44"/>
          <p:cNvSpPr txBox="1">
            <a:spLocks noGrp="1"/>
          </p:cNvSpPr>
          <p:nvPr>
            <p:ph type="body" idx="1"/>
          </p:nvPr>
        </p:nvSpPr>
        <p:spPr>
          <a:xfrm>
            <a:off x="233775" y="981145"/>
            <a:ext cx="6390450" cy="4018020"/>
          </a:xfrm>
          <a:prstGeom prst="rect">
            <a:avLst/>
          </a:prstGeom>
        </p:spPr>
        <p:txBody>
          <a:bodyPr spcFirstLastPara="1" wrap="square" lIns="68569" tIns="68569" rIns="68569" bIns="68569" anchor="t" anchorCtr="0">
            <a:normAutofit fontScale="92500"/>
          </a:bodyPr>
          <a:lstStyle/>
          <a:p>
            <a:pPr marL="0" indent="0">
              <a:spcBef>
                <a:spcPts val="900"/>
              </a:spcBef>
              <a:buNone/>
            </a:pPr>
            <a:r>
              <a:rPr lang="en" sz="1600" dirty="0">
                <a:solidFill>
                  <a:schemeClr val="dk1"/>
                </a:solidFill>
              </a:rPr>
              <a:t>61-0101_Revelation, Chapter Four #2_Jeffersonville, Indiana, USA #114</a:t>
            </a:r>
            <a:endParaRPr sz="1600" dirty="0">
              <a:solidFill>
                <a:schemeClr val="dk1"/>
              </a:solidFill>
            </a:endParaRPr>
          </a:p>
          <a:p>
            <a:pPr marL="0" indent="0">
              <a:spcBef>
                <a:spcPts val="900"/>
              </a:spcBef>
              <a:spcAft>
                <a:spcPts val="900"/>
              </a:spcAft>
              <a:buNone/>
            </a:pPr>
            <a:r>
              <a:rPr lang="en" sz="1600" dirty="0">
                <a:solidFill>
                  <a:schemeClr val="dk1"/>
                </a:solidFill>
              </a:rPr>
              <a:t>114. You say, “I got to ... all right. I can tell dirty jokes, it don't condemn me.” Why? You ain't got nothing it can condemn. No one's there to take it out. </a:t>
            </a:r>
            <a:r>
              <a:rPr lang="en" sz="1600" dirty="0">
                <a:solidFill>
                  <a:schemeClr val="dk1"/>
                </a:solidFill>
                <a:highlight>
                  <a:srgbClr val="00FF00"/>
                </a:highlight>
              </a:rPr>
              <a:t>No one's there to condemn you.</a:t>
            </a:r>
            <a:r>
              <a:rPr lang="en" sz="1600" dirty="0">
                <a:solidFill>
                  <a:schemeClr val="dk1"/>
                </a:solidFill>
              </a:rPr>
              <a:t> “Well, I'll tell you,” the women say, “I can have short hair. It don't condemn me.” It's no wonder! See? “No, I can wear shorts, I can do this.” A man said, “It don't hurt me to smoke cigars. And it don't hurt me to play some cards and shoot some dice (and whatever they do). It don't hurt me.” They still belong to the church, see, “Don't hurt me to do this.” Why? Why? </a:t>
            </a:r>
            <a:r>
              <a:rPr lang="en" sz="1600" b="1" u="sng" dirty="0">
                <a:solidFill>
                  <a:schemeClr val="dk1"/>
                </a:solidFill>
                <a:highlight>
                  <a:srgbClr val="FFFF00"/>
                </a:highlight>
              </a:rPr>
              <a:t>There's nothing there to judge you.</a:t>
            </a:r>
            <a:r>
              <a:rPr lang="en" sz="1600" b="1" dirty="0">
                <a:solidFill>
                  <a:schemeClr val="dk1"/>
                </a:solidFill>
                <a:highlight>
                  <a:srgbClr val="FFFF00"/>
                </a:highlight>
              </a:rPr>
              <a:t> But when Christ comes in, </a:t>
            </a:r>
            <a:r>
              <a:rPr lang="en" sz="1600" b="1" u="sng" dirty="0">
                <a:solidFill>
                  <a:schemeClr val="dk1"/>
                </a:solidFill>
                <a:highlight>
                  <a:srgbClr val="00FFFF"/>
                </a:highlight>
              </a:rPr>
              <a:t>you've created an altar on your heart, </a:t>
            </a:r>
            <a:r>
              <a:rPr lang="en" sz="1600" b="1" u="sng" dirty="0">
                <a:solidFill>
                  <a:schemeClr val="dk1"/>
                </a:solidFill>
                <a:highlight>
                  <a:srgbClr val="FFFF00"/>
                </a:highlight>
              </a:rPr>
              <a:t>and your sins are taken daily!</a:t>
            </a:r>
            <a:r>
              <a:rPr lang="en" sz="1600" b="1" dirty="0">
                <a:solidFill>
                  <a:schemeClr val="dk1"/>
                </a:solidFill>
                <a:highlight>
                  <a:srgbClr val="FFFF00"/>
                </a:highlight>
              </a:rPr>
              <a:t> The great St. Paul said, “I die daily. Nevertheless I live; not me but Christ liveth in me.” There's the inner veil. Oh, brother, sister!</a:t>
            </a:r>
            <a:endParaRPr sz="1400" dirty="0">
              <a:solidFill>
                <a:srgbClr val="8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233775" y="159086"/>
            <a:ext cx="4618552" cy="968896"/>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7" name="Google Shape;257;p45"/>
          <p:cNvSpPr txBox="1">
            <a:spLocks noGrp="1"/>
          </p:cNvSpPr>
          <p:nvPr>
            <p:ph type="body" idx="1"/>
          </p:nvPr>
        </p:nvSpPr>
        <p:spPr>
          <a:xfrm>
            <a:off x="233775" y="1027866"/>
            <a:ext cx="5766558" cy="4044717"/>
          </a:xfrm>
          <a:prstGeom prst="rect">
            <a:avLst/>
          </a:prstGeom>
        </p:spPr>
        <p:txBody>
          <a:bodyPr spcFirstLastPara="1" wrap="square" lIns="68569" tIns="68569" rIns="68569" bIns="68569" anchor="t" anchorCtr="0">
            <a:noAutofit/>
          </a:bodyPr>
          <a:lstStyle/>
          <a:p>
            <a:pPr marL="0" indent="0">
              <a:spcBef>
                <a:spcPts val="900"/>
              </a:spcBef>
              <a:buNone/>
            </a:pPr>
            <a:r>
              <a:rPr lang="en" sz="1400" dirty="0">
                <a:solidFill>
                  <a:srgbClr val="800000"/>
                </a:solidFill>
              </a:rPr>
              <a:t>Acts 2:32-37</a:t>
            </a:r>
            <a:endParaRPr sz="1400" dirty="0">
              <a:solidFill>
                <a:srgbClr val="800000"/>
              </a:solidFill>
            </a:endParaRPr>
          </a:p>
          <a:p>
            <a:pPr marL="0" indent="0">
              <a:spcBef>
                <a:spcPts val="900"/>
              </a:spcBef>
              <a:buNone/>
            </a:pPr>
            <a:r>
              <a:rPr lang="en" sz="1400" dirty="0">
                <a:solidFill>
                  <a:schemeClr val="dk1"/>
                </a:solidFill>
              </a:rPr>
              <a:t>32. </a:t>
            </a:r>
            <a:r>
              <a:rPr lang="en" sz="1400" u="sng" dirty="0">
                <a:solidFill>
                  <a:schemeClr val="dk1"/>
                </a:solidFill>
              </a:rPr>
              <a:t>This</a:t>
            </a:r>
            <a:r>
              <a:rPr lang="en" sz="1400" dirty="0">
                <a:solidFill>
                  <a:schemeClr val="dk1"/>
                </a:solidFill>
              </a:rPr>
              <a:t> </a:t>
            </a:r>
            <a:r>
              <a:rPr lang="en" sz="1400" u="sng" dirty="0">
                <a:solidFill>
                  <a:schemeClr val="dk1"/>
                </a:solidFill>
              </a:rPr>
              <a:t>Jesus</a:t>
            </a:r>
            <a:r>
              <a:rPr lang="en" sz="1400" dirty="0">
                <a:solidFill>
                  <a:schemeClr val="dk1"/>
                </a:solidFill>
              </a:rPr>
              <a:t> </a:t>
            </a:r>
            <a:r>
              <a:rPr lang="en" sz="1400" u="sng" dirty="0">
                <a:solidFill>
                  <a:schemeClr val="dk1"/>
                </a:solidFill>
              </a:rPr>
              <a:t>hath</a:t>
            </a:r>
            <a:r>
              <a:rPr lang="en" sz="1400" dirty="0">
                <a:solidFill>
                  <a:schemeClr val="dk1"/>
                </a:solidFill>
              </a:rPr>
              <a:t> </a:t>
            </a:r>
            <a:r>
              <a:rPr lang="en" sz="1400" u="sng" dirty="0">
                <a:solidFill>
                  <a:schemeClr val="dk1"/>
                </a:solidFill>
              </a:rPr>
              <a:t>God</a:t>
            </a:r>
            <a:r>
              <a:rPr lang="en" sz="1400" dirty="0">
                <a:solidFill>
                  <a:schemeClr val="dk1"/>
                </a:solidFill>
              </a:rPr>
              <a:t> raised </a:t>
            </a:r>
            <a:r>
              <a:rPr lang="en" sz="1400" u="sng" dirty="0">
                <a:solidFill>
                  <a:schemeClr val="dk1"/>
                </a:solidFill>
              </a:rPr>
              <a:t>up</a:t>
            </a:r>
            <a:r>
              <a:rPr lang="en" sz="1400" dirty="0">
                <a:solidFill>
                  <a:schemeClr val="dk1"/>
                </a:solidFill>
              </a:rPr>
              <a:t>, </a:t>
            </a:r>
            <a:r>
              <a:rPr lang="en" sz="1400" u="sng" dirty="0">
                <a:solidFill>
                  <a:schemeClr val="dk1"/>
                </a:solidFill>
              </a:rPr>
              <a:t>whereof</a:t>
            </a:r>
            <a:r>
              <a:rPr lang="en" sz="1400" dirty="0">
                <a:solidFill>
                  <a:schemeClr val="dk1"/>
                </a:solidFill>
              </a:rPr>
              <a:t> </a:t>
            </a:r>
            <a:r>
              <a:rPr lang="en" sz="1400" u="sng" dirty="0">
                <a:solidFill>
                  <a:schemeClr val="dk1"/>
                </a:solidFill>
              </a:rPr>
              <a:t>we</a:t>
            </a:r>
            <a:r>
              <a:rPr lang="en" sz="1400" dirty="0">
                <a:solidFill>
                  <a:schemeClr val="dk1"/>
                </a:solidFill>
              </a:rPr>
              <a:t> </a:t>
            </a:r>
            <a:r>
              <a:rPr lang="en" sz="1400" u="sng" dirty="0">
                <a:solidFill>
                  <a:schemeClr val="dk1"/>
                </a:solidFill>
              </a:rPr>
              <a:t>all</a:t>
            </a:r>
            <a:r>
              <a:rPr lang="en" sz="1400" dirty="0">
                <a:solidFill>
                  <a:schemeClr val="dk1"/>
                </a:solidFill>
              </a:rPr>
              <a:t> </a:t>
            </a:r>
            <a:r>
              <a:rPr lang="en" sz="1400" u="sng" dirty="0">
                <a:solidFill>
                  <a:schemeClr val="dk1"/>
                </a:solidFill>
              </a:rPr>
              <a:t>are</a:t>
            </a:r>
            <a:r>
              <a:rPr lang="en" sz="1400" dirty="0">
                <a:solidFill>
                  <a:schemeClr val="dk1"/>
                </a:solidFill>
              </a:rPr>
              <a:t> </a:t>
            </a:r>
            <a:r>
              <a:rPr lang="en" sz="1400" u="sng" dirty="0">
                <a:solidFill>
                  <a:schemeClr val="dk1"/>
                </a:solidFill>
              </a:rPr>
              <a:t>witnesses</a:t>
            </a:r>
            <a:r>
              <a:rPr lang="en" sz="1400" dirty="0">
                <a:solidFill>
                  <a:schemeClr val="dk1"/>
                </a:solidFill>
              </a:rPr>
              <a:t>.</a:t>
            </a:r>
            <a:endParaRPr sz="1400" dirty="0">
              <a:solidFill>
                <a:schemeClr val="dk1"/>
              </a:solidFill>
            </a:endParaRPr>
          </a:p>
          <a:p>
            <a:pPr marL="0" indent="0">
              <a:spcBef>
                <a:spcPts val="900"/>
              </a:spcBef>
              <a:buNone/>
            </a:pPr>
            <a:r>
              <a:rPr lang="en" sz="1400" dirty="0">
                <a:solidFill>
                  <a:schemeClr val="dk1"/>
                </a:solidFill>
              </a:rPr>
              <a:t>33. </a:t>
            </a:r>
            <a:r>
              <a:rPr lang="en" sz="1400" u="sng" dirty="0">
                <a:solidFill>
                  <a:schemeClr val="dk1"/>
                </a:solidFill>
              </a:rPr>
              <a:t>Therefore</a:t>
            </a:r>
            <a:r>
              <a:rPr lang="en" sz="1400" dirty="0">
                <a:solidFill>
                  <a:schemeClr val="dk1"/>
                </a:solidFill>
              </a:rPr>
              <a:t> </a:t>
            </a:r>
            <a:r>
              <a:rPr lang="en" sz="1400" u="sng" dirty="0">
                <a:solidFill>
                  <a:schemeClr val="dk1"/>
                </a:solidFill>
              </a:rPr>
              <a:t>being</a:t>
            </a:r>
            <a:r>
              <a:rPr lang="en" sz="1400" dirty="0">
                <a:solidFill>
                  <a:schemeClr val="dk1"/>
                </a:solidFill>
              </a:rPr>
              <a:t> by the right </a:t>
            </a:r>
            <a:r>
              <a:rPr lang="en" sz="1400" u="sng" dirty="0">
                <a:solidFill>
                  <a:schemeClr val="dk1"/>
                </a:solidFill>
              </a:rPr>
              <a:t>hand</a:t>
            </a:r>
            <a:r>
              <a:rPr lang="en" sz="1400" dirty="0">
                <a:solidFill>
                  <a:schemeClr val="dk1"/>
                </a:solidFill>
              </a:rPr>
              <a:t> of </a:t>
            </a:r>
            <a:r>
              <a:rPr lang="en" sz="1400" u="sng" dirty="0">
                <a:solidFill>
                  <a:schemeClr val="dk1"/>
                </a:solidFill>
              </a:rPr>
              <a:t>God</a:t>
            </a:r>
            <a:r>
              <a:rPr lang="en" sz="1400" dirty="0">
                <a:solidFill>
                  <a:schemeClr val="dk1"/>
                </a:solidFill>
              </a:rPr>
              <a:t> </a:t>
            </a:r>
            <a:r>
              <a:rPr lang="en" sz="1400" u="sng" dirty="0">
                <a:solidFill>
                  <a:schemeClr val="dk1"/>
                </a:solidFill>
              </a:rPr>
              <a:t>exalted</a:t>
            </a:r>
            <a:r>
              <a:rPr lang="en" sz="1400" dirty="0">
                <a:solidFill>
                  <a:schemeClr val="dk1"/>
                </a:solidFill>
              </a:rPr>
              <a:t>, </a:t>
            </a:r>
            <a:r>
              <a:rPr lang="en" sz="1400" u="sng" dirty="0">
                <a:solidFill>
                  <a:schemeClr val="dk1"/>
                </a:solidFill>
                <a:highlight>
                  <a:srgbClr val="FFFF00"/>
                </a:highlight>
              </a:rPr>
              <a:t>and</a:t>
            </a:r>
            <a:r>
              <a:rPr lang="en" sz="1400" dirty="0">
                <a:solidFill>
                  <a:schemeClr val="dk1"/>
                </a:solidFill>
                <a:highlight>
                  <a:srgbClr val="FFFF00"/>
                </a:highlight>
              </a:rPr>
              <a:t> having </a:t>
            </a:r>
            <a:r>
              <a:rPr lang="en" sz="1400" u="sng" dirty="0">
                <a:solidFill>
                  <a:schemeClr val="dk1"/>
                </a:solidFill>
                <a:highlight>
                  <a:srgbClr val="FFFF00"/>
                </a:highlight>
              </a:rPr>
              <a:t>received</a:t>
            </a:r>
            <a:r>
              <a:rPr lang="en" sz="1400" dirty="0">
                <a:solidFill>
                  <a:schemeClr val="dk1"/>
                </a:solidFill>
                <a:highlight>
                  <a:srgbClr val="FFFF00"/>
                </a:highlight>
              </a:rPr>
              <a:t> </a:t>
            </a:r>
            <a:r>
              <a:rPr lang="en" sz="1400" u="sng" dirty="0">
                <a:solidFill>
                  <a:schemeClr val="dk1"/>
                </a:solidFill>
                <a:highlight>
                  <a:srgbClr val="FFFF00"/>
                </a:highlight>
              </a:rPr>
              <a:t>of</a:t>
            </a:r>
            <a:r>
              <a:rPr lang="en" sz="1400" dirty="0">
                <a:solidFill>
                  <a:schemeClr val="dk1"/>
                </a:solidFill>
                <a:highlight>
                  <a:srgbClr val="FFFF00"/>
                </a:highlight>
              </a:rPr>
              <a:t> the </a:t>
            </a:r>
            <a:r>
              <a:rPr lang="en" sz="1400" u="sng" dirty="0">
                <a:solidFill>
                  <a:schemeClr val="dk1"/>
                </a:solidFill>
                <a:highlight>
                  <a:srgbClr val="FFFF00"/>
                </a:highlight>
              </a:rPr>
              <a:t>Father</a:t>
            </a:r>
            <a:r>
              <a:rPr lang="en" sz="1400" dirty="0">
                <a:solidFill>
                  <a:schemeClr val="dk1"/>
                </a:solidFill>
                <a:highlight>
                  <a:srgbClr val="FFFF00"/>
                </a:highlight>
              </a:rPr>
              <a:t> the </a:t>
            </a:r>
            <a:r>
              <a:rPr lang="en" sz="1400" u="sng" dirty="0">
                <a:solidFill>
                  <a:schemeClr val="dk1"/>
                </a:solidFill>
                <a:highlight>
                  <a:srgbClr val="FFFF00"/>
                </a:highlight>
              </a:rPr>
              <a:t>promise</a:t>
            </a:r>
            <a:r>
              <a:rPr lang="en" sz="1400" dirty="0">
                <a:solidFill>
                  <a:schemeClr val="dk1"/>
                </a:solidFill>
                <a:highlight>
                  <a:srgbClr val="FFFF00"/>
                </a:highlight>
              </a:rPr>
              <a:t> of the </a:t>
            </a:r>
            <a:r>
              <a:rPr lang="en" sz="1400" u="sng" dirty="0">
                <a:solidFill>
                  <a:schemeClr val="dk1"/>
                </a:solidFill>
                <a:highlight>
                  <a:srgbClr val="FFFF00"/>
                </a:highlight>
              </a:rPr>
              <a:t>Holy</a:t>
            </a:r>
            <a:r>
              <a:rPr lang="en" sz="1400" dirty="0">
                <a:solidFill>
                  <a:schemeClr val="dk1"/>
                </a:solidFill>
                <a:highlight>
                  <a:srgbClr val="FFFF00"/>
                </a:highlight>
              </a:rPr>
              <a:t> </a:t>
            </a:r>
            <a:r>
              <a:rPr lang="en" sz="1400" u="sng" dirty="0">
                <a:solidFill>
                  <a:schemeClr val="dk1"/>
                </a:solidFill>
                <a:highlight>
                  <a:srgbClr val="FFFF00"/>
                </a:highlight>
              </a:rPr>
              <a:t>Ghost</a:t>
            </a:r>
            <a:r>
              <a:rPr lang="en" sz="1400" dirty="0">
                <a:solidFill>
                  <a:schemeClr val="dk1"/>
                </a:solidFill>
                <a:highlight>
                  <a:srgbClr val="FFFF00"/>
                </a:highlight>
              </a:rPr>
              <a:t>, he hath shed </a:t>
            </a:r>
            <a:r>
              <a:rPr lang="en" sz="1400" u="sng" dirty="0">
                <a:solidFill>
                  <a:schemeClr val="dk1"/>
                </a:solidFill>
                <a:highlight>
                  <a:srgbClr val="FFFF00"/>
                </a:highlight>
              </a:rPr>
              <a:t>forth</a:t>
            </a:r>
            <a:r>
              <a:rPr lang="en" sz="1400" dirty="0">
                <a:solidFill>
                  <a:schemeClr val="dk1"/>
                </a:solidFill>
                <a:highlight>
                  <a:srgbClr val="FFFF00"/>
                </a:highlight>
              </a:rPr>
              <a:t> </a:t>
            </a:r>
            <a:r>
              <a:rPr lang="en" sz="1400" u="sng" dirty="0">
                <a:solidFill>
                  <a:schemeClr val="dk1"/>
                </a:solidFill>
                <a:highlight>
                  <a:srgbClr val="FFFF00"/>
                </a:highlight>
              </a:rPr>
              <a:t>this</a:t>
            </a:r>
            <a:r>
              <a:rPr lang="en" sz="1400" dirty="0">
                <a:solidFill>
                  <a:schemeClr val="dk1"/>
                </a:solidFill>
                <a:highlight>
                  <a:srgbClr val="FFFF00"/>
                </a:highlight>
              </a:rPr>
              <a:t>, </a:t>
            </a:r>
            <a:r>
              <a:rPr lang="en" sz="1400" u="sng" dirty="0">
                <a:solidFill>
                  <a:schemeClr val="dk1"/>
                </a:solidFill>
                <a:highlight>
                  <a:srgbClr val="FFFF00"/>
                </a:highlight>
              </a:rPr>
              <a:t>which</a:t>
            </a:r>
            <a:r>
              <a:rPr lang="en" sz="1400" dirty="0">
                <a:solidFill>
                  <a:schemeClr val="dk1"/>
                </a:solidFill>
                <a:highlight>
                  <a:srgbClr val="FFFF00"/>
                </a:highlight>
              </a:rPr>
              <a:t> </a:t>
            </a:r>
            <a:r>
              <a:rPr lang="en" sz="1400" u="sng" dirty="0">
                <a:solidFill>
                  <a:schemeClr val="dk1"/>
                </a:solidFill>
                <a:highlight>
                  <a:srgbClr val="FFFF00"/>
                </a:highlight>
              </a:rPr>
              <a:t>ye</a:t>
            </a:r>
            <a:r>
              <a:rPr lang="en" sz="1400" dirty="0">
                <a:solidFill>
                  <a:schemeClr val="dk1"/>
                </a:solidFill>
                <a:highlight>
                  <a:srgbClr val="FFFF00"/>
                </a:highlight>
              </a:rPr>
              <a:t> </a:t>
            </a:r>
            <a:r>
              <a:rPr lang="en" sz="1400" u="sng" dirty="0">
                <a:solidFill>
                  <a:schemeClr val="dk1"/>
                </a:solidFill>
                <a:highlight>
                  <a:srgbClr val="FFFF00"/>
                </a:highlight>
              </a:rPr>
              <a:t>now</a:t>
            </a:r>
            <a:r>
              <a:rPr lang="en" sz="1400" dirty="0">
                <a:solidFill>
                  <a:schemeClr val="dk1"/>
                </a:solidFill>
                <a:highlight>
                  <a:srgbClr val="FFFF00"/>
                </a:highlight>
              </a:rPr>
              <a:t> </a:t>
            </a:r>
            <a:r>
              <a:rPr lang="en" sz="1400" u="sng" dirty="0">
                <a:solidFill>
                  <a:schemeClr val="dk1"/>
                </a:solidFill>
                <a:highlight>
                  <a:srgbClr val="FFFF00"/>
                </a:highlight>
              </a:rPr>
              <a:t>see</a:t>
            </a:r>
            <a:r>
              <a:rPr lang="en" sz="1400" dirty="0">
                <a:solidFill>
                  <a:schemeClr val="dk1"/>
                </a:solidFill>
                <a:highlight>
                  <a:srgbClr val="FFFF00"/>
                </a:highlight>
              </a:rPr>
              <a:t> </a:t>
            </a:r>
            <a:r>
              <a:rPr lang="en" sz="1400" u="sng" dirty="0">
                <a:solidFill>
                  <a:schemeClr val="dk1"/>
                </a:solidFill>
                <a:highlight>
                  <a:srgbClr val="FFFF00"/>
                </a:highlight>
              </a:rPr>
              <a:t>and</a:t>
            </a:r>
            <a:r>
              <a:rPr lang="en" sz="1400" dirty="0">
                <a:solidFill>
                  <a:schemeClr val="dk1"/>
                </a:solidFill>
                <a:highlight>
                  <a:srgbClr val="FFFF00"/>
                </a:highlight>
              </a:rPr>
              <a:t> </a:t>
            </a:r>
            <a:r>
              <a:rPr lang="en" sz="1400" u="sng" dirty="0">
                <a:solidFill>
                  <a:schemeClr val="dk1"/>
                </a:solidFill>
                <a:highlight>
                  <a:srgbClr val="FFFF00"/>
                </a:highlight>
              </a:rPr>
              <a:t>hear</a:t>
            </a:r>
            <a:r>
              <a:rPr lang="en" sz="1400" dirty="0">
                <a:solidFill>
                  <a:schemeClr val="dk1"/>
                </a:solidFill>
                <a:highlight>
                  <a:srgbClr val="FFFF00"/>
                </a:highlight>
              </a:rPr>
              <a:t>.</a:t>
            </a:r>
            <a:endParaRPr sz="1400" dirty="0">
              <a:solidFill>
                <a:schemeClr val="dk1"/>
              </a:solidFill>
              <a:highlight>
                <a:srgbClr val="FFFF00"/>
              </a:highlight>
            </a:endParaRPr>
          </a:p>
          <a:p>
            <a:pPr marL="0" indent="0">
              <a:spcBef>
                <a:spcPts val="900"/>
              </a:spcBef>
              <a:buNone/>
            </a:pPr>
            <a:r>
              <a:rPr lang="en" sz="1400" dirty="0">
                <a:solidFill>
                  <a:schemeClr val="dk1"/>
                </a:solidFill>
              </a:rPr>
              <a:t>34. </a:t>
            </a:r>
            <a:r>
              <a:rPr lang="en" sz="1400" u="sng" dirty="0">
                <a:solidFill>
                  <a:schemeClr val="dk1"/>
                </a:solidFill>
                <a:highlight>
                  <a:srgbClr val="FFFF00"/>
                </a:highlight>
              </a:rPr>
              <a:t>For</a:t>
            </a:r>
            <a:r>
              <a:rPr lang="en" sz="1400" dirty="0">
                <a:solidFill>
                  <a:schemeClr val="dk1"/>
                </a:solidFill>
                <a:highlight>
                  <a:srgbClr val="FFFF00"/>
                </a:highlight>
              </a:rPr>
              <a:t> </a:t>
            </a:r>
            <a:r>
              <a:rPr lang="en" sz="1400" u="sng" dirty="0">
                <a:solidFill>
                  <a:schemeClr val="dk1"/>
                </a:solidFill>
                <a:highlight>
                  <a:srgbClr val="FFFF00"/>
                </a:highlight>
              </a:rPr>
              <a:t>David</a:t>
            </a:r>
            <a:r>
              <a:rPr lang="en" sz="1400" dirty="0">
                <a:solidFill>
                  <a:schemeClr val="dk1"/>
                </a:solidFill>
                <a:highlight>
                  <a:srgbClr val="FFFF00"/>
                </a:highlight>
              </a:rPr>
              <a:t> is </a:t>
            </a:r>
            <a:r>
              <a:rPr lang="en" sz="1400" u="sng" dirty="0">
                <a:solidFill>
                  <a:schemeClr val="dk1"/>
                </a:solidFill>
                <a:highlight>
                  <a:srgbClr val="FFFF00"/>
                </a:highlight>
              </a:rPr>
              <a:t>not</a:t>
            </a:r>
            <a:r>
              <a:rPr lang="en" sz="1400" dirty="0">
                <a:solidFill>
                  <a:schemeClr val="dk1"/>
                </a:solidFill>
                <a:highlight>
                  <a:srgbClr val="FFFF00"/>
                </a:highlight>
              </a:rPr>
              <a:t> </a:t>
            </a:r>
            <a:r>
              <a:rPr lang="en" sz="1400" u="sng" dirty="0">
                <a:solidFill>
                  <a:schemeClr val="dk1"/>
                </a:solidFill>
                <a:highlight>
                  <a:srgbClr val="FFFF00"/>
                </a:highlight>
              </a:rPr>
              <a:t>ascended</a:t>
            </a:r>
            <a:r>
              <a:rPr lang="en" sz="1400" dirty="0">
                <a:solidFill>
                  <a:schemeClr val="dk1"/>
                </a:solidFill>
                <a:highlight>
                  <a:srgbClr val="FFFF00"/>
                </a:highlight>
              </a:rPr>
              <a:t> </a:t>
            </a:r>
            <a:r>
              <a:rPr lang="en" sz="1400" u="sng" dirty="0">
                <a:solidFill>
                  <a:schemeClr val="dk1"/>
                </a:solidFill>
                <a:highlight>
                  <a:srgbClr val="FFFF00"/>
                </a:highlight>
              </a:rPr>
              <a:t>into</a:t>
            </a:r>
            <a:r>
              <a:rPr lang="en" sz="1400" dirty="0">
                <a:solidFill>
                  <a:schemeClr val="dk1"/>
                </a:solidFill>
                <a:highlight>
                  <a:srgbClr val="FFFF00"/>
                </a:highlight>
              </a:rPr>
              <a:t> the </a:t>
            </a:r>
            <a:r>
              <a:rPr lang="en" sz="1400" u="sng" dirty="0">
                <a:solidFill>
                  <a:schemeClr val="dk1"/>
                </a:solidFill>
                <a:highlight>
                  <a:srgbClr val="FFFF00"/>
                </a:highlight>
              </a:rPr>
              <a:t>heavens</a:t>
            </a:r>
            <a:r>
              <a:rPr lang="en" sz="1400" dirty="0">
                <a:solidFill>
                  <a:schemeClr val="dk1"/>
                </a:solidFill>
                <a:highlight>
                  <a:srgbClr val="FFFF00"/>
                </a:highlight>
              </a:rPr>
              <a:t>: </a:t>
            </a:r>
            <a:r>
              <a:rPr lang="en" sz="1400" u="sng" dirty="0">
                <a:solidFill>
                  <a:schemeClr val="dk1"/>
                </a:solidFill>
                <a:highlight>
                  <a:srgbClr val="FFFF00"/>
                </a:highlight>
              </a:rPr>
              <a:t>but</a:t>
            </a:r>
            <a:r>
              <a:rPr lang="en" sz="1400" dirty="0">
                <a:solidFill>
                  <a:schemeClr val="dk1"/>
                </a:solidFill>
                <a:highlight>
                  <a:srgbClr val="FFFF00"/>
                </a:highlight>
              </a:rPr>
              <a:t> he </a:t>
            </a:r>
            <a:r>
              <a:rPr lang="en" sz="1400" u="sng" dirty="0">
                <a:solidFill>
                  <a:schemeClr val="dk1"/>
                </a:solidFill>
                <a:highlight>
                  <a:srgbClr val="FFFF00"/>
                </a:highlight>
              </a:rPr>
              <a:t>saith</a:t>
            </a:r>
            <a:r>
              <a:rPr lang="en" sz="1400" dirty="0">
                <a:solidFill>
                  <a:schemeClr val="dk1"/>
                </a:solidFill>
                <a:highlight>
                  <a:srgbClr val="FFFF00"/>
                </a:highlight>
              </a:rPr>
              <a:t> </a:t>
            </a:r>
            <a:r>
              <a:rPr lang="en" sz="1400" u="sng" dirty="0">
                <a:solidFill>
                  <a:schemeClr val="dk1"/>
                </a:solidFill>
                <a:highlight>
                  <a:srgbClr val="FFFF00"/>
                </a:highlight>
              </a:rPr>
              <a:t>himself</a:t>
            </a:r>
            <a:r>
              <a:rPr lang="en" sz="1400" dirty="0">
                <a:solidFill>
                  <a:schemeClr val="dk1"/>
                </a:solidFill>
                <a:highlight>
                  <a:srgbClr val="FFFF00"/>
                </a:highlight>
              </a:rPr>
              <a:t>, The </a:t>
            </a:r>
            <a:r>
              <a:rPr lang="en" sz="1400" u="sng" dirty="0">
                <a:solidFill>
                  <a:schemeClr val="dk1"/>
                </a:solidFill>
                <a:highlight>
                  <a:srgbClr val="FFFF00"/>
                </a:highlight>
              </a:rPr>
              <a:t>LORD</a:t>
            </a:r>
            <a:r>
              <a:rPr lang="en" sz="1400" dirty="0">
                <a:solidFill>
                  <a:schemeClr val="dk1"/>
                </a:solidFill>
                <a:highlight>
                  <a:srgbClr val="FFFF00"/>
                </a:highlight>
              </a:rPr>
              <a:t> </a:t>
            </a:r>
            <a:r>
              <a:rPr lang="en" sz="1400" u="sng" dirty="0">
                <a:solidFill>
                  <a:schemeClr val="dk1"/>
                </a:solidFill>
                <a:highlight>
                  <a:srgbClr val="FFFF00"/>
                </a:highlight>
              </a:rPr>
              <a:t>said</a:t>
            </a:r>
            <a:r>
              <a:rPr lang="en" sz="1400" dirty="0">
                <a:solidFill>
                  <a:schemeClr val="dk1"/>
                </a:solidFill>
                <a:highlight>
                  <a:srgbClr val="FFFF00"/>
                </a:highlight>
              </a:rPr>
              <a:t> unto </a:t>
            </a:r>
            <a:r>
              <a:rPr lang="en" sz="1400" u="sng" dirty="0">
                <a:solidFill>
                  <a:schemeClr val="dk1"/>
                </a:solidFill>
                <a:highlight>
                  <a:srgbClr val="FFFF00"/>
                </a:highlight>
              </a:rPr>
              <a:t>my</a:t>
            </a:r>
            <a:r>
              <a:rPr lang="en" sz="1400" dirty="0">
                <a:solidFill>
                  <a:schemeClr val="dk1"/>
                </a:solidFill>
                <a:highlight>
                  <a:srgbClr val="FFFF00"/>
                </a:highlight>
              </a:rPr>
              <a:t> </a:t>
            </a:r>
            <a:r>
              <a:rPr lang="en" sz="1400" u="sng" dirty="0">
                <a:solidFill>
                  <a:schemeClr val="dk1"/>
                </a:solidFill>
                <a:highlight>
                  <a:srgbClr val="FFFF00"/>
                </a:highlight>
              </a:rPr>
              <a:t>Lord</a:t>
            </a:r>
            <a:r>
              <a:rPr lang="en" sz="1400" dirty="0">
                <a:solidFill>
                  <a:schemeClr val="dk1"/>
                </a:solidFill>
                <a:highlight>
                  <a:srgbClr val="FFFF00"/>
                </a:highlight>
              </a:rPr>
              <a:t>, </a:t>
            </a:r>
            <a:r>
              <a:rPr lang="en" sz="1400" b="1" dirty="0">
                <a:solidFill>
                  <a:schemeClr val="dk1"/>
                </a:solidFill>
                <a:highlight>
                  <a:srgbClr val="00FF00"/>
                </a:highlight>
              </a:rPr>
              <a:t>Sit </a:t>
            </a:r>
            <a:r>
              <a:rPr lang="en" sz="1400" b="1" u="sng" dirty="0">
                <a:solidFill>
                  <a:schemeClr val="dk1"/>
                </a:solidFill>
                <a:highlight>
                  <a:srgbClr val="00FF00"/>
                </a:highlight>
              </a:rPr>
              <a:t>thou</a:t>
            </a:r>
            <a:r>
              <a:rPr lang="en" sz="1400" b="1" dirty="0">
                <a:solidFill>
                  <a:schemeClr val="dk1"/>
                </a:solidFill>
                <a:highlight>
                  <a:srgbClr val="00FF00"/>
                </a:highlight>
              </a:rPr>
              <a:t> </a:t>
            </a:r>
            <a:r>
              <a:rPr lang="en" sz="1400" b="1" u="sng" dirty="0">
                <a:solidFill>
                  <a:schemeClr val="dk1"/>
                </a:solidFill>
                <a:highlight>
                  <a:srgbClr val="00FF00"/>
                </a:highlight>
              </a:rPr>
              <a:t>on</a:t>
            </a:r>
            <a:r>
              <a:rPr lang="en" sz="1400" b="1" dirty="0">
                <a:solidFill>
                  <a:schemeClr val="dk1"/>
                </a:solidFill>
                <a:highlight>
                  <a:srgbClr val="00FF00"/>
                </a:highlight>
              </a:rPr>
              <a:t> </a:t>
            </a:r>
            <a:r>
              <a:rPr lang="en" sz="1400" b="1" u="sng" dirty="0">
                <a:solidFill>
                  <a:schemeClr val="dk1"/>
                </a:solidFill>
                <a:highlight>
                  <a:srgbClr val="00FF00"/>
                </a:highlight>
              </a:rPr>
              <a:t>my</a:t>
            </a:r>
            <a:r>
              <a:rPr lang="en" sz="1400" b="1" dirty="0">
                <a:solidFill>
                  <a:schemeClr val="dk1"/>
                </a:solidFill>
                <a:highlight>
                  <a:srgbClr val="00FF00"/>
                </a:highlight>
              </a:rPr>
              <a:t> right </a:t>
            </a:r>
            <a:r>
              <a:rPr lang="en" sz="1400" b="1" u="sng" dirty="0">
                <a:solidFill>
                  <a:schemeClr val="dk1"/>
                </a:solidFill>
                <a:highlight>
                  <a:srgbClr val="00FF00"/>
                </a:highlight>
              </a:rPr>
              <a:t>hand</a:t>
            </a:r>
            <a:r>
              <a:rPr lang="en" sz="1400" b="1" dirty="0">
                <a:solidFill>
                  <a:schemeClr val="dk1"/>
                </a:solidFill>
                <a:highlight>
                  <a:srgbClr val="00FF00"/>
                </a:highlight>
              </a:rPr>
              <a:t>,</a:t>
            </a:r>
            <a:endParaRPr sz="1400" b="1" dirty="0">
              <a:solidFill>
                <a:schemeClr val="dk1"/>
              </a:solidFill>
              <a:highlight>
                <a:srgbClr val="00FF00"/>
              </a:highlight>
            </a:endParaRPr>
          </a:p>
          <a:p>
            <a:pPr marL="0" indent="0">
              <a:spcBef>
                <a:spcPts val="900"/>
              </a:spcBef>
              <a:buNone/>
            </a:pPr>
            <a:r>
              <a:rPr lang="en" sz="1400" dirty="0">
                <a:solidFill>
                  <a:schemeClr val="dk1"/>
                </a:solidFill>
                <a:highlight>
                  <a:srgbClr val="00FF00"/>
                </a:highlight>
              </a:rPr>
              <a:t>35. </a:t>
            </a:r>
            <a:r>
              <a:rPr lang="en" sz="1400" u="sng" dirty="0">
                <a:solidFill>
                  <a:schemeClr val="dk1"/>
                </a:solidFill>
                <a:highlight>
                  <a:srgbClr val="00FF00"/>
                </a:highlight>
              </a:rPr>
              <a:t>Until</a:t>
            </a:r>
            <a:r>
              <a:rPr lang="en" sz="1400" dirty="0">
                <a:solidFill>
                  <a:schemeClr val="dk1"/>
                </a:solidFill>
                <a:highlight>
                  <a:srgbClr val="00FF00"/>
                </a:highlight>
              </a:rPr>
              <a:t> I </a:t>
            </a:r>
            <a:r>
              <a:rPr lang="en" sz="1400" u="sng" dirty="0">
                <a:solidFill>
                  <a:schemeClr val="dk1"/>
                </a:solidFill>
                <a:highlight>
                  <a:srgbClr val="00FF00"/>
                </a:highlight>
              </a:rPr>
              <a:t>make</a:t>
            </a:r>
            <a:r>
              <a:rPr lang="en" sz="1400" dirty="0">
                <a:solidFill>
                  <a:schemeClr val="dk1"/>
                </a:solidFill>
                <a:highlight>
                  <a:srgbClr val="00FF00"/>
                </a:highlight>
              </a:rPr>
              <a:t> </a:t>
            </a:r>
            <a:r>
              <a:rPr lang="en" sz="1400" u="sng" dirty="0">
                <a:solidFill>
                  <a:schemeClr val="dk1"/>
                </a:solidFill>
                <a:highlight>
                  <a:srgbClr val="00FF00"/>
                </a:highlight>
              </a:rPr>
              <a:t>thy</a:t>
            </a:r>
            <a:r>
              <a:rPr lang="en" sz="1400" dirty="0">
                <a:solidFill>
                  <a:schemeClr val="dk1"/>
                </a:solidFill>
                <a:highlight>
                  <a:srgbClr val="00FF00"/>
                </a:highlight>
              </a:rPr>
              <a:t> </a:t>
            </a:r>
            <a:r>
              <a:rPr lang="en" sz="1400" u="sng" dirty="0">
                <a:solidFill>
                  <a:schemeClr val="dk1"/>
                </a:solidFill>
                <a:highlight>
                  <a:srgbClr val="00FF00"/>
                </a:highlight>
              </a:rPr>
              <a:t>foes</a:t>
            </a:r>
            <a:r>
              <a:rPr lang="en" sz="1400" dirty="0">
                <a:solidFill>
                  <a:schemeClr val="dk1"/>
                </a:solidFill>
                <a:highlight>
                  <a:srgbClr val="00FF00"/>
                </a:highlight>
              </a:rPr>
              <a:t> </a:t>
            </a:r>
            <a:r>
              <a:rPr lang="en" sz="1400" u="sng" dirty="0">
                <a:solidFill>
                  <a:schemeClr val="dk1"/>
                </a:solidFill>
                <a:highlight>
                  <a:srgbClr val="00FF00"/>
                </a:highlight>
              </a:rPr>
              <a:t>thy</a:t>
            </a:r>
            <a:r>
              <a:rPr lang="en" sz="1400" dirty="0">
                <a:solidFill>
                  <a:schemeClr val="dk1"/>
                </a:solidFill>
                <a:highlight>
                  <a:srgbClr val="00FF00"/>
                </a:highlight>
              </a:rPr>
              <a:t> </a:t>
            </a:r>
            <a:r>
              <a:rPr lang="en" sz="1400" u="sng" dirty="0">
                <a:solidFill>
                  <a:schemeClr val="dk1"/>
                </a:solidFill>
                <a:highlight>
                  <a:srgbClr val="00FF00"/>
                </a:highlight>
              </a:rPr>
              <a:t>footstool</a:t>
            </a:r>
            <a:r>
              <a:rPr lang="en" sz="1400" dirty="0">
                <a:solidFill>
                  <a:schemeClr val="dk1"/>
                </a:solidFill>
                <a:highlight>
                  <a:srgbClr val="00FF00"/>
                </a:highlight>
              </a:rPr>
              <a:t>.</a:t>
            </a:r>
            <a:endParaRPr sz="1400" dirty="0">
              <a:solidFill>
                <a:schemeClr val="dk1"/>
              </a:solidFill>
              <a:highlight>
                <a:srgbClr val="00FF00"/>
              </a:highlight>
            </a:endParaRPr>
          </a:p>
          <a:p>
            <a:pPr marL="0" indent="0">
              <a:spcBef>
                <a:spcPts val="900"/>
              </a:spcBef>
              <a:buNone/>
            </a:pPr>
            <a:r>
              <a:rPr lang="en" sz="1400" dirty="0">
                <a:solidFill>
                  <a:schemeClr val="dk1"/>
                </a:solidFill>
              </a:rPr>
              <a:t>36. </a:t>
            </a:r>
            <a:r>
              <a:rPr lang="en" sz="1400" u="sng" dirty="0">
                <a:solidFill>
                  <a:schemeClr val="dk1"/>
                </a:solidFill>
              </a:rPr>
              <a:t>Therefore</a:t>
            </a:r>
            <a:r>
              <a:rPr lang="en" sz="1400" dirty="0">
                <a:solidFill>
                  <a:schemeClr val="dk1"/>
                </a:solidFill>
              </a:rPr>
              <a:t> </a:t>
            </a:r>
            <a:r>
              <a:rPr lang="en" sz="1400" u="sng" dirty="0">
                <a:solidFill>
                  <a:schemeClr val="dk1"/>
                </a:solidFill>
              </a:rPr>
              <a:t>let</a:t>
            </a:r>
            <a:r>
              <a:rPr lang="en" sz="1400" dirty="0">
                <a:solidFill>
                  <a:schemeClr val="dk1"/>
                </a:solidFill>
              </a:rPr>
              <a:t> </a:t>
            </a:r>
            <a:r>
              <a:rPr lang="en" sz="1400" u="sng" dirty="0">
                <a:solidFill>
                  <a:schemeClr val="dk1"/>
                </a:solidFill>
              </a:rPr>
              <a:t>all</a:t>
            </a:r>
            <a:r>
              <a:rPr lang="en" sz="1400" dirty="0">
                <a:solidFill>
                  <a:schemeClr val="dk1"/>
                </a:solidFill>
              </a:rPr>
              <a:t> the </a:t>
            </a:r>
            <a:r>
              <a:rPr lang="en" sz="1400" u="sng" dirty="0">
                <a:solidFill>
                  <a:schemeClr val="dk1"/>
                </a:solidFill>
              </a:rPr>
              <a:t>house</a:t>
            </a:r>
            <a:r>
              <a:rPr lang="en" sz="1400" dirty="0">
                <a:solidFill>
                  <a:schemeClr val="dk1"/>
                </a:solidFill>
              </a:rPr>
              <a:t> of </a:t>
            </a:r>
            <a:r>
              <a:rPr lang="en" sz="1400" u="sng" dirty="0">
                <a:solidFill>
                  <a:schemeClr val="dk1"/>
                </a:solidFill>
              </a:rPr>
              <a:t>Israel</a:t>
            </a:r>
            <a:r>
              <a:rPr lang="en" sz="1400" dirty="0">
                <a:solidFill>
                  <a:schemeClr val="dk1"/>
                </a:solidFill>
              </a:rPr>
              <a:t> </a:t>
            </a:r>
            <a:r>
              <a:rPr lang="en" sz="1400" u="sng" dirty="0">
                <a:solidFill>
                  <a:schemeClr val="dk1"/>
                </a:solidFill>
              </a:rPr>
              <a:t>know</a:t>
            </a:r>
            <a:r>
              <a:rPr lang="en" sz="1400" dirty="0">
                <a:solidFill>
                  <a:schemeClr val="dk1"/>
                </a:solidFill>
              </a:rPr>
              <a:t> </a:t>
            </a:r>
            <a:r>
              <a:rPr lang="en" sz="1400" u="sng" dirty="0">
                <a:solidFill>
                  <a:schemeClr val="dk1"/>
                </a:solidFill>
              </a:rPr>
              <a:t>assuredly</a:t>
            </a:r>
            <a:r>
              <a:rPr lang="en" sz="1400" dirty="0">
                <a:solidFill>
                  <a:schemeClr val="dk1"/>
                </a:solidFill>
              </a:rPr>
              <a:t>, </a:t>
            </a:r>
            <a:r>
              <a:rPr lang="en" sz="1400" u="sng" dirty="0">
                <a:solidFill>
                  <a:schemeClr val="dk1"/>
                </a:solidFill>
              </a:rPr>
              <a:t>that</a:t>
            </a:r>
            <a:r>
              <a:rPr lang="en" sz="1400" dirty="0">
                <a:solidFill>
                  <a:schemeClr val="dk1"/>
                </a:solidFill>
              </a:rPr>
              <a:t> </a:t>
            </a:r>
            <a:r>
              <a:rPr lang="en" sz="1400" u="sng" dirty="0">
                <a:solidFill>
                  <a:schemeClr val="dk1"/>
                </a:solidFill>
              </a:rPr>
              <a:t>God</a:t>
            </a:r>
            <a:r>
              <a:rPr lang="en" sz="1400" dirty="0">
                <a:solidFill>
                  <a:schemeClr val="dk1"/>
                </a:solidFill>
              </a:rPr>
              <a:t> hath </a:t>
            </a:r>
            <a:r>
              <a:rPr lang="en" sz="1400" u="sng" dirty="0">
                <a:solidFill>
                  <a:schemeClr val="dk1"/>
                </a:solidFill>
              </a:rPr>
              <a:t>made</a:t>
            </a:r>
            <a:r>
              <a:rPr lang="en" sz="1400" dirty="0">
                <a:solidFill>
                  <a:schemeClr val="dk1"/>
                </a:solidFill>
              </a:rPr>
              <a:t> that </a:t>
            </a:r>
            <a:r>
              <a:rPr lang="en" sz="1400" u="sng" dirty="0">
                <a:solidFill>
                  <a:schemeClr val="dk1"/>
                </a:solidFill>
              </a:rPr>
              <a:t>same</a:t>
            </a:r>
            <a:r>
              <a:rPr lang="en" sz="1400" dirty="0">
                <a:solidFill>
                  <a:schemeClr val="dk1"/>
                </a:solidFill>
              </a:rPr>
              <a:t> </a:t>
            </a:r>
            <a:r>
              <a:rPr lang="en" sz="1400" u="sng" dirty="0">
                <a:solidFill>
                  <a:schemeClr val="dk1"/>
                </a:solidFill>
              </a:rPr>
              <a:t>Jesus</a:t>
            </a:r>
            <a:r>
              <a:rPr lang="en" sz="1400" dirty="0">
                <a:solidFill>
                  <a:schemeClr val="dk1"/>
                </a:solidFill>
              </a:rPr>
              <a:t>, </a:t>
            </a:r>
            <a:r>
              <a:rPr lang="en" sz="1400" u="sng" dirty="0">
                <a:solidFill>
                  <a:schemeClr val="dk1"/>
                </a:solidFill>
              </a:rPr>
              <a:t>whom</a:t>
            </a:r>
            <a:r>
              <a:rPr lang="en" sz="1400" dirty="0">
                <a:solidFill>
                  <a:schemeClr val="dk1"/>
                </a:solidFill>
              </a:rPr>
              <a:t> </a:t>
            </a:r>
            <a:r>
              <a:rPr lang="en" sz="1400" u="sng" dirty="0">
                <a:solidFill>
                  <a:schemeClr val="dk1"/>
                </a:solidFill>
              </a:rPr>
              <a:t>ye</a:t>
            </a:r>
            <a:r>
              <a:rPr lang="en" sz="1400" dirty="0">
                <a:solidFill>
                  <a:schemeClr val="dk1"/>
                </a:solidFill>
              </a:rPr>
              <a:t> have </a:t>
            </a:r>
            <a:r>
              <a:rPr lang="en" sz="1400" u="sng" dirty="0">
                <a:solidFill>
                  <a:schemeClr val="dk1"/>
                </a:solidFill>
              </a:rPr>
              <a:t>crucified</a:t>
            </a:r>
            <a:r>
              <a:rPr lang="en" sz="1400" dirty="0">
                <a:solidFill>
                  <a:schemeClr val="dk1"/>
                </a:solidFill>
              </a:rPr>
              <a:t>, </a:t>
            </a:r>
            <a:r>
              <a:rPr lang="en" sz="1400" u="sng" dirty="0">
                <a:solidFill>
                  <a:schemeClr val="dk1"/>
                </a:solidFill>
              </a:rPr>
              <a:t>both</a:t>
            </a:r>
            <a:r>
              <a:rPr lang="en" sz="1400" dirty="0">
                <a:solidFill>
                  <a:schemeClr val="dk1"/>
                </a:solidFill>
              </a:rPr>
              <a:t> </a:t>
            </a:r>
            <a:r>
              <a:rPr lang="en" sz="1400" u="sng" dirty="0">
                <a:solidFill>
                  <a:schemeClr val="dk1"/>
                </a:solidFill>
              </a:rPr>
              <a:t>Lord</a:t>
            </a:r>
            <a:r>
              <a:rPr lang="en" sz="1400" dirty="0">
                <a:solidFill>
                  <a:schemeClr val="dk1"/>
                </a:solidFill>
              </a:rPr>
              <a:t> </a:t>
            </a:r>
            <a:r>
              <a:rPr lang="en" sz="1400" u="sng" dirty="0">
                <a:solidFill>
                  <a:schemeClr val="dk1"/>
                </a:solidFill>
              </a:rPr>
              <a:t>and</a:t>
            </a:r>
            <a:r>
              <a:rPr lang="en" sz="1400" dirty="0">
                <a:solidFill>
                  <a:schemeClr val="dk1"/>
                </a:solidFill>
              </a:rPr>
              <a:t> </a:t>
            </a:r>
            <a:r>
              <a:rPr lang="en" sz="1400" u="sng" dirty="0">
                <a:solidFill>
                  <a:schemeClr val="dk1"/>
                </a:solidFill>
              </a:rPr>
              <a:t>Christ</a:t>
            </a:r>
            <a:r>
              <a:rPr lang="en" sz="1400" dirty="0">
                <a:solidFill>
                  <a:schemeClr val="dk1"/>
                </a:solidFill>
              </a:rPr>
              <a:t>.</a:t>
            </a:r>
            <a:endParaRPr sz="1400" dirty="0">
              <a:solidFill>
                <a:schemeClr val="dk1"/>
              </a:solidFill>
            </a:endParaRPr>
          </a:p>
          <a:p>
            <a:pPr marL="0" indent="0">
              <a:spcBef>
                <a:spcPts val="900"/>
              </a:spcBef>
              <a:spcAft>
                <a:spcPts val="900"/>
              </a:spcAft>
              <a:buNone/>
            </a:pPr>
            <a:r>
              <a:rPr lang="en" sz="1400" dirty="0">
                <a:solidFill>
                  <a:schemeClr val="dk1"/>
                </a:solidFill>
              </a:rPr>
              <a:t>37. </a:t>
            </a:r>
            <a:r>
              <a:rPr lang="en" sz="1400" u="sng" dirty="0">
                <a:solidFill>
                  <a:schemeClr val="dk1"/>
                </a:solidFill>
              </a:rPr>
              <a:t>Now</a:t>
            </a:r>
            <a:r>
              <a:rPr lang="en" sz="1400" dirty="0">
                <a:solidFill>
                  <a:schemeClr val="dk1"/>
                </a:solidFill>
              </a:rPr>
              <a:t> when they </a:t>
            </a:r>
            <a:r>
              <a:rPr lang="en" sz="1400" u="sng" dirty="0">
                <a:solidFill>
                  <a:schemeClr val="dk1"/>
                </a:solidFill>
              </a:rPr>
              <a:t>heard</a:t>
            </a:r>
            <a:r>
              <a:rPr lang="en" sz="1400" dirty="0">
                <a:solidFill>
                  <a:schemeClr val="dk1"/>
                </a:solidFill>
              </a:rPr>
              <a:t> this, they were </a:t>
            </a:r>
            <a:r>
              <a:rPr lang="en" sz="1400" u="sng" dirty="0">
                <a:solidFill>
                  <a:schemeClr val="dk1"/>
                </a:solidFill>
              </a:rPr>
              <a:t>pricked</a:t>
            </a:r>
            <a:r>
              <a:rPr lang="en" sz="1400" dirty="0">
                <a:solidFill>
                  <a:schemeClr val="dk1"/>
                </a:solidFill>
              </a:rPr>
              <a:t> in their </a:t>
            </a:r>
            <a:r>
              <a:rPr lang="en" sz="1400" u="sng" dirty="0">
                <a:solidFill>
                  <a:schemeClr val="dk1"/>
                </a:solidFill>
              </a:rPr>
              <a:t>heart</a:t>
            </a:r>
            <a:r>
              <a:rPr lang="en" sz="1400" dirty="0">
                <a:solidFill>
                  <a:schemeClr val="dk1"/>
                </a:solidFill>
              </a:rPr>
              <a:t>, </a:t>
            </a:r>
            <a:r>
              <a:rPr lang="en" sz="1400" u="sng" dirty="0">
                <a:solidFill>
                  <a:schemeClr val="dk1"/>
                </a:solidFill>
              </a:rPr>
              <a:t>and</a:t>
            </a:r>
            <a:r>
              <a:rPr lang="en" sz="1400" dirty="0">
                <a:solidFill>
                  <a:schemeClr val="dk1"/>
                </a:solidFill>
              </a:rPr>
              <a:t> </a:t>
            </a:r>
            <a:r>
              <a:rPr lang="en" sz="1400" u="sng" dirty="0">
                <a:solidFill>
                  <a:schemeClr val="dk1"/>
                </a:solidFill>
              </a:rPr>
              <a:t>said</a:t>
            </a:r>
            <a:r>
              <a:rPr lang="en" sz="1400" dirty="0">
                <a:solidFill>
                  <a:schemeClr val="dk1"/>
                </a:solidFill>
              </a:rPr>
              <a:t> </a:t>
            </a:r>
            <a:r>
              <a:rPr lang="en" sz="1400" u="sng" dirty="0">
                <a:solidFill>
                  <a:schemeClr val="dk1"/>
                </a:solidFill>
              </a:rPr>
              <a:t>unto</a:t>
            </a:r>
            <a:r>
              <a:rPr lang="en" sz="1400" dirty="0">
                <a:solidFill>
                  <a:schemeClr val="dk1"/>
                </a:solidFill>
              </a:rPr>
              <a:t> </a:t>
            </a:r>
            <a:r>
              <a:rPr lang="en" sz="1400" u="sng" dirty="0">
                <a:solidFill>
                  <a:schemeClr val="dk1"/>
                </a:solidFill>
              </a:rPr>
              <a:t>Peter</a:t>
            </a:r>
            <a:r>
              <a:rPr lang="en" sz="1400" dirty="0">
                <a:solidFill>
                  <a:schemeClr val="dk1"/>
                </a:solidFill>
              </a:rPr>
              <a:t> </a:t>
            </a:r>
            <a:r>
              <a:rPr lang="en" sz="1400" u="sng" dirty="0">
                <a:solidFill>
                  <a:schemeClr val="dk1"/>
                </a:solidFill>
              </a:rPr>
              <a:t>and</a:t>
            </a:r>
            <a:r>
              <a:rPr lang="en" sz="1400" dirty="0">
                <a:solidFill>
                  <a:schemeClr val="dk1"/>
                </a:solidFill>
              </a:rPr>
              <a:t> to the </a:t>
            </a:r>
            <a:r>
              <a:rPr lang="en" sz="1400" u="sng" dirty="0">
                <a:solidFill>
                  <a:schemeClr val="dk1"/>
                </a:solidFill>
              </a:rPr>
              <a:t>rest</a:t>
            </a:r>
            <a:r>
              <a:rPr lang="en" sz="1400" dirty="0">
                <a:solidFill>
                  <a:schemeClr val="dk1"/>
                </a:solidFill>
              </a:rPr>
              <a:t> of the </a:t>
            </a:r>
            <a:r>
              <a:rPr lang="en" sz="1400" u="sng" dirty="0">
                <a:solidFill>
                  <a:schemeClr val="dk1"/>
                </a:solidFill>
              </a:rPr>
              <a:t>apostles</a:t>
            </a:r>
            <a:r>
              <a:rPr lang="en" sz="1400" dirty="0">
                <a:solidFill>
                  <a:schemeClr val="dk1"/>
                </a:solidFill>
              </a:rPr>
              <a:t>, </a:t>
            </a:r>
            <a:r>
              <a:rPr lang="en" sz="1400" u="sng" dirty="0">
                <a:solidFill>
                  <a:schemeClr val="dk1"/>
                </a:solidFill>
              </a:rPr>
              <a:t>Men</a:t>
            </a:r>
            <a:r>
              <a:rPr lang="en" sz="1400" dirty="0">
                <a:solidFill>
                  <a:schemeClr val="dk1"/>
                </a:solidFill>
              </a:rPr>
              <a:t> and </a:t>
            </a:r>
            <a:r>
              <a:rPr lang="en" sz="1400" u="sng" dirty="0">
                <a:solidFill>
                  <a:schemeClr val="dk1"/>
                </a:solidFill>
              </a:rPr>
              <a:t>brethren</a:t>
            </a:r>
            <a:r>
              <a:rPr lang="en" sz="1400" dirty="0">
                <a:solidFill>
                  <a:schemeClr val="dk1"/>
                </a:solidFill>
              </a:rPr>
              <a:t>, </a:t>
            </a:r>
            <a:r>
              <a:rPr lang="en" sz="1400" u="sng" dirty="0">
                <a:solidFill>
                  <a:schemeClr val="dk1"/>
                </a:solidFill>
              </a:rPr>
              <a:t>what</a:t>
            </a:r>
            <a:r>
              <a:rPr lang="en" sz="1400" dirty="0">
                <a:solidFill>
                  <a:schemeClr val="dk1"/>
                </a:solidFill>
              </a:rPr>
              <a:t> shall we </a:t>
            </a:r>
            <a:r>
              <a:rPr lang="en" sz="1400" u="sng" dirty="0">
                <a:solidFill>
                  <a:schemeClr val="dk1"/>
                </a:solidFill>
              </a:rPr>
              <a:t>do</a:t>
            </a:r>
            <a:r>
              <a:rPr lang="en" sz="1400" dirty="0">
                <a:solidFill>
                  <a:schemeClr val="dk1"/>
                </a:solidFill>
              </a:rPr>
              <a:t> ?</a:t>
            </a:r>
            <a:endParaRPr sz="1400" dirty="0"/>
          </a:p>
        </p:txBody>
      </p:sp>
      <p:pic>
        <p:nvPicPr>
          <p:cNvPr id="2050" name="Picture 2" descr="The Day of Pentecost part 1 - Christian Family Fellowship">
            <a:extLst>
              <a:ext uri="{FF2B5EF4-FFF2-40B4-BE49-F238E27FC236}">
                <a16:creationId xmlns:a16="http://schemas.microsoft.com/office/drawing/2014/main" id="{0F76F07F-B212-4B34-97FB-5A17E193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931" y="70917"/>
            <a:ext cx="2012179" cy="15091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233775" y="159086"/>
            <a:ext cx="4618552" cy="968896"/>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7" name="Google Shape;257;p45"/>
          <p:cNvSpPr txBox="1">
            <a:spLocks noGrp="1"/>
          </p:cNvSpPr>
          <p:nvPr>
            <p:ph type="body" idx="1"/>
          </p:nvPr>
        </p:nvSpPr>
        <p:spPr>
          <a:xfrm>
            <a:off x="233775" y="1127982"/>
            <a:ext cx="6390450" cy="3944601"/>
          </a:xfrm>
          <a:prstGeom prst="rect">
            <a:avLst/>
          </a:prstGeom>
        </p:spPr>
        <p:txBody>
          <a:bodyPr spcFirstLastPara="1" wrap="square" lIns="68569" tIns="68569" rIns="68569" bIns="68569" anchor="t" anchorCtr="0">
            <a:noAutofit/>
          </a:bodyPr>
          <a:lstStyle/>
          <a:p>
            <a:pPr marL="0" indent="0">
              <a:spcBef>
                <a:spcPts val="900"/>
              </a:spcBef>
              <a:buNone/>
            </a:pPr>
            <a:r>
              <a:rPr lang="en-US" sz="1400" dirty="0"/>
              <a:t>55-0221  CHRIST_  PHOENIX.AZ  MONDAY_</a:t>
            </a:r>
          </a:p>
          <a:p>
            <a:pPr marL="0" indent="0">
              <a:spcBef>
                <a:spcPts val="900"/>
              </a:spcBef>
              <a:buNone/>
            </a:pPr>
            <a:r>
              <a:rPr lang="en-US" sz="1400" dirty="0"/>
              <a:t>«  E-47       †        </a:t>
            </a:r>
            <a:r>
              <a:rPr lang="en-US" sz="1400" dirty="0">
                <a:highlight>
                  <a:srgbClr val="FFFF00"/>
                </a:highlight>
              </a:rPr>
              <a:t>And through the Blood you become a part of Him, into the same cell that He came out of. And the very Presence and part of God comes into you. By faith you purchase it. And that same Holy Spirit that was in the Lord Jesus Christ comes into you. </a:t>
            </a:r>
            <a:r>
              <a:rPr lang="en-US" sz="1400" dirty="0"/>
              <a:t>And then you are sons and daughters of God, adopted by the Lord Jesus Christ into the Body of Christ. Amen. That'd make the Methodist shout.</a:t>
            </a:r>
          </a:p>
          <a:p>
            <a:pPr marL="0" indent="0">
              <a:spcBef>
                <a:spcPts val="900"/>
              </a:spcBef>
              <a:buNone/>
            </a:pPr>
            <a:r>
              <a:rPr lang="en-US" sz="1400" dirty="0"/>
              <a:t>Think of it, brother, how that God in His infinite mercy, purchasing us through the Blood of Jesus. </a:t>
            </a:r>
            <a:r>
              <a:rPr lang="en-US" sz="1400" dirty="0">
                <a:highlight>
                  <a:srgbClr val="00FF00"/>
                </a:highlight>
              </a:rPr>
              <a:t>And now, setting at the right hand of the Majesty ("right hand" means "in power and authority") that as a High Priest, </a:t>
            </a:r>
            <a:r>
              <a:rPr lang="en-US" sz="1400" b="1" dirty="0">
                <a:highlight>
                  <a:srgbClr val="00FF00"/>
                </a:highlight>
              </a:rPr>
              <a:t>to make intercessions upon anything that we confess that He has done. </a:t>
            </a:r>
            <a:r>
              <a:rPr lang="en-US" sz="1400" dirty="0">
                <a:highlight>
                  <a:srgbClr val="00FFFF"/>
                </a:highlight>
              </a:rPr>
              <a:t>After once coming into the fellowship, sign your name on the check, say, "Here it is." There you get it? We believe that we get what we ask for, </a:t>
            </a:r>
            <a:r>
              <a:rPr lang="en-US" sz="1400" dirty="0" err="1">
                <a:highlight>
                  <a:srgbClr val="00FFFF"/>
                </a:highlight>
              </a:rPr>
              <a:t>'cause</a:t>
            </a:r>
            <a:r>
              <a:rPr lang="en-US" sz="1400" dirty="0">
                <a:highlight>
                  <a:srgbClr val="00FFFF"/>
                </a:highlight>
              </a:rPr>
              <a:t> we've judged God to keep His Word.</a:t>
            </a:r>
          </a:p>
          <a:p>
            <a:pPr marL="0" indent="0">
              <a:spcBef>
                <a:spcPts val="900"/>
              </a:spcBef>
              <a:buNone/>
            </a:pPr>
            <a:endParaRPr sz="1400" dirty="0"/>
          </a:p>
        </p:txBody>
      </p:sp>
      <p:pic>
        <p:nvPicPr>
          <p:cNvPr id="2050" name="Picture 2" descr="The Day of Pentecost part 1 - Christian Family Fellowship">
            <a:extLst>
              <a:ext uri="{FF2B5EF4-FFF2-40B4-BE49-F238E27FC236}">
                <a16:creationId xmlns:a16="http://schemas.microsoft.com/office/drawing/2014/main" id="{0F76F07F-B212-4B34-97FB-5A17E193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931" y="70917"/>
            <a:ext cx="2012179" cy="150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97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233775" y="159086"/>
            <a:ext cx="4618552" cy="968896"/>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7" name="Google Shape;257;p45"/>
          <p:cNvSpPr txBox="1">
            <a:spLocks noGrp="1"/>
          </p:cNvSpPr>
          <p:nvPr>
            <p:ph type="body" idx="1"/>
          </p:nvPr>
        </p:nvSpPr>
        <p:spPr>
          <a:xfrm>
            <a:off x="46890" y="1428333"/>
            <a:ext cx="6764220" cy="3715167"/>
          </a:xfrm>
          <a:prstGeom prst="rect">
            <a:avLst/>
          </a:prstGeom>
        </p:spPr>
        <p:txBody>
          <a:bodyPr spcFirstLastPara="1" wrap="square" lIns="68569" tIns="68569" rIns="68569" bIns="68569" anchor="t" anchorCtr="0">
            <a:noAutofit/>
          </a:bodyPr>
          <a:lstStyle/>
          <a:p>
            <a:pPr marL="0" indent="0">
              <a:spcBef>
                <a:spcPts val="900"/>
              </a:spcBef>
              <a:buNone/>
            </a:pPr>
            <a:r>
              <a:rPr lang="en-US" sz="1400" dirty="0"/>
              <a:t>57-0821  HEBREWS.CHAPTER.ONE_  JEFFERSONVILLE.IN  HEB  WEDNESDAY_</a:t>
            </a:r>
          </a:p>
          <a:p>
            <a:pPr marL="0" indent="0">
              <a:spcBef>
                <a:spcPts val="900"/>
              </a:spcBef>
              <a:buNone/>
            </a:pPr>
            <a:r>
              <a:rPr lang="en-US" sz="1400" dirty="0"/>
              <a:t>What does right hand mean? Not, God has got a right hand that somebody is setting on it. </a:t>
            </a:r>
            <a:r>
              <a:rPr lang="en-US" sz="1400" dirty="0">
                <a:highlight>
                  <a:srgbClr val="FFFF00"/>
                </a:highlight>
              </a:rPr>
              <a:t>Right hand means the "power and authority," </a:t>
            </a:r>
            <a:r>
              <a:rPr lang="en-US" sz="1400" b="1" dirty="0">
                <a:highlight>
                  <a:srgbClr val="FFFF00"/>
                </a:highlight>
              </a:rPr>
              <a:t>got the authority of everything in Heaven and earth. </a:t>
            </a:r>
            <a:r>
              <a:rPr lang="en-US" sz="1400" dirty="0">
                <a:highlight>
                  <a:srgbClr val="FFFF00"/>
                </a:highlight>
              </a:rPr>
              <a:t>And all the Heavens and earth is made by Him.</a:t>
            </a:r>
            <a:br>
              <a:rPr lang="en-US" sz="1400" dirty="0">
                <a:highlight>
                  <a:srgbClr val="FFFF00"/>
                </a:highlight>
              </a:rPr>
            </a:br>
            <a:br>
              <a:rPr lang="en-US" sz="1400" dirty="0"/>
            </a:br>
            <a:r>
              <a:rPr lang="en-US" sz="1400" dirty="0"/>
              <a:t>59-0815  AS.THE.EAGLE.STIRRETH.UP.HER.NEST_  CHAUTAUQUA.OH  SATURDAY_</a:t>
            </a:r>
          </a:p>
          <a:p>
            <a:pPr marL="0" indent="0">
              <a:spcBef>
                <a:spcPts val="900"/>
              </a:spcBef>
              <a:buNone/>
            </a:pPr>
            <a:r>
              <a:rPr lang="en-US" sz="1400" dirty="0">
                <a:highlight>
                  <a:srgbClr val="FFFF00"/>
                </a:highlight>
              </a:rPr>
              <a:t>He's setting at the right hand of God on God's throne. </a:t>
            </a:r>
            <a:r>
              <a:rPr lang="en-US" sz="1400" dirty="0">
                <a:highlight>
                  <a:srgbClr val="00FFFF"/>
                </a:highlight>
              </a:rPr>
              <a:t>That's not His throne. He's coming back to reign on His throne; it's the throne of David; He's to take His throne. </a:t>
            </a:r>
            <a:r>
              <a:rPr lang="en-US" sz="1400" b="1" dirty="0">
                <a:highlight>
                  <a:srgbClr val="FFFF00"/>
                </a:highlight>
              </a:rPr>
              <a:t>He's setting on God's throne, </a:t>
            </a:r>
            <a:r>
              <a:rPr lang="en-US" sz="1400" b="1" dirty="0">
                <a:highlight>
                  <a:srgbClr val="00FF00"/>
                </a:highlight>
              </a:rPr>
              <a:t>waiting </a:t>
            </a:r>
            <a:r>
              <a:rPr lang="en-US" sz="1400" dirty="0">
                <a:highlight>
                  <a:srgbClr val="00FF00"/>
                </a:highlight>
              </a:rPr>
              <a:t>till the last enemy is made His footstool.</a:t>
            </a:r>
            <a:r>
              <a:rPr lang="en-US" sz="1400" dirty="0">
                <a:highlight>
                  <a:srgbClr val="FFFF00"/>
                </a:highlight>
              </a:rPr>
              <a:t> </a:t>
            </a:r>
            <a:r>
              <a:rPr lang="en-US" sz="1400" dirty="0"/>
              <a:t>He will return someday, bringing the precious souls with Him to take on immortality, to live in a glorified body, live through a Millennium, and then forever with Him.</a:t>
            </a:r>
            <a:br>
              <a:rPr lang="en-US" sz="1400" dirty="0"/>
            </a:br>
            <a:endParaRPr sz="1400" dirty="0"/>
          </a:p>
        </p:txBody>
      </p:sp>
      <p:pic>
        <p:nvPicPr>
          <p:cNvPr id="2050" name="Picture 2" descr="The Day of Pentecost part 1 - Christian Family Fellowship">
            <a:extLst>
              <a:ext uri="{FF2B5EF4-FFF2-40B4-BE49-F238E27FC236}">
                <a16:creationId xmlns:a16="http://schemas.microsoft.com/office/drawing/2014/main" id="{0F76F07F-B212-4B34-97FB-5A17E193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931" y="70917"/>
            <a:ext cx="2012179" cy="150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52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180379" y="70917"/>
            <a:ext cx="4618552" cy="968896"/>
          </a:xfrm>
          <a:prstGeom prst="rect">
            <a:avLst/>
          </a:prstGeom>
        </p:spPr>
        <p:txBody>
          <a:bodyPr spcFirstLastPara="1" wrap="square" lIns="68569" tIns="68569" rIns="68569" bIns="68569" anchor="t" anchorCtr="0">
            <a:noAutofit/>
          </a:bodyPr>
          <a:lstStyle/>
          <a:p>
            <a:pPr>
              <a:lnSpc>
                <a:spcPct val="120000"/>
              </a:lnSpc>
              <a:spcBef>
                <a:spcPts val="900"/>
              </a:spcBef>
            </a:pPr>
            <a:r>
              <a:rPr lang="en" sz="1200" b="1" dirty="0"/>
              <a:t>Hebrews 1:13</a:t>
            </a:r>
            <a:br>
              <a:rPr lang="en" sz="1200" dirty="0"/>
            </a:br>
            <a:r>
              <a:rPr lang="en" sz="1200" dirty="0"/>
              <a:t>But to which </a:t>
            </a:r>
            <a:r>
              <a:rPr lang="en" sz="1200" u="sng" dirty="0"/>
              <a:t>of the angels</a:t>
            </a:r>
            <a:r>
              <a:rPr lang="en" sz="1200" dirty="0"/>
              <a:t> said he at any time, </a:t>
            </a:r>
            <a:r>
              <a:rPr lang="en" sz="1200" dirty="0">
                <a:highlight>
                  <a:srgbClr val="00FF00"/>
                </a:highlight>
              </a:rPr>
              <a:t>Sit on my right hand,</a:t>
            </a:r>
            <a:r>
              <a:rPr lang="en" sz="1200" dirty="0"/>
              <a:t> </a:t>
            </a:r>
            <a:r>
              <a:rPr lang="en" sz="1200" i="1" dirty="0">
                <a:highlight>
                  <a:srgbClr val="FFFF00"/>
                </a:highlight>
              </a:rPr>
              <a:t>until </a:t>
            </a:r>
            <a:r>
              <a:rPr lang="en" sz="1200" dirty="0">
                <a:highlight>
                  <a:srgbClr val="FFFF00"/>
                </a:highlight>
              </a:rPr>
              <a:t>I make thine enemies thy footstool?</a:t>
            </a:r>
            <a:endParaRPr sz="4400" dirty="0"/>
          </a:p>
        </p:txBody>
      </p:sp>
      <p:sp>
        <p:nvSpPr>
          <p:cNvPr id="257" name="Google Shape;257;p45"/>
          <p:cNvSpPr txBox="1">
            <a:spLocks noGrp="1"/>
          </p:cNvSpPr>
          <p:nvPr>
            <p:ph type="body" idx="1"/>
          </p:nvPr>
        </p:nvSpPr>
        <p:spPr>
          <a:xfrm>
            <a:off x="120140" y="907725"/>
            <a:ext cx="6690970" cy="4235775"/>
          </a:xfrm>
          <a:prstGeom prst="rect">
            <a:avLst/>
          </a:prstGeom>
        </p:spPr>
        <p:txBody>
          <a:bodyPr spcFirstLastPara="1" wrap="square" lIns="68569" tIns="68569" rIns="68569" bIns="68569" anchor="t" anchorCtr="0">
            <a:noAutofit/>
          </a:bodyPr>
          <a:lstStyle/>
          <a:p>
            <a:pPr marL="0" indent="0">
              <a:spcBef>
                <a:spcPts val="900"/>
              </a:spcBef>
              <a:buNone/>
            </a:pPr>
            <a:r>
              <a:rPr lang="en-US" sz="1400" dirty="0">
                <a:highlight>
                  <a:srgbClr val="00FFFF"/>
                </a:highlight>
              </a:rPr>
              <a:t>Revelation 1:16 And he had </a:t>
            </a:r>
            <a:br>
              <a:rPr lang="en-US" sz="1400" dirty="0">
                <a:highlight>
                  <a:srgbClr val="00FFFF"/>
                </a:highlight>
              </a:rPr>
            </a:br>
            <a:r>
              <a:rPr lang="en-US" sz="1400" dirty="0">
                <a:highlight>
                  <a:srgbClr val="00FF00"/>
                </a:highlight>
              </a:rPr>
              <a:t>in his right hand seven stars</a:t>
            </a:r>
            <a:r>
              <a:rPr lang="en-US" sz="1400" dirty="0">
                <a:highlight>
                  <a:srgbClr val="00FFFF"/>
                </a:highlight>
              </a:rPr>
              <a:t>…</a:t>
            </a:r>
            <a:br>
              <a:rPr lang="en-US" sz="1400" dirty="0">
                <a:highlight>
                  <a:srgbClr val="00FFFF"/>
                </a:highlight>
              </a:rPr>
            </a:br>
            <a:br>
              <a:rPr lang="en-US" sz="1400" dirty="0"/>
            </a:br>
            <a:r>
              <a:rPr lang="en-US" sz="1400" dirty="0"/>
              <a:t>«  79-2       †        EPHESIAN.CHURCH.AGE  -  CHURCH.AGE.BOOK  CPT.3</a:t>
            </a:r>
          </a:p>
          <a:p>
            <a:pPr marL="0" indent="0">
              <a:spcBef>
                <a:spcPts val="900"/>
              </a:spcBef>
              <a:buNone/>
            </a:pPr>
            <a:r>
              <a:rPr lang="en-US" sz="1400" dirty="0">
                <a:highlight>
                  <a:srgbClr val="FFFF00"/>
                </a:highlight>
              </a:rPr>
              <a:t>There He is with the seven stars </a:t>
            </a:r>
            <a:r>
              <a:rPr lang="en-US" sz="1400" b="1" dirty="0">
                <a:highlight>
                  <a:srgbClr val="FFFF00"/>
                </a:highlight>
              </a:rPr>
              <a:t>in His right hand. </a:t>
            </a:r>
          </a:p>
          <a:p>
            <a:pPr marL="285750" indent="-285750">
              <a:spcBef>
                <a:spcPts val="900"/>
              </a:spcBef>
            </a:pPr>
            <a:r>
              <a:rPr lang="en-US" sz="1400" dirty="0">
                <a:highlight>
                  <a:srgbClr val="FFFF00"/>
                </a:highlight>
              </a:rPr>
              <a:t>The right hand or arm signifies the power and authority of God. </a:t>
            </a:r>
          </a:p>
          <a:p>
            <a:pPr marL="285750" indent="-285750">
              <a:spcBef>
                <a:spcPts val="900"/>
              </a:spcBef>
            </a:pPr>
            <a:r>
              <a:rPr lang="en-US" sz="1400" dirty="0"/>
              <a:t>Psalms 44:3, "For they got not the land in possession by their own sword, neither did their own arm save them: </a:t>
            </a:r>
            <a:r>
              <a:rPr lang="en-US" sz="1400" dirty="0">
                <a:highlight>
                  <a:srgbClr val="00FF00"/>
                </a:highlight>
              </a:rPr>
              <a:t>but Thy right hand, and Thine arm, </a:t>
            </a:r>
            <a:r>
              <a:rPr lang="en-US" sz="1400" dirty="0"/>
              <a:t>and the light of Thy countenance, because Thou </a:t>
            </a:r>
            <a:r>
              <a:rPr lang="en-US" sz="1400" dirty="0" err="1"/>
              <a:t>hadst</a:t>
            </a:r>
            <a:r>
              <a:rPr lang="en-US" sz="1400" dirty="0"/>
              <a:t> a </a:t>
            </a:r>
            <a:r>
              <a:rPr lang="en-US" sz="1400" dirty="0" err="1"/>
              <a:t>favour</a:t>
            </a:r>
            <a:r>
              <a:rPr lang="en-US" sz="1400" dirty="0"/>
              <a:t> unto them.“</a:t>
            </a:r>
          </a:p>
          <a:p>
            <a:pPr marL="285750" indent="-285750">
              <a:spcBef>
                <a:spcPts val="900"/>
              </a:spcBef>
            </a:pPr>
            <a:r>
              <a:rPr lang="en-US" sz="1400" dirty="0">
                <a:highlight>
                  <a:srgbClr val="00FF00"/>
                </a:highlight>
              </a:rPr>
              <a:t>In that right hand of power </a:t>
            </a:r>
            <a:r>
              <a:rPr lang="en-US" sz="1400" dirty="0"/>
              <a:t>are seven stars, who, according to Revelation 1:20, are the seven church messengers. </a:t>
            </a:r>
          </a:p>
          <a:p>
            <a:pPr marL="285750" indent="-285750">
              <a:spcBef>
                <a:spcPts val="900"/>
              </a:spcBef>
            </a:pPr>
            <a:r>
              <a:rPr lang="en-US" sz="1400" dirty="0">
                <a:highlight>
                  <a:srgbClr val="FFFF00"/>
                </a:highlight>
              </a:rPr>
              <a:t>This signifies that </a:t>
            </a:r>
            <a:r>
              <a:rPr lang="en-US" sz="1400" b="1" dirty="0">
                <a:highlight>
                  <a:srgbClr val="00FF00"/>
                </a:highlight>
              </a:rPr>
              <a:t>the very power and authority of God are behind His messengers to every age. </a:t>
            </a:r>
            <a:r>
              <a:rPr lang="en-US" sz="1400" b="1" dirty="0">
                <a:solidFill>
                  <a:srgbClr val="C00000"/>
                </a:solidFill>
                <a:highlight>
                  <a:srgbClr val="FFFF00"/>
                </a:highlight>
              </a:rPr>
              <a:t>They go forth in </a:t>
            </a:r>
            <a:r>
              <a:rPr lang="en-US" sz="1400" b="1" dirty="0">
                <a:solidFill>
                  <a:srgbClr val="C00000"/>
                </a:solidFill>
                <a:highlight>
                  <a:srgbClr val="00FF00"/>
                </a:highlight>
              </a:rPr>
              <a:t>the fire and power of the Holy Ghost with the Word.</a:t>
            </a:r>
          </a:p>
        </p:txBody>
      </p:sp>
      <p:pic>
        <p:nvPicPr>
          <p:cNvPr id="2050" name="Picture 2" descr="The Day of Pentecost part 1 - Christian Family Fellowship">
            <a:extLst>
              <a:ext uri="{FF2B5EF4-FFF2-40B4-BE49-F238E27FC236}">
                <a16:creationId xmlns:a16="http://schemas.microsoft.com/office/drawing/2014/main" id="{0F76F07F-B212-4B34-97FB-5A17E193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931" y="70917"/>
            <a:ext cx="2012179" cy="150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30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title"/>
          </p:nvPr>
        </p:nvSpPr>
        <p:spPr>
          <a:xfrm>
            <a:off x="233775" y="238187"/>
            <a:ext cx="6390450" cy="482967"/>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63" name="Google Shape;263;p46"/>
          <p:cNvSpPr txBox="1">
            <a:spLocks noGrp="1"/>
          </p:cNvSpPr>
          <p:nvPr>
            <p:ph type="body" idx="1"/>
          </p:nvPr>
        </p:nvSpPr>
        <p:spPr>
          <a:xfrm>
            <a:off x="233775" y="1161355"/>
            <a:ext cx="6390450" cy="3837810"/>
          </a:xfrm>
          <a:prstGeom prst="rect">
            <a:avLst/>
          </a:prstGeom>
        </p:spPr>
        <p:txBody>
          <a:bodyPr spcFirstLastPara="1" wrap="square" lIns="68569" tIns="68569" rIns="68569" bIns="68569" anchor="t" anchorCtr="0">
            <a:normAutofit fontScale="85000" lnSpcReduction="10000"/>
          </a:bodyPr>
          <a:lstStyle/>
          <a:p>
            <a:pPr marL="0" indent="0">
              <a:spcBef>
                <a:spcPts val="900"/>
              </a:spcBef>
              <a:buNone/>
            </a:pPr>
            <a:r>
              <a:rPr lang="en" sz="1400" dirty="0">
                <a:solidFill>
                  <a:srgbClr val="800000"/>
                </a:solidFill>
              </a:rPr>
              <a:t>Revelation 3:21</a:t>
            </a:r>
            <a:br>
              <a:rPr lang="en" sz="1400" dirty="0">
                <a:solidFill>
                  <a:srgbClr val="800000"/>
                </a:solidFill>
              </a:rPr>
            </a:br>
            <a:r>
              <a:rPr lang="en" sz="1400" dirty="0">
                <a:solidFill>
                  <a:srgbClr val="800000"/>
                </a:solidFill>
              </a:rPr>
              <a:t>To him that overcometh will I grant </a:t>
            </a:r>
            <a:r>
              <a:rPr lang="en" sz="1400" u="sng" dirty="0">
                <a:solidFill>
                  <a:srgbClr val="800000"/>
                </a:solidFill>
                <a:highlight>
                  <a:srgbClr val="00FF00"/>
                </a:highlight>
              </a:rPr>
              <a:t>to sit with me in my throne</a:t>
            </a:r>
            <a:r>
              <a:rPr lang="en" sz="1400" dirty="0">
                <a:solidFill>
                  <a:srgbClr val="800000"/>
                </a:solidFill>
              </a:rPr>
              <a:t>, even as I also overcame, </a:t>
            </a:r>
            <a:r>
              <a:rPr lang="en" sz="1400" dirty="0">
                <a:solidFill>
                  <a:srgbClr val="800000"/>
                </a:solidFill>
                <a:highlight>
                  <a:srgbClr val="00FF00"/>
                </a:highlight>
              </a:rPr>
              <a:t>and am set down with my Father in his throne.</a:t>
            </a:r>
            <a:endParaRPr sz="1400" dirty="0">
              <a:solidFill>
                <a:srgbClr val="800000"/>
              </a:solidFill>
              <a:highlight>
                <a:srgbClr val="00FF00"/>
              </a:highlight>
            </a:endParaRPr>
          </a:p>
          <a:p>
            <a:pPr marL="0" indent="0">
              <a:spcBef>
                <a:spcPts val="900"/>
              </a:spcBef>
              <a:buNone/>
            </a:pPr>
            <a:endParaRPr sz="825" dirty="0">
              <a:solidFill>
                <a:srgbClr val="800000"/>
              </a:solidFill>
              <a:highlight>
                <a:srgbClr val="00FF00"/>
              </a:highlight>
            </a:endParaRPr>
          </a:p>
          <a:p>
            <a:pPr marL="0" indent="0">
              <a:spcBef>
                <a:spcPts val="900"/>
              </a:spcBef>
              <a:buNone/>
            </a:pPr>
            <a:r>
              <a:rPr lang="en" dirty="0">
                <a:solidFill>
                  <a:srgbClr val="800000"/>
                </a:solidFill>
                <a:highlight>
                  <a:srgbClr val="FFFFFF"/>
                </a:highlight>
              </a:rPr>
              <a:t>64-0617_The Identified Christ Of All Ages_Topeka, Kansas USA #25</a:t>
            </a:r>
            <a:endParaRPr dirty="0">
              <a:solidFill>
                <a:srgbClr val="800000"/>
              </a:solidFill>
              <a:highlight>
                <a:srgbClr val="FFFFFF"/>
              </a:highlight>
            </a:endParaRPr>
          </a:p>
          <a:p>
            <a:pPr marL="0" indent="0">
              <a:spcBef>
                <a:spcPts val="900"/>
              </a:spcBef>
              <a:buNone/>
            </a:pPr>
            <a:r>
              <a:rPr lang="en" dirty="0">
                <a:solidFill>
                  <a:schemeClr val="dk1"/>
                </a:solidFill>
                <a:highlight>
                  <a:srgbClr val="FFFFFF"/>
                </a:highlight>
              </a:rPr>
              <a:t>25. Then when He died, rose, ascended, and sent back the Holy Spirit, that was the Son of God. God is a spirit, and through the church age it's been Son of God. </a:t>
            </a:r>
            <a:r>
              <a:rPr lang="en" dirty="0">
                <a:solidFill>
                  <a:schemeClr val="dk1"/>
                </a:solidFill>
                <a:highlight>
                  <a:srgbClr val="FFFF00"/>
                </a:highlight>
              </a:rPr>
              <a:t>And then in the millennium it's Son of David</a:t>
            </a:r>
            <a:r>
              <a:rPr lang="en" dirty="0">
                <a:solidFill>
                  <a:schemeClr val="dk1"/>
                </a:solidFill>
                <a:highlight>
                  <a:srgbClr val="FFFFFF"/>
                </a:highlight>
              </a:rPr>
              <a:t>, sitting on the</a:t>
            </a:r>
            <a:r>
              <a:rPr lang="en" dirty="0">
                <a:solidFill>
                  <a:schemeClr val="dk1"/>
                </a:solidFill>
              </a:rPr>
              <a:t> </a:t>
            </a:r>
            <a:r>
              <a:rPr lang="en" dirty="0">
                <a:solidFill>
                  <a:schemeClr val="dk1"/>
                </a:solidFill>
                <a:highlight>
                  <a:srgbClr val="FFFF00"/>
                </a:highlight>
              </a:rPr>
              <a:t>throne</a:t>
            </a:r>
            <a:r>
              <a:rPr lang="en" dirty="0">
                <a:solidFill>
                  <a:schemeClr val="dk1"/>
                </a:solidFill>
              </a:rPr>
              <a:t>, ruling. He has ascended up. “He that overcomes shall </a:t>
            </a:r>
            <a:r>
              <a:rPr lang="en" dirty="0">
                <a:solidFill>
                  <a:schemeClr val="dk1"/>
                </a:solidFill>
                <a:highlight>
                  <a:srgbClr val="FFFF00"/>
                </a:highlight>
              </a:rPr>
              <a:t>sit</a:t>
            </a:r>
            <a:r>
              <a:rPr lang="en" dirty="0">
                <a:solidFill>
                  <a:schemeClr val="dk1"/>
                </a:solidFill>
              </a:rPr>
              <a:t> with me on </a:t>
            </a:r>
            <a:r>
              <a:rPr lang="en" dirty="0">
                <a:solidFill>
                  <a:schemeClr val="dk1"/>
                </a:solidFill>
                <a:highlight>
                  <a:srgbClr val="FFFF00"/>
                </a:highlight>
              </a:rPr>
              <a:t>my</a:t>
            </a:r>
            <a:r>
              <a:rPr lang="en" dirty="0">
                <a:solidFill>
                  <a:schemeClr val="dk1"/>
                </a:solidFill>
              </a:rPr>
              <a:t> </a:t>
            </a:r>
            <a:r>
              <a:rPr lang="en" dirty="0">
                <a:solidFill>
                  <a:schemeClr val="dk1"/>
                </a:solidFill>
                <a:highlight>
                  <a:srgbClr val="FFFF00"/>
                </a:highlight>
              </a:rPr>
              <a:t>throne</a:t>
            </a:r>
            <a:r>
              <a:rPr lang="en" dirty="0">
                <a:solidFill>
                  <a:schemeClr val="dk1"/>
                </a:solidFill>
              </a:rPr>
              <a:t>, as I have overcome and </a:t>
            </a:r>
            <a:r>
              <a:rPr lang="en" dirty="0">
                <a:solidFill>
                  <a:schemeClr val="dk1"/>
                </a:solidFill>
                <a:highlight>
                  <a:srgbClr val="FFFF00"/>
                </a:highlight>
              </a:rPr>
              <a:t>sit</a:t>
            </a:r>
            <a:r>
              <a:rPr lang="en" dirty="0">
                <a:solidFill>
                  <a:schemeClr val="dk1"/>
                </a:solidFill>
              </a:rPr>
              <a:t> down on </a:t>
            </a:r>
            <a:r>
              <a:rPr lang="en" dirty="0">
                <a:solidFill>
                  <a:schemeClr val="dk1"/>
                </a:solidFill>
                <a:highlight>
                  <a:srgbClr val="FFFF00"/>
                </a:highlight>
              </a:rPr>
              <a:t>my</a:t>
            </a:r>
            <a:r>
              <a:rPr lang="en" dirty="0">
                <a:solidFill>
                  <a:schemeClr val="dk1"/>
                </a:solidFill>
              </a:rPr>
              <a:t> Father's </a:t>
            </a:r>
            <a:r>
              <a:rPr lang="en" dirty="0">
                <a:solidFill>
                  <a:schemeClr val="dk1"/>
                </a:solidFill>
                <a:highlight>
                  <a:srgbClr val="FFFF00"/>
                </a:highlight>
              </a:rPr>
              <a:t>throne</a:t>
            </a:r>
            <a:r>
              <a:rPr lang="en" dirty="0">
                <a:solidFill>
                  <a:schemeClr val="dk1"/>
                </a:solidFill>
              </a:rPr>
              <a:t>.” </a:t>
            </a:r>
            <a:r>
              <a:rPr lang="en" b="1" dirty="0">
                <a:solidFill>
                  <a:schemeClr val="dk1"/>
                </a:solidFill>
                <a:highlight>
                  <a:srgbClr val="00FF00"/>
                </a:highlight>
              </a:rPr>
              <a:t>He's sitting on the Father's throne now.</a:t>
            </a:r>
            <a:r>
              <a:rPr lang="en" dirty="0">
                <a:solidFill>
                  <a:schemeClr val="dk1"/>
                </a:solidFill>
                <a:highlight>
                  <a:srgbClr val="00FF00"/>
                </a:highlight>
              </a:rPr>
              <a:t> </a:t>
            </a:r>
            <a:r>
              <a:rPr lang="en" dirty="0">
                <a:solidFill>
                  <a:schemeClr val="dk1"/>
                </a:solidFill>
              </a:rPr>
              <a:t>But </a:t>
            </a:r>
            <a:r>
              <a:rPr lang="en" u="sng" dirty="0">
                <a:solidFill>
                  <a:schemeClr val="dk1"/>
                </a:solidFill>
              </a:rPr>
              <a:t>in the millennium He sits upon </a:t>
            </a:r>
            <a:r>
              <a:rPr lang="en" u="sng" dirty="0">
                <a:solidFill>
                  <a:schemeClr val="dk1"/>
                </a:solidFill>
                <a:highlight>
                  <a:srgbClr val="FFFF00"/>
                </a:highlight>
              </a:rPr>
              <a:t>his own throne </a:t>
            </a:r>
            <a:r>
              <a:rPr lang="en" u="sng" dirty="0">
                <a:solidFill>
                  <a:schemeClr val="dk1"/>
                </a:solidFill>
              </a:rPr>
              <a:t>because He is the Son of David. </a:t>
            </a:r>
            <a:r>
              <a:rPr lang="en" dirty="0">
                <a:solidFill>
                  <a:schemeClr val="dk1"/>
                </a:solidFill>
              </a:rPr>
              <a:t>Son of man, Son of God, Son of David, see—it's just perfectly.</a:t>
            </a:r>
            <a:endParaRPr dirty="0">
              <a:solidFill>
                <a:schemeClr val="dk1"/>
              </a:solidFill>
            </a:endParaRPr>
          </a:p>
          <a:p>
            <a:pPr marL="0" indent="0">
              <a:spcBef>
                <a:spcPts val="900"/>
              </a:spcBef>
              <a:buNone/>
            </a:pPr>
            <a:endParaRPr sz="825" dirty="0">
              <a:solidFill>
                <a:srgbClr val="800000"/>
              </a:solidFill>
              <a:highlight>
                <a:srgbClr val="00FF00"/>
              </a:highlight>
            </a:endParaRPr>
          </a:p>
          <a:p>
            <a:pPr marL="0" indent="0">
              <a:spcBef>
                <a:spcPts val="900"/>
              </a:spcBef>
              <a:spcAft>
                <a:spcPts val="900"/>
              </a:spcAft>
              <a:buNone/>
            </a:pPr>
            <a:endParaRPr sz="825" dirty="0">
              <a:solidFill>
                <a:srgbClr val="8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title"/>
          </p:nvPr>
        </p:nvSpPr>
        <p:spPr>
          <a:xfrm>
            <a:off x="233775" y="222492"/>
            <a:ext cx="6390450" cy="429525"/>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300" b="1" dirty="0"/>
              <a:t>Hebrews 1:13</a:t>
            </a:r>
            <a:br>
              <a:rPr lang="en" sz="1300" dirty="0"/>
            </a:br>
            <a:r>
              <a:rPr lang="en" sz="1300" dirty="0"/>
              <a:t>But to which </a:t>
            </a:r>
            <a:r>
              <a:rPr lang="en" sz="1300" u="sng" dirty="0"/>
              <a:t>of the angels</a:t>
            </a:r>
            <a:r>
              <a:rPr lang="en" sz="1300" dirty="0"/>
              <a:t> said he at any time, </a:t>
            </a:r>
            <a:r>
              <a:rPr lang="en" sz="1300" dirty="0">
                <a:highlight>
                  <a:srgbClr val="00FF00"/>
                </a:highlight>
              </a:rPr>
              <a:t>Sit on my right hand,</a:t>
            </a:r>
            <a:r>
              <a:rPr lang="en" sz="1300" dirty="0"/>
              <a:t> </a:t>
            </a:r>
            <a:r>
              <a:rPr lang="en" sz="1300" i="1" dirty="0">
                <a:highlight>
                  <a:srgbClr val="FFFF00"/>
                </a:highlight>
              </a:rPr>
              <a:t>until </a:t>
            </a:r>
            <a:r>
              <a:rPr lang="en" sz="1300" dirty="0">
                <a:highlight>
                  <a:srgbClr val="FFFF00"/>
                </a:highlight>
              </a:rPr>
              <a:t>I make thine enemies thy footstool?</a:t>
            </a:r>
            <a:endParaRPr sz="1300" dirty="0">
              <a:highlight>
                <a:srgbClr val="FFFF00"/>
              </a:highlight>
            </a:endParaRPr>
          </a:p>
          <a:p>
            <a:br>
              <a:rPr lang="en" dirty="0"/>
            </a:br>
            <a:endParaRPr sz="1850" dirty="0"/>
          </a:p>
        </p:txBody>
      </p:sp>
      <p:sp>
        <p:nvSpPr>
          <p:cNvPr id="2" name="TextBox 1">
            <a:extLst>
              <a:ext uri="{FF2B5EF4-FFF2-40B4-BE49-F238E27FC236}">
                <a16:creationId xmlns:a16="http://schemas.microsoft.com/office/drawing/2014/main" id="{C602A130-C3DC-4EA9-94B0-7784C76DA688}"/>
              </a:ext>
            </a:extLst>
          </p:cNvPr>
          <p:cNvSpPr txBox="1"/>
          <p:nvPr/>
        </p:nvSpPr>
        <p:spPr>
          <a:xfrm>
            <a:off x="692475" y="1081262"/>
            <a:ext cx="5673284" cy="307777"/>
          </a:xfrm>
          <a:prstGeom prst="rect">
            <a:avLst/>
          </a:prstGeom>
          <a:noFill/>
        </p:spPr>
        <p:txBody>
          <a:bodyPr wrap="square" rtlCol="0">
            <a:spAutoFit/>
          </a:bodyPr>
          <a:lstStyle/>
          <a:p>
            <a:pPr algn="ctr"/>
            <a:r>
              <a:rPr lang="en-US" dirty="0">
                <a:highlight>
                  <a:srgbClr val="FFFF00"/>
                </a:highlight>
              </a:rPr>
              <a:t>Son of Man -&gt; Son of God -&gt; Son of David</a:t>
            </a:r>
          </a:p>
        </p:txBody>
      </p:sp>
      <p:pic>
        <p:nvPicPr>
          <p:cNvPr id="4" name="Picture 3">
            <a:extLst>
              <a:ext uri="{FF2B5EF4-FFF2-40B4-BE49-F238E27FC236}">
                <a16:creationId xmlns:a16="http://schemas.microsoft.com/office/drawing/2014/main" id="{03A0FBC4-DF76-4F77-B663-817639617DDE}"/>
              </a:ext>
            </a:extLst>
          </p:cNvPr>
          <p:cNvPicPr>
            <a:picLocks noChangeAspect="1"/>
          </p:cNvPicPr>
          <p:nvPr/>
        </p:nvPicPr>
        <p:blipFill>
          <a:blip r:embed="rId3"/>
          <a:stretch>
            <a:fillRect/>
          </a:stretch>
        </p:blipFill>
        <p:spPr>
          <a:xfrm>
            <a:off x="0" y="1389039"/>
            <a:ext cx="6858000" cy="3049533"/>
          </a:xfrm>
          <a:prstGeom prst="rect">
            <a:avLst/>
          </a:prstGeom>
        </p:spPr>
      </p:pic>
      <p:pic>
        <p:nvPicPr>
          <p:cNvPr id="6" name="Picture 5">
            <a:extLst>
              <a:ext uri="{FF2B5EF4-FFF2-40B4-BE49-F238E27FC236}">
                <a16:creationId xmlns:a16="http://schemas.microsoft.com/office/drawing/2014/main" id="{F4D45C5C-D702-4A6B-9189-92BA5E415E2D}"/>
              </a:ext>
            </a:extLst>
          </p:cNvPr>
          <p:cNvPicPr>
            <a:picLocks noChangeAspect="1"/>
          </p:cNvPicPr>
          <p:nvPr/>
        </p:nvPicPr>
        <p:blipFill>
          <a:blip r:embed="rId4"/>
          <a:stretch>
            <a:fillRect/>
          </a:stretch>
        </p:blipFill>
        <p:spPr>
          <a:xfrm>
            <a:off x="2503754" y="1916297"/>
            <a:ext cx="1143000" cy="1057275"/>
          </a:xfrm>
          <a:prstGeom prst="rect">
            <a:avLst/>
          </a:prstGeom>
        </p:spPr>
      </p:pic>
      <p:sp>
        <p:nvSpPr>
          <p:cNvPr id="7" name="TextBox 6">
            <a:extLst>
              <a:ext uri="{FF2B5EF4-FFF2-40B4-BE49-F238E27FC236}">
                <a16:creationId xmlns:a16="http://schemas.microsoft.com/office/drawing/2014/main" id="{DCCCD186-FC57-4B3B-9637-983E0BFB5080}"/>
              </a:ext>
            </a:extLst>
          </p:cNvPr>
          <p:cNvSpPr txBox="1"/>
          <p:nvPr/>
        </p:nvSpPr>
        <p:spPr>
          <a:xfrm>
            <a:off x="2167444" y="2913805"/>
            <a:ext cx="1815620" cy="307777"/>
          </a:xfrm>
          <a:prstGeom prst="rect">
            <a:avLst/>
          </a:prstGeom>
          <a:noFill/>
        </p:spPr>
        <p:txBody>
          <a:bodyPr wrap="square" rtlCol="0">
            <a:spAutoFit/>
          </a:bodyPr>
          <a:lstStyle/>
          <a:p>
            <a:r>
              <a:rPr lang="en-US" dirty="0">
                <a:highlight>
                  <a:srgbClr val="FFFF00"/>
                </a:highlight>
              </a:rPr>
              <a:t>Christ as High Priest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8"/>
          <p:cNvSpPr txBox="1">
            <a:spLocks noGrp="1"/>
          </p:cNvSpPr>
          <p:nvPr>
            <p:ph type="title"/>
          </p:nvPr>
        </p:nvSpPr>
        <p:spPr>
          <a:xfrm>
            <a:off x="66744" y="89004"/>
            <a:ext cx="6621057" cy="631837"/>
          </a:xfrm>
          <a:prstGeom prst="rect">
            <a:avLst/>
          </a:prstGeom>
        </p:spPr>
        <p:txBody>
          <a:bodyPr spcFirstLastPara="1" wrap="square" lIns="68569" tIns="68569" rIns="68569" bIns="68569" anchor="t" anchorCtr="0">
            <a:noAutofit/>
          </a:bodyPr>
          <a:lstStyle/>
          <a:p>
            <a:pPr>
              <a:lnSpc>
                <a:spcPct val="120000"/>
              </a:lnSpc>
              <a:spcBef>
                <a:spcPts val="900"/>
              </a:spcBef>
              <a:buSzPct val="91666"/>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75" name="Google Shape;275;p48"/>
          <p:cNvSpPr txBox="1">
            <a:spLocks noGrp="1"/>
          </p:cNvSpPr>
          <p:nvPr>
            <p:ph type="body" idx="1"/>
          </p:nvPr>
        </p:nvSpPr>
        <p:spPr>
          <a:xfrm>
            <a:off x="66744" y="720841"/>
            <a:ext cx="6741197" cy="4422659"/>
          </a:xfrm>
          <a:prstGeom prst="rect">
            <a:avLst/>
          </a:prstGeom>
        </p:spPr>
        <p:txBody>
          <a:bodyPr spcFirstLastPara="1" wrap="square" lIns="68569" tIns="68569" rIns="68569" bIns="68569" anchor="t" anchorCtr="0">
            <a:noAutofit/>
          </a:bodyPr>
          <a:lstStyle/>
          <a:p>
            <a:pPr marL="0" indent="0">
              <a:spcBef>
                <a:spcPts val="900"/>
              </a:spcBef>
              <a:buClr>
                <a:schemeClr val="dk1"/>
              </a:buClr>
              <a:buSzPts val="1100"/>
              <a:buNone/>
            </a:pPr>
            <a:r>
              <a:rPr lang="en" sz="1400" dirty="0">
                <a:solidFill>
                  <a:schemeClr val="dk1"/>
                </a:solidFill>
              </a:rPr>
              <a:t>61-0101_Revelation, Chapter Four #2_Jeffersonville, Indiana, USA #115</a:t>
            </a:r>
            <a:endParaRPr sz="1400" dirty="0">
              <a:solidFill>
                <a:schemeClr val="dk1"/>
              </a:solidFill>
            </a:endParaRPr>
          </a:p>
          <a:p>
            <a:pPr marL="0" indent="0">
              <a:spcBef>
                <a:spcPts val="900"/>
              </a:spcBef>
              <a:spcAft>
                <a:spcPts val="900"/>
              </a:spcAft>
              <a:buNone/>
            </a:pPr>
            <a:r>
              <a:rPr lang="en" sz="1400" dirty="0">
                <a:solidFill>
                  <a:schemeClr val="dk1"/>
                </a:solidFill>
              </a:rPr>
              <a:t>115. Hurry, I know.... Oh, no, I just can't finish it, I'm past time. Let's see. Let me.... No, I better not. See, I want to take the twenty-four elders, and I know I'm holding you all off from your dinner. We'll just.... Let's see, that.... How many says take the twenty-four elders? All right, just a minute. “Twenty-four elders (then let's get them right quick now), around about the throne,” and were twenty... around the throne. Now you see.... </a:t>
            </a:r>
            <a:r>
              <a:rPr lang="en" sz="1400" b="1" dirty="0">
                <a:solidFill>
                  <a:schemeClr val="dk1"/>
                </a:solidFill>
                <a:highlight>
                  <a:srgbClr val="FFFF00"/>
                </a:highlight>
              </a:rPr>
              <a:t>Where's the throne at now? In the heart. In the heart of who? The members of the seven church ages. Christ!</a:t>
            </a:r>
            <a:r>
              <a:rPr lang="en" sz="1400" dirty="0">
                <a:solidFill>
                  <a:schemeClr val="dk1"/>
                </a:solidFill>
              </a:rPr>
              <a:t> Speak a word against their action, you're condemned. You'll answer for it in the day of judgement. And who will judge the earth? Saints shall judge the earth. Who did Daniel see coming with tens of thousand times ten thousands? The Saints. The books were opened... sinners. Another book was opened which was the book of life, the sleeping virgin. Oh, my, can't they see that? The sleeping church, them that went out to meet the Bridegroom, they let the oil go out of the lamp; never entered into this, never let Christ take control so He could work miracles, and speak with tongues, and do wonders and things to prove that He lived in His church.</a:t>
            </a:r>
            <a:endParaRP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233775" y="156487"/>
            <a:ext cx="6390450" cy="521325"/>
          </a:xfrm>
          <a:prstGeom prst="rect">
            <a:avLst/>
          </a:prstGeom>
        </p:spPr>
        <p:txBody>
          <a:bodyPr spcFirstLastPara="1" wrap="square" lIns="68569" tIns="68569" rIns="68569" bIns="68569" anchor="t" anchorCtr="0">
            <a:noAutofit/>
          </a:bodyPr>
          <a:lstStyle/>
          <a:p>
            <a:pPr>
              <a:buSzPts val="990"/>
            </a:pPr>
            <a:r>
              <a:rPr lang="en" sz="1365" dirty="0"/>
              <a:t>1:7 And of the angels he saith, Who maketh his angels spirits, </a:t>
            </a:r>
            <a:br>
              <a:rPr lang="en" sz="1365" dirty="0"/>
            </a:br>
            <a:r>
              <a:rPr lang="en" sz="1365" dirty="0">
                <a:highlight>
                  <a:srgbClr val="00FF00"/>
                </a:highlight>
              </a:rPr>
              <a:t>and his ministers a flame of fire.</a:t>
            </a:r>
            <a:endParaRPr sz="1365" dirty="0">
              <a:highlight>
                <a:srgbClr val="00FF00"/>
              </a:highlight>
            </a:endParaRPr>
          </a:p>
        </p:txBody>
      </p:sp>
      <p:sp>
        <p:nvSpPr>
          <p:cNvPr id="152" name="Google Shape;152;p29"/>
          <p:cNvSpPr txBox="1">
            <a:spLocks noGrp="1"/>
          </p:cNvSpPr>
          <p:nvPr>
            <p:ph type="body" idx="1"/>
          </p:nvPr>
        </p:nvSpPr>
        <p:spPr>
          <a:xfrm>
            <a:off x="2127413" y="734191"/>
            <a:ext cx="4659525" cy="4252822"/>
          </a:xfrm>
          <a:prstGeom prst="rect">
            <a:avLst/>
          </a:prstGeom>
        </p:spPr>
        <p:txBody>
          <a:bodyPr spcFirstLastPara="1" wrap="square" lIns="68569" tIns="68569" rIns="68569" bIns="68569" anchor="t" anchorCtr="0">
            <a:noAutofit/>
          </a:bodyPr>
          <a:lstStyle/>
          <a:p>
            <a:pPr marL="0" indent="0">
              <a:lnSpc>
                <a:spcPct val="120000"/>
              </a:lnSpc>
              <a:buClr>
                <a:schemeClr val="dk1"/>
              </a:buClr>
              <a:buSzPts val="1100"/>
              <a:buNone/>
            </a:pPr>
            <a:r>
              <a:rPr lang="en" sz="1200" b="1" dirty="0">
                <a:solidFill>
                  <a:schemeClr val="dk1"/>
                </a:solidFill>
              </a:rPr>
              <a:t>Psalm 104:4 </a:t>
            </a:r>
            <a:br>
              <a:rPr lang="en" sz="1200" dirty="0">
                <a:solidFill>
                  <a:schemeClr val="dk1"/>
                </a:solidFill>
              </a:rPr>
            </a:br>
            <a:r>
              <a:rPr lang="en" sz="1200" dirty="0">
                <a:solidFill>
                  <a:schemeClr val="dk1"/>
                </a:solidFill>
              </a:rPr>
              <a:t>Who maketh his angels spirits; his ministers a flaming fire: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Jeremiah 20:9</a:t>
            </a:r>
            <a:endParaRPr sz="1200" b="1" dirty="0">
              <a:solidFill>
                <a:schemeClr val="dk1"/>
              </a:solidFill>
            </a:endParaRPr>
          </a:p>
          <a:p>
            <a:pPr marL="0" indent="0">
              <a:lnSpc>
                <a:spcPct val="120000"/>
              </a:lnSpc>
              <a:buSzPts val="1100"/>
              <a:buNone/>
            </a:pPr>
            <a:r>
              <a:rPr lang="en" sz="1200" dirty="0">
                <a:solidFill>
                  <a:schemeClr val="dk1"/>
                </a:solidFill>
              </a:rPr>
              <a:t>Then I said, I will not make mention of him, nor speak any more in his name. </a:t>
            </a:r>
            <a:r>
              <a:rPr lang="en" sz="1200" dirty="0">
                <a:solidFill>
                  <a:schemeClr val="dk1"/>
                </a:solidFill>
                <a:highlight>
                  <a:srgbClr val="00FF00"/>
                </a:highlight>
              </a:rPr>
              <a:t>But </a:t>
            </a:r>
            <a:r>
              <a:rPr lang="en" sz="1200" dirty="0">
                <a:solidFill>
                  <a:schemeClr val="dk1"/>
                </a:solidFill>
                <a:highlight>
                  <a:srgbClr val="FFFF00"/>
                </a:highlight>
              </a:rPr>
              <a:t>his word was in mine heart as a burning fire </a:t>
            </a:r>
            <a:r>
              <a:rPr lang="en" sz="1200" dirty="0">
                <a:solidFill>
                  <a:schemeClr val="dk1"/>
                </a:solidFill>
                <a:highlight>
                  <a:srgbClr val="00FF00"/>
                </a:highlight>
              </a:rPr>
              <a:t>shut up in my bones, and I was weary with forbearing, and I could not stay.</a:t>
            </a:r>
            <a:endParaRPr sz="1200" dirty="0">
              <a:solidFill>
                <a:schemeClr val="dk1"/>
              </a:solidFill>
              <a:highlight>
                <a:srgbClr val="00FF00"/>
              </a:highlight>
            </a:endParaRPr>
          </a:p>
          <a:p>
            <a:pPr marL="0" indent="0">
              <a:lnSpc>
                <a:spcPct val="120000"/>
              </a:lnSpc>
              <a:buClr>
                <a:schemeClr val="dk1"/>
              </a:buClr>
              <a:buSzPts val="1100"/>
              <a:buNone/>
            </a:pPr>
            <a:endParaRPr sz="1200" dirty="0">
              <a:solidFill>
                <a:schemeClr val="dk1"/>
              </a:solidFill>
            </a:endParaRPr>
          </a:p>
          <a:p>
            <a:pPr marL="0" indent="0">
              <a:lnSpc>
                <a:spcPct val="120000"/>
              </a:lnSpc>
              <a:buClr>
                <a:schemeClr val="dk1"/>
              </a:buClr>
              <a:buSzPts val="1100"/>
              <a:buNone/>
            </a:pPr>
            <a:r>
              <a:rPr lang="en" sz="1200" b="1" dirty="0">
                <a:solidFill>
                  <a:schemeClr val="dk1"/>
                </a:solidFill>
              </a:rPr>
              <a:t>Job 32:18</a:t>
            </a:r>
            <a:endParaRPr sz="1200" b="1" dirty="0">
              <a:solidFill>
                <a:schemeClr val="dk1"/>
              </a:solidFill>
            </a:endParaRPr>
          </a:p>
          <a:p>
            <a:pPr marL="0" indent="0">
              <a:lnSpc>
                <a:spcPct val="120000"/>
              </a:lnSpc>
              <a:buSzPts val="1100"/>
              <a:buNone/>
            </a:pPr>
            <a:r>
              <a:rPr lang="en" sz="1200" dirty="0">
                <a:solidFill>
                  <a:schemeClr val="dk1"/>
                </a:solidFill>
              </a:rPr>
              <a:t>For I am full of matter, the spirit within me constraineth me.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Psalm 39:3</a:t>
            </a:r>
            <a:endParaRPr sz="1200" b="1" dirty="0">
              <a:solidFill>
                <a:schemeClr val="dk1"/>
              </a:solidFill>
            </a:endParaRPr>
          </a:p>
          <a:p>
            <a:pPr marL="0" indent="0">
              <a:lnSpc>
                <a:spcPct val="120000"/>
              </a:lnSpc>
              <a:buSzPts val="1100"/>
              <a:buNone/>
            </a:pPr>
            <a:r>
              <a:rPr lang="en" sz="1200" dirty="0">
                <a:solidFill>
                  <a:schemeClr val="dk1"/>
                </a:solidFill>
              </a:rPr>
              <a:t>My heart was hot within me, </a:t>
            </a:r>
            <a:r>
              <a:rPr lang="en" sz="1200" dirty="0">
                <a:solidFill>
                  <a:schemeClr val="dk1"/>
                </a:solidFill>
                <a:highlight>
                  <a:srgbClr val="00FF00"/>
                </a:highlight>
              </a:rPr>
              <a:t>while I was musing </a:t>
            </a:r>
            <a:r>
              <a:rPr lang="en" sz="1200" dirty="0">
                <a:solidFill>
                  <a:schemeClr val="dk1"/>
                </a:solidFill>
                <a:highlight>
                  <a:srgbClr val="FFFF00"/>
                </a:highlight>
              </a:rPr>
              <a:t>the fire burned</a:t>
            </a:r>
            <a:r>
              <a:rPr lang="en" sz="1200" dirty="0">
                <a:solidFill>
                  <a:schemeClr val="dk1"/>
                </a:solidFill>
                <a:highlight>
                  <a:srgbClr val="00FF00"/>
                </a:highlight>
              </a:rPr>
              <a:t>:</a:t>
            </a:r>
            <a:r>
              <a:rPr lang="en" sz="1200" dirty="0">
                <a:solidFill>
                  <a:schemeClr val="dk1"/>
                </a:solidFill>
              </a:rPr>
              <a:t> then spake I with my tongue,</a:t>
            </a:r>
            <a:endParaRPr sz="1200" dirty="0">
              <a:solidFill>
                <a:schemeClr val="dk1"/>
              </a:solidFill>
            </a:endParaRPr>
          </a:p>
          <a:p>
            <a:pPr marL="0" indent="0">
              <a:lnSpc>
                <a:spcPct val="120000"/>
              </a:lnSpc>
              <a:buSzPts val="1100"/>
              <a:buNone/>
            </a:pPr>
            <a:endParaRPr sz="1200" dirty="0">
              <a:solidFill>
                <a:schemeClr val="dk1"/>
              </a:solidFill>
            </a:endParaRPr>
          </a:p>
          <a:p>
            <a:pPr marL="0" indent="0">
              <a:lnSpc>
                <a:spcPct val="120000"/>
              </a:lnSpc>
              <a:buSzPts val="1100"/>
              <a:buNone/>
            </a:pPr>
            <a:r>
              <a:rPr lang="en" sz="1200" b="1" dirty="0">
                <a:solidFill>
                  <a:schemeClr val="dk1"/>
                </a:solidFill>
              </a:rPr>
              <a:t>Acts 4:20</a:t>
            </a:r>
            <a:br>
              <a:rPr lang="en" sz="1200" dirty="0">
                <a:solidFill>
                  <a:schemeClr val="dk1"/>
                </a:solidFill>
              </a:rPr>
            </a:br>
            <a:r>
              <a:rPr lang="en" sz="1200" dirty="0">
                <a:solidFill>
                  <a:schemeClr val="dk1"/>
                </a:solidFill>
              </a:rPr>
              <a:t>For </a:t>
            </a:r>
            <a:r>
              <a:rPr lang="en" sz="1200" u="sng" dirty="0">
                <a:solidFill>
                  <a:schemeClr val="dk1"/>
                </a:solidFill>
                <a:highlight>
                  <a:srgbClr val="00FF00"/>
                </a:highlight>
              </a:rPr>
              <a:t>we cannot but speak</a:t>
            </a:r>
            <a:r>
              <a:rPr lang="en" sz="1200" u="sng" dirty="0">
                <a:solidFill>
                  <a:schemeClr val="dk1"/>
                </a:solidFill>
              </a:rPr>
              <a:t> </a:t>
            </a:r>
            <a:r>
              <a:rPr lang="en" sz="1200" dirty="0">
                <a:solidFill>
                  <a:schemeClr val="dk1"/>
                </a:solidFill>
              </a:rPr>
              <a:t>the things which we have seen and heard. </a:t>
            </a:r>
            <a:endParaRPr sz="1200" dirty="0">
              <a:solidFill>
                <a:schemeClr val="dk1"/>
              </a:solidFill>
            </a:endParaRPr>
          </a:p>
        </p:txBody>
      </p:sp>
      <p:pic>
        <p:nvPicPr>
          <p:cNvPr id="153" name="Google Shape;153;p29"/>
          <p:cNvPicPr preferRelativeResize="0"/>
          <p:nvPr/>
        </p:nvPicPr>
        <p:blipFill>
          <a:blip r:embed="rId3">
            <a:alphaModFix/>
          </a:blip>
          <a:stretch>
            <a:fillRect/>
          </a:stretch>
        </p:blipFill>
        <p:spPr>
          <a:xfrm>
            <a:off x="200588" y="2690888"/>
            <a:ext cx="1860750" cy="1211494"/>
          </a:xfrm>
          <a:prstGeom prst="rect">
            <a:avLst/>
          </a:prstGeom>
          <a:noFill/>
          <a:ln>
            <a:noFill/>
          </a:ln>
        </p:spPr>
      </p:pic>
      <p:pic>
        <p:nvPicPr>
          <p:cNvPr id="154" name="Google Shape;154;p29"/>
          <p:cNvPicPr preferRelativeResize="0"/>
          <p:nvPr/>
        </p:nvPicPr>
        <p:blipFill>
          <a:blip r:embed="rId4">
            <a:alphaModFix/>
          </a:blip>
          <a:stretch>
            <a:fillRect/>
          </a:stretch>
        </p:blipFill>
        <p:spPr>
          <a:xfrm>
            <a:off x="117862" y="1571569"/>
            <a:ext cx="1985963" cy="9929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9"/>
          <p:cNvSpPr txBox="1">
            <a:spLocks noGrp="1"/>
          </p:cNvSpPr>
          <p:nvPr>
            <p:ph type="title"/>
          </p:nvPr>
        </p:nvSpPr>
        <p:spPr>
          <a:xfrm>
            <a:off x="233775" y="162422"/>
            <a:ext cx="6390450" cy="429525"/>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81" name="Google Shape;281;p49"/>
          <p:cNvSpPr txBox="1">
            <a:spLocks noGrp="1"/>
          </p:cNvSpPr>
          <p:nvPr>
            <p:ph type="body" idx="1"/>
          </p:nvPr>
        </p:nvSpPr>
        <p:spPr>
          <a:xfrm>
            <a:off x="233775" y="1067912"/>
            <a:ext cx="6390450" cy="3913166"/>
          </a:xfrm>
          <a:prstGeom prst="rect">
            <a:avLst/>
          </a:prstGeom>
        </p:spPr>
        <p:txBody>
          <a:bodyPr spcFirstLastPara="1" wrap="square" lIns="68569" tIns="68569" rIns="68569" bIns="68569" anchor="t" anchorCtr="0">
            <a:normAutofit fontScale="92500"/>
          </a:bodyPr>
          <a:lstStyle/>
          <a:p>
            <a:pPr marL="0" indent="0">
              <a:spcBef>
                <a:spcPts val="900"/>
              </a:spcBef>
              <a:buNone/>
            </a:pPr>
            <a:r>
              <a:rPr lang="en" sz="1600" dirty="0">
                <a:solidFill>
                  <a:srgbClr val="800000"/>
                </a:solidFill>
                <a:highlight>
                  <a:srgbClr val="FFFFFF"/>
                </a:highlight>
              </a:rPr>
              <a:t>61-0101_Revelation, Chapter Four #2_Jeffersonville, Indiana, USA #107</a:t>
            </a:r>
            <a:endParaRPr sz="1600" dirty="0">
              <a:solidFill>
                <a:srgbClr val="800000"/>
              </a:solidFill>
              <a:highlight>
                <a:srgbClr val="FFFFFF"/>
              </a:highlight>
            </a:endParaRPr>
          </a:p>
          <a:p>
            <a:pPr marL="0" indent="0">
              <a:spcBef>
                <a:spcPts val="900"/>
              </a:spcBef>
              <a:buNone/>
            </a:pPr>
            <a:r>
              <a:rPr lang="en" sz="1600" dirty="0">
                <a:solidFill>
                  <a:schemeClr val="dk1"/>
                </a:solidFill>
                <a:highlight>
                  <a:srgbClr val="FFFFFF"/>
                </a:highlight>
              </a:rPr>
              <a:t>106. Now, now, what is the outer courts? That's the flesh, see. That's the first thing you come to, the flesh. You've got to consume that first. You've got to pass beyond the flesh. “I don't feel like getting up and going to church. The roads are too slick. It's too hot. Oh, church, I don't know.” That's the flesh. All right. Now, you got to consume and walk through that. God has to get through that. The next time He comes, He has to come into the soul, that's the nature. “Oh, what will the Joneses say about me? Oh, my! You know, my church will kick me out if I do something like that, see.” But you got to walk through that.</a:t>
            </a:r>
            <a:endParaRPr sz="1600" dirty="0">
              <a:solidFill>
                <a:schemeClr val="dk1"/>
              </a:solidFill>
              <a:highlight>
                <a:srgbClr val="FFFFFF"/>
              </a:highlight>
            </a:endParaRPr>
          </a:p>
          <a:p>
            <a:pPr marL="0" indent="0">
              <a:spcBef>
                <a:spcPts val="900"/>
              </a:spcBef>
              <a:buNone/>
            </a:pPr>
            <a:r>
              <a:rPr lang="en" sz="1600" dirty="0">
                <a:solidFill>
                  <a:schemeClr val="dk1"/>
                </a:solidFill>
                <a:highlight>
                  <a:srgbClr val="FFFFFF"/>
                </a:highlight>
              </a:rPr>
              <a:t>107. </a:t>
            </a:r>
            <a:r>
              <a:rPr lang="en" sz="1600" dirty="0">
                <a:solidFill>
                  <a:schemeClr val="dk1"/>
                </a:solidFill>
                <a:highlight>
                  <a:srgbClr val="FFFF00"/>
                </a:highlight>
              </a:rPr>
              <a:t>And when you walk through that, then He goes into the heart</a:t>
            </a:r>
            <a:r>
              <a:rPr lang="en" sz="1600" b="1" dirty="0">
                <a:solidFill>
                  <a:schemeClr val="dk1"/>
                </a:solidFill>
                <a:highlight>
                  <a:srgbClr val="FFFF00"/>
                </a:highlight>
              </a:rPr>
              <a:t> </a:t>
            </a:r>
            <a:r>
              <a:rPr lang="en" sz="1600" b="1" u="sng" dirty="0">
                <a:solidFill>
                  <a:schemeClr val="dk1"/>
                </a:solidFill>
                <a:highlight>
                  <a:srgbClr val="FFFF00"/>
                </a:highlight>
              </a:rPr>
              <a:t>and there's where He's throned.</a:t>
            </a:r>
            <a:r>
              <a:rPr lang="en" sz="1600" b="1" dirty="0">
                <a:solidFill>
                  <a:schemeClr val="dk1"/>
                </a:solidFill>
                <a:highlight>
                  <a:srgbClr val="FFFF00"/>
                </a:highlight>
              </a:rPr>
              <a:t> </a:t>
            </a:r>
            <a:r>
              <a:rPr lang="en" sz="1600" dirty="0">
                <a:solidFill>
                  <a:schemeClr val="dk1"/>
                </a:solidFill>
                <a:highlight>
                  <a:srgbClr val="FFFF00"/>
                </a:highlight>
              </a:rPr>
              <a:t>That's the Holy Spirit in you. </a:t>
            </a:r>
            <a:endParaRPr sz="1600" dirty="0">
              <a:solidFill>
                <a:schemeClr val="dk1"/>
              </a:solidFill>
              <a:highlight>
                <a:srgbClr val="FFFF00"/>
              </a:highlight>
            </a:endParaRPr>
          </a:p>
          <a:p>
            <a:pPr marL="0" indent="0">
              <a:spcBef>
                <a:spcPts val="900"/>
              </a:spcBef>
              <a:spcAft>
                <a:spcPts val="900"/>
              </a:spcAft>
              <a:buNone/>
            </a:pPr>
            <a:endParaRPr sz="1200" dirty="0">
              <a:solidFill>
                <a:schemeClr val="dk1"/>
              </a:solidFill>
              <a:latin typeface="Courier New"/>
              <a:ea typeface="Courier New"/>
              <a:cs typeface="Courier New"/>
              <a:sym typeface="Courier Ne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0"/>
          <p:cNvSpPr txBox="1">
            <a:spLocks noGrp="1"/>
          </p:cNvSpPr>
          <p:nvPr>
            <p:ph type="title"/>
          </p:nvPr>
        </p:nvSpPr>
        <p:spPr>
          <a:xfrm>
            <a:off x="233775" y="135725"/>
            <a:ext cx="6390450" cy="731954"/>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87" name="Google Shape;287;p50"/>
          <p:cNvSpPr txBox="1">
            <a:spLocks noGrp="1"/>
          </p:cNvSpPr>
          <p:nvPr>
            <p:ph type="body" idx="1"/>
          </p:nvPr>
        </p:nvSpPr>
        <p:spPr>
          <a:xfrm>
            <a:off x="233775" y="867679"/>
            <a:ext cx="6390450" cy="4038044"/>
          </a:xfrm>
          <a:prstGeom prst="rect">
            <a:avLst/>
          </a:prstGeom>
        </p:spPr>
        <p:txBody>
          <a:bodyPr spcFirstLastPara="1" wrap="square" lIns="68569" tIns="68569" rIns="68569" bIns="68569" anchor="t" anchorCtr="0">
            <a:normAutofit/>
          </a:bodyPr>
          <a:lstStyle/>
          <a:p>
            <a:pPr marL="0" indent="0">
              <a:spcBef>
                <a:spcPts val="900"/>
              </a:spcBef>
              <a:buNone/>
            </a:pPr>
            <a:r>
              <a:rPr lang="en" sz="1400" dirty="0">
                <a:solidFill>
                  <a:schemeClr val="dk1"/>
                </a:solidFill>
              </a:rPr>
              <a:t> </a:t>
            </a:r>
            <a:r>
              <a:rPr lang="en" sz="1400" dirty="0">
                <a:solidFill>
                  <a:srgbClr val="800000"/>
                </a:solidFill>
                <a:highlight>
                  <a:srgbClr val="FFFFFF"/>
                </a:highlight>
              </a:rPr>
              <a:t>60-1127E_The Queen Of The South_Shreveport, Louisiana, USA #56</a:t>
            </a:r>
            <a:endParaRPr sz="1400" dirty="0">
              <a:solidFill>
                <a:srgbClr val="800000"/>
              </a:solidFill>
              <a:highlight>
                <a:srgbClr val="FFFFFF"/>
              </a:highlight>
            </a:endParaRPr>
          </a:p>
          <a:p>
            <a:pPr marL="0" indent="0">
              <a:spcBef>
                <a:spcPts val="900"/>
              </a:spcBef>
              <a:spcAft>
                <a:spcPts val="900"/>
              </a:spcAft>
              <a:buNone/>
            </a:pPr>
            <a:r>
              <a:rPr lang="en" sz="1400" dirty="0">
                <a:solidFill>
                  <a:schemeClr val="dk1"/>
                </a:solidFill>
                <a:highlight>
                  <a:srgbClr val="FFFFFF"/>
                </a:highlight>
              </a:rPr>
              <a:t>56. That isn't life, that's death. What makes a.... What would a beautiful young woman want to do a thing like that? What would a man, maybe with his wife home baby sitting, too, and him up there pulling after her, another man's wife. Why do they drink? What causes people to sin? Is because they're thirsty. That's right. </a:t>
            </a:r>
            <a:r>
              <a:rPr lang="en" sz="1400" dirty="0">
                <a:solidFill>
                  <a:schemeClr val="dk1"/>
                </a:solidFill>
                <a:highlight>
                  <a:srgbClr val="FFFF00"/>
                </a:highlight>
              </a:rPr>
              <a:t>When God made a human heart, He made a little place in there for Himself.</a:t>
            </a:r>
            <a:r>
              <a:rPr lang="en" sz="1400" dirty="0">
                <a:solidFill>
                  <a:schemeClr val="dk1"/>
                </a:solidFill>
              </a:rPr>
              <a:t> </a:t>
            </a:r>
            <a:r>
              <a:rPr lang="en" sz="1400" dirty="0">
                <a:solidFill>
                  <a:schemeClr val="dk1"/>
                </a:solidFill>
                <a:highlight>
                  <a:srgbClr val="FFFF00"/>
                </a:highlight>
              </a:rPr>
              <a:t>He made you so you'd thirst. Not thirst for that, but thirst for Him.</a:t>
            </a:r>
            <a:r>
              <a:rPr lang="en" sz="1400" dirty="0">
                <a:solidFill>
                  <a:schemeClr val="dk1"/>
                </a:solidFill>
              </a:rPr>
              <a:t> How dare a man or a woman, citizen of any country, to try to quench that holy thirst with the things of the world. That's the reason they do it because ... you don't need another drink, you don't need a cigarette, you smokers, you don't need another drink, you people who drink, you don't need another party, you need God is what you need, to thirst for righteousness. God made that place and made you to thirst. </a:t>
            </a:r>
            <a:r>
              <a:rPr lang="en" sz="1400" b="1" dirty="0">
                <a:solidFill>
                  <a:schemeClr val="dk1"/>
                </a:solidFill>
                <a:highlight>
                  <a:srgbClr val="FFFF00"/>
                </a:highlight>
              </a:rPr>
              <a:t>That's part of you. He made that little place in your heart </a:t>
            </a:r>
            <a:r>
              <a:rPr lang="en" sz="1400" b="1" u="sng" dirty="0">
                <a:solidFill>
                  <a:schemeClr val="dk1"/>
                </a:solidFill>
                <a:highlight>
                  <a:srgbClr val="FFFF00"/>
                </a:highlight>
              </a:rPr>
              <a:t>to throne Himself</a:t>
            </a:r>
            <a:r>
              <a:rPr lang="en" sz="1400" b="1" dirty="0">
                <a:solidFill>
                  <a:schemeClr val="dk1"/>
                </a:solidFill>
                <a:highlight>
                  <a:srgbClr val="FFFF00"/>
                </a:highlight>
              </a:rPr>
              <a:t> and to satisfy your thirsting.</a:t>
            </a:r>
            <a:endParaRPr sz="1400" dirty="0">
              <a:solidFill>
                <a:schemeClr val="dk1"/>
              </a:solidFill>
              <a:latin typeface="Courier New"/>
              <a:ea typeface="Courier New"/>
              <a:cs typeface="Courier New"/>
              <a:sym typeface="Courier New"/>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1"/>
          <p:cNvSpPr txBox="1">
            <a:spLocks noGrp="1"/>
          </p:cNvSpPr>
          <p:nvPr>
            <p:ph type="title"/>
          </p:nvPr>
        </p:nvSpPr>
        <p:spPr>
          <a:xfrm>
            <a:off x="233775" y="215818"/>
            <a:ext cx="6390450" cy="429525"/>
          </a:xfrm>
          <a:prstGeom prst="rect">
            <a:avLst/>
          </a:prstGeom>
        </p:spPr>
        <p:txBody>
          <a:bodyPr spcFirstLastPara="1" wrap="square" lIns="68569" tIns="68569" rIns="68569" bIns="68569" anchor="t" anchorCtr="0">
            <a:noAutofit/>
          </a:bodyPr>
          <a:lstStyle/>
          <a:p>
            <a:pPr>
              <a:lnSpc>
                <a:spcPct val="120000"/>
              </a:lnSpc>
              <a:spcBef>
                <a:spcPts val="900"/>
              </a:spcBef>
            </a:pPr>
            <a:r>
              <a:rPr lang="en" sz="1050" b="1" dirty="0"/>
              <a:t>Hebrews 1:13</a:t>
            </a:r>
            <a:br>
              <a:rPr lang="en" sz="1050" dirty="0"/>
            </a:br>
            <a:r>
              <a:rPr lang="en" sz="1050" dirty="0"/>
              <a:t>But to which </a:t>
            </a:r>
            <a:r>
              <a:rPr lang="en" sz="1050" u="sng" dirty="0"/>
              <a:t>of the angels</a:t>
            </a:r>
            <a:r>
              <a:rPr lang="en" sz="1050" dirty="0"/>
              <a:t> said he at any time, </a:t>
            </a:r>
            <a:r>
              <a:rPr lang="en" sz="1050" dirty="0">
                <a:highlight>
                  <a:srgbClr val="00FF00"/>
                </a:highlight>
              </a:rPr>
              <a:t>Sit on my right hand,</a:t>
            </a:r>
            <a:r>
              <a:rPr lang="en" sz="1050" dirty="0"/>
              <a:t> </a:t>
            </a:r>
            <a:r>
              <a:rPr lang="en" sz="1050" i="1" dirty="0">
                <a:highlight>
                  <a:srgbClr val="FFFF00"/>
                </a:highlight>
              </a:rPr>
              <a:t>until </a:t>
            </a:r>
            <a:r>
              <a:rPr lang="en" sz="1050" dirty="0">
                <a:highlight>
                  <a:srgbClr val="FFFF00"/>
                </a:highlight>
              </a:rPr>
              <a:t>I make thine enemies thy footstool?</a:t>
            </a:r>
            <a:endParaRPr sz="3600" dirty="0"/>
          </a:p>
        </p:txBody>
      </p:sp>
      <p:sp>
        <p:nvSpPr>
          <p:cNvPr id="293" name="Google Shape;293;p51"/>
          <p:cNvSpPr txBox="1">
            <a:spLocks noGrp="1"/>
          </p:cNvSpPr>
          <p:nvPr>
            <p:ph type="body" idx="1"/>
          </p:nvPr>
        </p:nvSpPr>
        <p:spPr>
          <a:xfrm>
            <a:off x="93442" y="1094611"/>
            <a:ext cx="6674453" cy="3833072"/>
          </a:xfrm>
          <a:prstGeom prst="rect">
            <a:avLst/>
          </a:prstGeom>
        </p:spPr>
        <p:txBody>
          <a:bodyPr spcFirstLastPara="1" wrap="square" lIns="68569" tIns="68569" rIns="68569" bIns="68569" anchor="t" anchorCtr="0">
            <a:noAutofit/>
          </a:bodyPr>
          <a:lstStyle/>
          <a:p>
            <a:pPr marL="0" indent="0">
              <a:spcBef>
                <a:spcPts val="900"/>
              </a:spcBef>
              <a:buNone/>
            </a:pPr>
            <a:r>
              <a:rPr lang="en" sz="1200" dirty="0">
                <a:solidFill>
                  <a:schemeClr val="dk1"/>
                </a:solidFill>
                <a:highlight>
                  <a:srgbClr val="FFFFFF"/>
                </a:highlight>
              </a:rPr>
              <a:t>63-0321_The Fourth Seal_Jeffersonville, Indiana, USA #14</a:t>
            </a:r>
            <a:br>
              <a:rPr lang="en" sz="1200" dirty="0">
                <a:solidFill>
                  <a:schemeClr val="dk1"/>
                </a:solidFill>
                <a:highlight>
                  <a:srgbClr val="FFFFFF"/>
                </a:highlight>
              </a:rPr>
            </a:br>
            <a:r>
              <a:rPr lang="en" sz="1200" dirty="0">
                <a:solidFill>
                  <a:schemeClr val="dk1"/>
                </a:solidFill>
                <a:highlight>
                  <a:srgbClr val="FFFFFF"/>
                </a:highlight>
              </a:rPr>
              <a:t>14. </a:t>
            </a:r>
            <a:r>
              <a:rPr lang="en" sz="1200" dirty="0">
                <a:solidFill>
                  <a:schemeClr val="dk1"/>
                </a:solidFill>
                <a:highlight>
                  <a:srgbClr val="FFFF00"/>
                </a:highlight>
              </a:rPr>
              <a:t>And then we find out that in the revealing of the seals that the Lamb had left </a:t>
            </a:r>
            <a:r>
              <a:rPr lang="en" sz="1200" u="sng" dirty="0">
                <a:solidFill>
                  <a:schemeClr val="dk1"/>
                </a:solidFill>
                <a:highlight>
                  <a:srgbClr val="FFFF00"/>
                </a:highlight>
              </a:rPr>
              <a:t>his mediatorial work as an intercessor</a:t>
            </a:r>
            <a:r>
              <a:rPr lang="en" sz="1200" dirty="0">
                <a:solidFill>
                  <a:schemeClr val="dk1"/>
                </a:solidFill>
                <a:highlight>
                  <a:srgbClr val="FFFF00"/>
                </a:highlight>
              </a:rPr>
              <a:t>, and had come forth now to claim his rights—all that He had redeemed by his death.</a:t>
            </a:r>
            <a:r>
              <a:rPr lang="en" sz="1200" dirty="0">
                <a:solidFill>
                  <a:schemeClr val="dk1"/>
                </a:solidFill>
                <a:highlight>
                  <a:srgbClr val="FFFFFF"/>
                </a:highlight>
              </a:rPr>
              <a:t> And then no one could open the book; no one understood it. It was a book of redemption. </a:t>
            </a:r>
            <a:r>
              <a:rPr lang="en" sz="1200" b="1" dirty="0">
                <a:solidFill>
                  <a:schemeClr val="dk1"/>
                </a:solidFill>
                <a:highlight>
                  <a:srgbClr val="FFFF00"/>
                </a:highlight>
              </a:rPr>
              <a:t>And God, the Father, Spirit, had it in his hand, because </a:t>
            </a:r>
            <a:r>
              <a:rPr lang="en" sz="1200" b="1" dirty="0">
                <a:solidFill>
                  <a:srgbClr val="FF0000"/>
                </a:solidFill>
                <a:highlight>
                  <a:srgbClr val="FFFF00"/>
                </a:highlight>
              </a:rPr>
              <a:t>Christ was at the throne as a mediator, the only mediator.</a:t>
            </a:r>
            <a:r>
              <a:rPr lang="en" sz="1200" dirty="0">
                <a:solidFill>
                  <a:srgbClr val="FF0000"/>
                </a:solidFill>
                <a:highlight>
                  <a:srgbClr val="FFFFFF"/>
                </a:highlight>
              </a:rPr>
              <a:t> </a:t>
            </a:r>
            <a:r>
              <a:rPr lang="en" sz="1200" dirty="0">
                <a:solidFill>
                  <a:schemeClr val="dk1"/>
                </a:solidFill>
                <a:highlight>
                  <a:srgbClr val="FFFF00"/>
                </a:highlight>
              </a:rPr>
              <a:t>Therefore, there could be no saint, no Mary, no Joseph, </a:t>
            </a:r>
            <a:r>
              <a:rPr lang="en" sz="1200" dirty="0">
                <a:solidFill>
                  <a:srgbClr val="FF0000"/>
                </a:solidFill>
                <a:highlight>
                  <a:srgbClr val="FFFF00"/>
                </a:highlight>
              </a:rPr>
              <a:t>no nothing else on that altar, because it was blood; and only the blood of Jesus could make the atonement.</a:t>
            </a:r>
            <a:r>
              <a:rPr lang="en" sz="1200" dirty="0">
                <a:solidFill>
                  <a:srgbClr val="FF0000"/>
                </a:solidFill>
                <a:highlight>
                  <a:srgbClr val="FFFFFF"/>
                </a:highlight>
              </a:rPr>
              <a:t> </a:t>
            </a:r>
            <a:r>
              <a:rPr lang="en" sz="1200" dirty="0">
                <a:solidFill>
                  <a:schemeClr val="dk1"/>
                </a:solidFill>
                <a:highlight>
                  <a:srgbClr val="FFFFFF"/>
                </a:highlight>
              </a:rPr>
              <a:t>So nothing else could be standing as a mediator. That's right. There was nothing else.</a:t>
            </a:r>
            <a:br>
              <a:rPr lang="en" sz="1200" dirty="0">
                <a:solidFill>
                  <a:schemeClr val="dk1"/>
                </a:solidFill>
                <a:highlight>
                  <a:srgbClr val="FFFFFF"/>
                </a:highlight>
              </a:rPr>
            </a:br>
            <a:endParaRPr sz="1200" dirty="0">
              <a:solidFill>
                <a:schemeClr val="dk1"/>
              </a:solidFill>
            </a:endParaRPr>
          </a:p>
          <a:p>
            <a:pPr marL="0" indent="0">
              <a:spcBef>
                <a:spcPts val="900"/>
              </a:spcBef>
              <a:spcAft>
                <a:spcPts val="900"/>
              </a:spcAft>
              <a:buNone/>
            </a:pPr>
            <a:r>
              <a:rPr lang="en" sz="1200" dirty="0">
                <a:solidFill>
                  <a:schemeClr val="dk1"/>
                </a:solidFill>
                <a:highlight>
                  <a:srgbClr val="FFFFFF"/>
                </a:highlight>
              </a:rPr>
              <a:t>63-0318_The First Seal_Jeffersonville, Indiana, USA #109</a:t>
            </a:r>
            <a:br>
              <a:rPr lang="en" sz="1200" dirty="0">
                <a:solidFill>
                  <a:schemeClr val="dk1"/>
                </a:solidFill>
                <a:highlight>
                  <a:srgbClr val="FFFFFF"/>
                </a:highlight>
              </a:rPr>
            </a:br>
            <a:r>
              <a:rPr lang="en" sz="1200" dirty="0">
                <a:solidFill>
                  <a:schemeClr val="dk1"/>
                </a:solidFill>
                <a:highlight>
                  <a:srgbClr val="FFFFFF"/>
                </a:highlight>
              </a:rPr>
              <a:t>109. And notice, every time Joseph left... </a:t>
            </a:r>
            <a:r>
              <a:rPr lang="en" sz="1200" b="1" dirty="0">
                <a:solidFill>
                  <a:schemeClr val="dk1"/>
                </a:solidFill>
                <a:highlight>
                  <a:srgbClr val="FFFF00"/>
                </a:highlight>
              </a:rPr>
              <a:t>when Joseph </a:t>
            </a:r>
            <a:r>
              <a:rPr lang="en" sz="1200" b="1" u="sng" dirty="0">
                <a:solidFill>
                  <a:schemeClr val="dk1"/>
                </a:solidFill>
                <a:highlight>
                  <a:srgbClr val="FFFF00"/>
                </a:highlight>
              </a:rPr>
              <a:t>rose up from that right hand of that throne</a:t>
            </a:r>
            <a:r>
              <a:rPr lang="en" sz="1200" b="1" dirty="0">
                <a:solidFill>
                  <a:schemeClr val="dk1"/>
                </a:solidFill>
                <a:highlight>
                  <a:srgbClr val="FFFF00"/>
                </a:highlight>
              </a:rPr>
              <a:t>... Watch! Glory! There sat Joseph by the right hand of Pharaoh. And when Joseph raised up to leave that throne, the trumpet sounded. “Bow the knee, everybody! Joseph is coming!” When that Lamb leaves the throne yonder on His days of mediatorial work, when He leaves the throne up there and takes that Book of Redemption and walks forth, every knee will bow and every tongue confess! There He is!</a:t>
            </a:r>
            <a:endParaRPr sz="1200" dirty="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a:off x="233775" y="182446"/>
            <a:ext cx="6390450" cy="777527"/>
          </a:xfrm>
          <a:prstGeom prst="rect">
            <a:avLst/>
          </a:prstGeom>
        </p:spPr>
        <p:txBody>
          <a:bodyPr spcFirstLastPara="1" wrap="square" lIns="68569" tIns="68569" rIns="68569" bIns="68569" anchor="t" anchorCtr="0">
            <a:normAutofit fontScale="90000"/>
          </a:bodyPr>
          <a:lstStyle/>
          <a:p>
            <a:pPr>
              <a:lnSpc>
                <a:spcPct val="120000"/>
              </a:lnSpc>
              <a:spcBef>
                <a:spcPts val="900"/>
              </a:spcBef>
            </a:pPr>
            <a:r>
              <a:rPr lang="en" sz="1000" b="1" dirty="0"/>
              <a:t>Hebrews 1:13-14</a:t>
            </a:r>
            <a:br>
              <a:rPr lang="en" sz="1000" b="1" dirty="0"/>
            </a:br>
            <a:r>
              <a:rPr lang="en" sz="900" dirty="0"/>
              <a:t>But to which </a:t>
            </a:r>
            <a:r>
              <a:rPr lang="en" sz="900" u="sng" dirty="0"/>
              <a:t>of the angels</a:t>
            </a:r>
            <a:r>
              <a:rPr lang="en" sz="900" dirty="0"/>
              <a:t> said he at any time, </a:t>
            </a:r>
            <a:r>
              <a:rPr lang="en" sz="900" dirty="0">
                <a:highlight>
                  <a:srgbClr val="00FF00"/>
                </a:highlight>
              </a:rPr>
              <a:t>Sit on my right hand,</a:t>
            </a:r>
            <a:r>
              <a:rPr lang="en" sz="900" dirty="0"/>
              <a:t> </a:t>
            </a:r>
            <a:r>
              <a:rPr lang="en" sz="900" i="1" dirty="0">
                <a:highlight>
                  <a:srgbClr val="FFFF00"/>
                </a:highlight>
              </a:rPr>
              <a:t>until </a:t>
            </a:r>
            <a:r>
              <a:rPr lang="en" sz="900" dirty="0">
                <a:highlight>
                  <a:srgbClr val="FFFF00"/>
                </a:highlight>
              </a:rPr>
              <a:t>I make thine enemies thy footstool?</a:t>
            </a:r>
            <a:r>
              <a:rPr lang="en" sz="1000" b="1" dirty="0"/>
              <a:t> </a:t>
            </a:r>
            <a:br>
              <a:rPr lang="en" sz="1000" b="1" dirty="0"/>
            </a:br>
            <a:r>
              <a:rPr lang="en" sz="900" dirty="0"/>
              <a:t>Are they not all </a:t>
            </a:r>
            <a:r>
              <a:rPr lang="en" sz="900" dirty="0">
                <a:highlight>
                  <a:srgbClr val="00FF00"/>
                </a:highlight>
              </a:rPr>
              <a:t>ministering spirits</a:t>
            </a:r>
            <a:r>
              <a:rPr lang="en" sz="900" dirty="0"/>
              <a:t>, sent forth to minister </a:t>
            </a:r>
            <a:r>
              <a:rPr lang="en" sz="900" u="sng" dirty="0">
                <a:highlight>
                  <a:srgbClr val="FFFF00"/>
                </a:highlight>
              </a:rPr>
              <a:t>for them who shall be heirs of salvation</a:t>
            </a:r>
            <a:r>
              <a:rPr lang="en" sz="900" dirty="0">
                <a:highlight>
                  <a:srgbClr val="FFFF00"/>
                </a:highlight>
              </a:rPr>
              <a:t>?</a:t>
            </a:r>
            <a:endParaRPr sz="900" b="1" dirty="0"/>
          </a:p>
        </p:txBody>
      </p:sp>
      <p:sp>
        <p:nvSpPr>
          <p:cNvPr id="299" name="Google Shape;299;p52"/>
          <p:cNvSpPr txBox="1">
            <a:spLocks noGrp="1"/>
          </p:cNvSpPr>
          <p:nvPr>
            <p:ph type="body" idx="1"/>
          </p:nvPr>
        </p:nvSpPr>
        <p:spPr>
          <a:xfrm>
            <a:off x="233775" y="1889850"/>
            <a:ext cx="6390450" cy="2179800"/>
          </a:xfrm>
          <a:prstGeom prst="rect">
            <a:avLst/>
          </a:prstGeom>
        </p:spPr>
        <p:txBody>
          <a:bodyPr spcFirstLastPara="1" wrap="square" lIns="68569" tIns="68569" rIns="68569" bIns="68569" anchor="t" anchorCtr="0">
            <a:normAutofit/>
          </a:bodyPr>
          <a:lstStyle/>
          <a:p>
            <a:pPr marL="0" indent="0" algn="ctr">
              <a:spcBef>
                <a:spcPts val="900"/>
              </a:spcBef>
              <a:buNone/>
            </a:pPr>
            <a:r>
              <a:rPr lang="en" sz="1800" dirty="0"/>
              <a:t>Are they not all </a:t>
            </a:r>
            <a:r>
              <a:rPr lang="en" sz="1800" dirty="0">
                <a:highlight>
                  <a:srgbClr val="00FF00"/>
                </a:highlight>
              </a:rPr>
              <a:t>ministering spirits</a:t>
            </a:r>
            <a:r>
              <a:rPr lang="en" sz="1800" dirty="0"/>
              <a:t>, sent forth to minister </a:t>
            </a:r>
            <a:r>
              <a:rPr lang="en" sz="1800" u="sng" dirty="0">
                <a:highlight>
                  <a:srgbClr val="FFFF00"/>
                </a:highlight>
              </a:rPr>
              <a:t>for them who shall be heirs of salvation</a:t>
            </a:r>
            <a:r>
              <a:rPr lang="en" sz="1800" dirty="0">
                <a:highlight>
                  <a:srgbClr val="FFFF00"/>
                </a:highlight>
              </a:rPr>
              <a:t>?</a:t>
            </a:r>
            <a:endParaRPr lang="en" b="1" i="1" dirty="0">
              <a:solidFill>
                <a:schemeClr val="dk1"/>
              </a:solidFill>
            </a:endParaRPr>
          </a:p>
          <a:p>
            <a:pPr marL="0" indent="0" algn="ctr">
              <a:spcBef>
                <a:spcPts val="900"/>
              </a:spcBef>
              <a:buNone/>
            </a:pPr>
            <a:r>
              <a:rPr lang="en" b="1" i="1" dirty="0">
                <a:solidFill>
                  <a:schemeClr val="dk1"/>
                </a:solidFill>
              </a:rPr>
              <a:t>You</a:t>
            </a:r>
            <a:r>
              <a:rPr lang="en" b="1" dirty="0">
                <a:solidFill>
                  <a:schemeClr val="dk1"/>
                </a:solidFill>
              </a:rPr>
              <a:t> are the heirs of salvation</a:t>
            </a:r>
            <a:endParaRPr b="1" dirty="0">
              <a:solidFill>
                <a:schemeClr val="dk1"/>
              </a:solidFill>
            </a:endParaRPr>
          </a:p>
          <a:p>
            <a:pPr marL="0" indent="0" algn="ctr">
              <a:spcBef>
                <a:spcPts val="900"/>
              </a:spcBef>
              <a:spcAft>
                <a:spcPts val="900"/>
              </a:spcAft>
              <a:buNone/>
            </a:pPr>
            <a:endParaRPr b="1" dirty="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Therefore we ought to give the more earnest heed to the things which we have heard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lest at any time we should let them slip.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1641915"/>
            <a:ext cx="6390450" cy="2926960"/>
          </a:xfrm>
        </p:spPr>
        <p:txBody>
          <a:bodyPr>
            <a:normAutofit fontScale="92500" lnSpcReduction="20000"/>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What type of people ought we to be, when we see the great Jehovah come down and do the things that He does, and see them compared, Scripture by Scripture, that they're the Truth?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sit around sometimes like a warts on a log, and just so unconcerned. </a:t>
            </a:r>
          </a:p>
          <a:p>
            <a:pPr marL="342900" marR="0" lvl="0" indent="-342900">
              <a:lnSpc>
                <a:spcPct val="107000"/>
              </a:lnSpc>
              <a:spcBef>
                <a:spcPts val="0"/>
              </a:spcBef>
              <a:spcAft>
                <a:spcPts val="0"/>
              </a:spcAft>
              <a:buFont typeface="Calibri" panose="020F0502020204030204" pitchFamily="34" charset="0"/>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ought to be </a:t>
            </a:r>
            <a:r>
              <a:rPr lang="en-US" sz="1800" dirty="0">
                <a:effectLst/>
                <a:latin typeface="Calibri" panose="020F0502020204030204" pitchFamily="34" charset="0"/>
                <a:ea typeface="Calibri" panose="020F0502020204030204" pitchFamily="34" charset="0"/>
                <a:cs typeface="Times New Roman" panose="02020603050405020304" pitchFamily="18" charset="0"/>
              </a:rPr>
              <a:t>busy, every minute, trying to get people to Christ. </a:t>
            </a:r>
          </a:p>
          <a:p>
            <a:pPr marL="342900" marR="0" lvl="0" indent="-342900">
              <a:lnSpc>
                <a:spcPct val="107000"/>
              </a:lnSpc>
              <a:spcBef>
                <a:spcPts val="0"/>
              </a:spcBef>
              <a:spcAft>
                <a:spcPts val="0"/>
              </a:spcAft>
              <a:buFont typeface="Calibri" panose="020F0502020204030204" pitchFamily="34" charset="0"/>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ought to be </a:t>
            </a:r>
            <a:r>
              <a:rPr lang="en-US" sz="1800" dirty="0">
                <a:effectLst/>
                <a:latin typeface="Calibri" panose="020F0502020204030204" pitchFamily="34" charset="0"/>
                <a:ea typeface="Calibri" panose="020F0502020204030204" pitchFamily="34" charset="0"/>
                <a:cs typeface="Times New Roman" panose="02020603050405020304" pitchFamily="18" charset="0"/>
              </a:rPr>
              <a:t>lively stones. </a:t>
            </a:r>
          </a:p>
          <a:p>
            <a:pPr marL="342900" marR="0" lvl="0" indent="-342900">
              <a:lnSpc>
                <a:spcPct val="107000"/>
              </a:lnSpc>
              <a:spcBef>
                <a:spcPts val="0"/>
              </a:spcBef>
              <a:spcAft>
                <a:spcPts val="0"/>
              </a:spcAft>
              <a:buFont typeface="Calibri" panose="020F0502020204030204" pitchFamily="34" charset="0"/>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should never be </a:t>
            </a:r>
            <a:r>
              <a:rPr lang="en-US" sz="1800" dirty="0">
                <a:effectLst/>
                <a:latin typeface="Calibri" panose="020F0502020204030204" pitchFamily="34" charset="0"/>
                <a:ea typeface="Calibri" panose="020F0502020204030204" pitchFamily="34" charset="0"/>
                <a:cs typeface="Times New Roman" panose="02020603050405020304" pitchFamily="18" charset="0"/>
              </a:rPr>
              <a:t>slothful like we are. </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go up to church, and we'll see the Lord Jesus do something, or bless us in such a way,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then we'll go back out and say, "Very nice meeting."</a:t>
            </a:r>
          </a:p>
          <a:p>
            <a:pPr marL="85725" indent="0">
              <a:buNone/>
            </a:pPr>
            <a:endParaRPr lang="en-US" dirty="0"/>
          </a:p>
        </p:txBody>
      </p:sp>
    </p:spTree>
    <p:extLst>
      <p:ext uri="{BB962C8B-B14F-4D97-AF65-F5344CB8AC3E}">
        <p14:creationId xmlns:p14="http://schemas.microsoft.com/office/powerpoint/2010/main" val="876664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Therefore we ought to give the more earnest heed to the things which we have heard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lest at any time we should let them slip.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1641915"/>
            <a:ext cx="6390450" cy="2926960"/>
          </a:xfrm>
        </p:spPr>
        <p:txBody>
          <a:bodyPr>
            <a:normAutofit/>
          </a:bodyPr>
          <a:lstStyle/>
          <a:p>
            <a:pPr marL="85725"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when we see those things take place, that we do see take place enough, </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should never let these things slip.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We just let it go through our fingers. That's what's the matter with the great Pentecostal church today. They've let the very cream of the crop slip through their fingers, when they had it in their hands.</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look what they done, they done like the rest the churches.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"They've run in the gain, in the way of Korah, and perished; and the way of Cain, and perished in the gainsaying of Korah."</a:t>
            </a:r>
            <a:endParaRPr lang="en-US" dirty="0"/>
          </a:p>
        </p:txBody>
      </p:sp>
    </p:spTree>
    <p:extLst>
      <p:ext uri="{BB962C8B-B14F-4D97-AF65-F5344CB8AC3E}">
        <p14:creationId xmlns:p14="http://schemas.microsoft.com/office/powerpoint/2010/main" val="765854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Therefore we ought to give the more earnest heed to the things which we have heard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lest at any time we should let them slip.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1641915"/>
            <a:ext cx="6390450" cy="2926960"/>
          </a:xfrm>
        </p:spPr>
        <p:txBody>
          <a:bodyPr>
            <a:normAutofit/>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LET IT SLIP by </a:t>
            </a:r>
            <a:r>
              <a:rPr lang="en-US" sz="1100" b="1" u="sng"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FIGHTING/DIVISIONS</a:t>
            </a:r>
            <a:br>
              <a:rPr lang="en-US" sz="1100" b="1" u="sng"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How did the Indians lose this country to the white man? Is because they were disunified. If they had made one big forefront...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But they were fighting one among each other. They would have held their grounds if they'd have all come together.</a:t>
            </a:r>
            <a:b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35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are we going to lose it? </a:t>
            </a:r>
            <a:b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Because we're disunified. </a:t>
            </a:r>
            <a:b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1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we lose our experience with God, </a:t>
            </a: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 because we disunify.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We set up one, and call this the--the Methodist, and this the Baptist, and this the Assemblies, and this the Oneness, and this the something-else, and the church of God, and the Nazarene, the Pilgrim Holiness.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disunify the Body of Christ. </a:t>
            </a: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should never be divided. We might differ in ideas, but let's be heart-in-heart brothers. God wants us to be. He died for the entire Church of God. And we do not want to be disunified.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80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4"/>
            <a:ext cx="6390450" cy="2017848"/>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2     †     For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if the word spoken by angels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stedfast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every transgression and disobedience received a just recompence of reward;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 shall we escape,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2489571"/>
            <a:ext cx="6390450" cy="2079304"/>
          </a:xfrm>
        </p:spPr>
        <p:txBody>
          <a:bodyPr>
            <a:normAutofit fontScale="92500" lnSpcReduction="20000"/>
          </a:bodyPr>
          <a:lstStyle/>
          <a:p>
            <a:pPr marL="0" marR="0" lvl="0" indent="0">
              <a:lnSpc>
                <a:spcPct val="107000"/>
              </a:lnSpc>
              <a:spcBef>
                <a:spcPts val="0"/>
              </a:spcBef>
              <a:spcAft>
                <a:spcPts val="0"/>
              </a:spcAft>
              <a:buNone/>
            </a:pP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the word spoken by the angels was steadfast..."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Now, angel is the "messenger."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The word angel means the "messenger."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And just got through, in the 1st book here,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"God, in sundry times and divers manner, spoke to the fathers by the prophets." </a:t>
            </a:r>
            <a:b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That was God's messengers. </a:t>
            </a:r>
          </a:p>
          <a:p>
            <a:pPr marL="0" marR="0" lvl="0" indent="0">
              <a:lnSpc>
                <a:spcPct val="107000"/>
              </a:lnSpc>
              <a:spcBef>
                <a:spcPts val="0"/>
              </a:spcBef>
              <a:spcAft>
                <a:spcPts val="0"/>
              </a:spcAft>
              <a:buNone/>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They were God's angels.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A messenger is an angel; or an angel is the messenger, rather.</a:t>
            </a:r>
          </a:p>
          <a:p>
            <a:pPr marL="0" marR="0" lvl="0" indent="0">
              <a:lnSpc>
                <a:spcPct val="107000"/>
              </a:lnSpc>
              <a:spcBef>
                <a:spcPts val="0"/>
              </a:spcBef>
              <a:spcAft>
                <a:spcPts val="0"/>
              </a:spcAft>
              <a:buNone/>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1942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864336"/>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2     †     For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if the word spoken by angels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stedfast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every transgression and disobedience received a just recompence of reward;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 shall we escape,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2489571"/>
            <a:ext cx="6390450" cy="2079304"/>
          </a:xfrm>
        </p:spPr>
        <p:txBody>
          <a:bodyPr>
            <a:normAutofit fontScale="85000" lnSpcReduction="20000"/>
          </a:bodyPr>
          <a:lstStyle/>
          <a:p>
            <a:pPr marL="285750" indent="-285750">
              <a:lnSpc>
                <a:spcPct val="107000"/>
              </a:lnSpc>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 messenger! </a:t>
            </a:r>
          </a:p>
          <a:p>
            <a:pPr marL="285750" indent="-285750">
              <a:lnSpc>
                <a:spcPct val="107000"/>
              </a:lnSpc>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 are a messenger, this morning. You're... </a:t>
            </a:r>
          </a:p>
          <a:p>
            <a:pPr marL="285750" indent="-285750">
              <a:lnSpc>
                <a:spcPct val="107000"/>
              </a:lnSpc>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 are a messenger of good news or a messenger of bad news.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Oh, isn't it beautiful, to know that we are ambassadors,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that we are angels, the messengers of the resurrection? </a:t>
            </a:r>
          </a:p>
          <a:p>
            <a:pPr marL="285750" indent="-285750">
              <a:lnSpc>
                <a:spcPct val="107000"/>
              </a:lnSpc>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we are God's messengers to the sinful world, that Christ lives.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our hearts, He lives. In our spirits, He lives. And He brings us from the low debauched life of sin, and exalts us up, and gives us a "hallelujah" in our soul, and makes us new creatures.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0231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864336"/>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2     †     For if the word spoken by angels </a:t>
            </a:r>
            <a:r>
              <a:rPr lang="en-US" sz="18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was </a:t>
            </a:r>
            <a:r>
              <a:rPr lang="en-US" sz="1800" u="sng"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stedfast</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every transgression and disobedience received a just recompence of reward;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 shall we escape,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2022359"/>
            <a:ext cx="6390450" cy="2963118"/>
          </a:xfrm>
        </p:spPr>
        <p:txBody>
          <a:bodyPr>
            <a:normAutofit lnSpcReduction="10000"/>
          </a:bodyPr>
          <a:lstStyle/>
          <a:p>
            <a:pPr marL="342900" marR="0" lvl="0" indent="-342900">
              <a:lnSpc>
                <a:spcPct val="107000"/>
              </a:lnSpc>
              <a:spcBef>
                <a:spcPts val="0"/>
              </a:spcBef>
              <a:spcAft>
                <a:spcPts val="0"/>
              </a:spcAft>
              <a:buFont typeface="Calibri" panose="020F0502020204030204" pitchFamily="34" charset="0"/>
              <a:buChar cha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THEIR WORD was STEADFAST</a:t>
            </a: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now, in the Old Testament, "if the word spoken by angels were steadfast," </a:t>
            </a:r>
            <a:b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200" b="1" u="sng"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that way it had to be right.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Old Testament, before a prophet's word could be made manifest,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it had to be examined and proved. </a:t>
            </a:r>
            <a:b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They wasn't loose with it, like we are today.</a:t>
            </a:r>
            <a:endPar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Just go out and have any kind of a sensation, or anything else, "Oh, glory to God, that's it!" </a:t>
            </a:r>
            <a:b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You're mistaken.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The Bible said, that, "In the last days, the Devil will impersonate Christianity, so close, till it'll deceive the very Elected if possible." That's right. </a:t>
            </a:r>
            <a:br>
              <a:rPr lang="en-US" sz="1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b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So, we must test 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URIM THUMMIM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Light Flashed across the stones (when a prophet prophesied)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 Bible is God’s </a:t>
            </a:r>
            <a:r>
              <a:rPr lang="en-US" sz="1200" b="1" dirty="0" err="1">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Urim</a:t>
            </a: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Thummim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When a prophet speaks it must flash with the Bible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102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180378" y="198483"/>
            <a:ext cx="6540795" cy="635824"/>
          </a:xfrm>
          <a:prstGeom prst="rect">
            <a:avLst/>
          </a:prstGeom>
        </p:spPr>
        <p:txBody>
          <a:bodyPr spcFirstLastPara="1" wrap="square" lIns="68569" tIns="68569" rIns="68569" bIns="68569" anchor="t" anchorCtr="0">
            <a:normAutofit/>
          </a:bodyPr>
          <a:lstStyle/>
          <a:p>
            <a:r>
              <a:rPr lang="en" sz="1400" dirty="0"/>
              <a:t>1:8 </a:t>
            </a:r>
            <a:r>
              <a:rPr lang="en" sz="1300" dirty="0"/>
              <a:t>But </a:t>
            </a:r>
            <a:r>
              <a:rPr lang="en" sz="1300" dirty="0">
                <a:highlight>
                  <a:srgbClr val="FFFF00"/>
                </a:highlight>
              </a:rPr>
              <a:t>unto the Son he saith</a:t>
            </a:r>
            <a:r>
              <a:rPr lang="en" sz="1300" dirty="0"/>
              <a:t>, </a:t>
            </a:r>
            <a:r>
              <a:rPr lang="en" sz="1300" b="1" dirty="0"/>
              <a:t>Thy throne</a:t>
            </a:r>
            <a:r>
              <a:rPr lang="en" sz="1300" dirty="0"/>
              <a:t>, O God, is for ever and ever: </a:t>
            </a:r>
            <a:br>
              <a:rPr lang="en" sz="1300" dirty="0"/>
            </a:br>
            <a:r>
              <a:rPr lang="en" sz="1300" b="1" dirty="0"/>
              <a:t>a sceptre of righteousness </a:t>
            </a:r>
            <a:r>
              <a:rPr lang="en" sz="1300" dirty="0"/>
              <a:t>is the sceptre of thy kingdom.</a:t>
            </a:r>
            <a:endParaRPr sz="1000" dirty="0"/>
          </a:p>
        </p:txBody>
      </p:sp>
      <p:sp>
        <p:nvSpPr>
          <p:cNvPr id="166" name="Google Shape;166;p31"/>
          <p:cNvSpPr txBox="1">
            <a:spLocks noGrp="1"/>
          </p:cNvSpPr>
          <p:nvPr>
            <p:ph type="body" idx="1"/>
          </p:nvPr>
        </p:nvSpPr>
        <p:spPr>
          <a:xfrm>
            <a:off x="3587606" y="941098"/>
            <a:ext cx="3036600" cy="3128496"/>
          </a:xfrm>
          <a:prstGeom prst="rect">
            <a:avLst/>
          </a:prstGeom>
        </p:spPr>
        <p:txBody>
          <a:bodyPr spcFirstLastPara="1" wrap="square" lIns="68569" tIns="68569" rIns="68569" bIns="68569" anchor="t" anchorCtr="0">
            <a:normAutofit lnSpcReduction="10000"/>
          </a:bodyPr>
          <a:lstStyle/>
          <a:p>
            <a:pPr marL="0" indent="0">
              <a:lnSpc>
                <a:spcPct val="107000"/>
              </a:lnSpc>
              <a:spcBef>
                <a:spcPts val="900"/>
              </a:spcBef>
              <a:buClr>
                <a:schemeClr val="dk1"/>
              </a:buClr>
              <a:buSzPts val="1100"/>
              <a:buNone/>
            </a:pPr>
            <a:r>
              <a:rPr lang="en" sz="1100" b="1" i="1" dirty="0">
                <a:solidFill>
                  <a:schemeClr val="dk1"/>
                </a:solidFill>
                <a:highlight>
                  <a:srgbClr val="FFFFFF"/>
                </a:highlight>
              </a:rPr>
              <a:t>Quoting David</a:t>
            </a:r>
            <a:br>
              <a:rPr lang="en" sz="1100" dirty="0">
                <a:solidFill>
                  <a:schemeClr val="dk1"/>
                </a:solidFill>
                <a:highlight>
                  <a:srgbClr val="FFFFFF"/>
                </a:highlight>
              </a:rPr>
            </a:br>
            <a:endParaRPr sz="1100" dirty="0">
              <a:solidFill>
                <a:schemeClr val="dk1"/>
              </a:solidFill>
              <a:highlight>
                <a:srgbClr val="FFFFFF"/>
              </a:highlight>
            </a:endParaRPr>
          </a:p>
          <a:p>
            <a:pPr marL="0" indent="0">
              <a:spcBef>
                <a:spcPts val="900"/>
              </a:spcBef>
              <a:buClr>
                <a:schemeClr val="dk1"/>
              </a:buClr>
              <a:buSzPts val="1100"/>
              <a:buNone/>
            </a:pPr>
            <a:r>
              <a:rPr lang="en" sz="1600" dirty="0">
                <a:solidFill>
                  <a:srgbClr val="800000"/>
                </a:solidFill>
                <a:highlight>
                  <a:srgbClr val="FFFFFF"/>
                </a:highlight>
              </a:rPr>
              <a:t>Psalm_45:6-7</a:t>
            </a:r>
            <a:br>
              <a:rPr lang="en" sz="1600" dirty="0">
                <a:solidFill>
                  <a:srgbClr val="800000"/>
                </a:solidFill>
                <a:highlight>
                  <a:srgbClr val="FFFFFF"/>
                </a:highlight>
              </a:rPr>
            </a:br>
            <a:r>
              <a:rPr lang="en" sz="1600" dirty="0">
                <a:solidFill>
                  <a:schemeClr val="dk1"/>
                </a:solidFill>
                <a:highlight>
                  <a:srgbClr val="FFFFFF"/>
                </a:highlight>
              </a:rPr>
              <a:t>6. Thy throne, O God, is for ever and ever: </a:t>
            </a:r>
            <a:r>
              <a:rPr lang="en" sz="1600" dirty="0">
                <a:solidFill>
                  <a:schemeClr val="dk1"/>
                </a:solidFill>
                <a:highlight>
                  <a:srgbClr val="00FF00"/>
                </a:highlight>
              </a:rPr>
              <a:t>the sceptre of thy kingdom is a right sceptre.</a:t>
            </a:r>
            <a:br>
              <a:rPr lang="en" sz="1600" dirty="0">
                <a:solidFill>
                  <a:schemeClr val="dk1"/>
                </a:solidFill>
                <a:highlight>
                  <a:srgbClr val="FFFFFF"/>
                </a:highlight>
              </a:rPr>
            </a:br>
            <a:r>
              <a:rPr lang="en" sz="1600" dirty="0">
                <a:solidFill>
                  <a:schemeClr val="dk1"/>
                </a:solidFill>
                <a:highlight>
                  <a:srgbClr val="FFFFFF"/>
                </a:highlight>
              </a:rPr>
              <a:t>7. </a:t>
            </a:r>
            <a:r>
              <a:rPr lang="en" sz="1600" dirty="0">
                <a:solidFill>
                  <a:schemeClr val="dk1"/>
                </a:solidFill>
                <a:highlight>
                  <a:srgbClr val="FFFF00"/>
                </a:highlight>
              </a:rPr>
              <a:t>Thou lovest </a:t>
            </a:r>
            <a:r>
              <a:rPr lang="en" sz="1600" dirty="0">
                <a:solidFill>
                  <a:schemeClr val="dk1"/>
                </a:solidFill>
                <a:highlight>
                  <a:srgbClr val="00FF00"/>
                </a:highlight>
              </a:rPr>
              <a:t>righteousness</a:t>
            </a:r>
            <a:r>
              <a:rPr lang="en" sz="1600" dirty="0">
                <a:solidFill>
                  <a:schemeClr val="dk1"/>
                </a:solidFill>
                <a:highlight>
                  <a:srgbClr val="FFFF00"/>
                </a:highlight>
              </a:rPr>
              <a:t>, and </a:t>
            </a:r>
            <a:r>
              <a:rPr lang="en" sz="1600" dirty="0">
                <a:solidFill>
                  <a:schemeClr val="dk1"/>
                </a:solidFill>
                <a:highlight>
                  <a:srgbClr val="00FF00"/>
                </a:highlight>
              </a:rPr>
              <a:t>hatest wickedness</a:t>
            </a:r>
            <a:r>
              <a:rPr lang="en" sz="1600" dirty="0">
                <a:solidFill>
                  <a:schemeClr val="dk1"/>
                </a:solidFill>
                <a:highlight>
                  <a:srgbClr val="FFFF00"/>
                </a:highlight>
              </a:rPr>
              <a:t>:</a:t>
            </a:r>
            <a:r>
              <a:rPr lang="en" sz="1600" dirty="0">
                <a:solidFill>
                  <a:schemeClr val="dk1"/>
                </a:solidFill>
                <a:highlight>
                  <a:srgbClr val="FFFFFF"/>
                </a:highlight>
              </a:rPr>
              <a:t> therefore God, thy God, hath anointed thee with the oil of gladness above thy fellows.</a:t>
            </a:r>
            <a:endParaRPr sz="1600" dirty="0">
              <a:solidFill>
                <a:schemeClr val="dk1"/>
              </a:solidFill>
              <a:highlight>
                <a:srgbClr val="FFFFFF"/>
              </a:highlight>
            </a:endParaRPr>
          </a:p>
          <a:p>
            <a:pPr marL="0" indent="0">
              <a:spcBef>
                <a:spcPts val="900"/>
              </a:spcBef>
              <a:spcAft>
                <a:spcPts val="900"/>
              </a:spcAft>
              <a:buNone/>
            </a:pPr>
            <a:endParaRPr sz="2800" dirty="0"/>
          </a:p>
        </p:txBody>
      </p:sp>
      <p:pic>
        <p:nvPicPr>
          <p:cNvPr id="167" name="Google Shape;167;p31"/>
          <p:cNvPicPr preferRelativeResize="0"/>
          <p:nvPr/>
        </p:nvPicPr>
        <p:blipFill>
          <a:blip r:embed="rId3">
            <a:alphaModFix/>
          </a:blip>
          <a:stretch>
            <a:fillRect/>
          </a:stretch>
        </p:blipFill>
        <p:spPr>
          <a:xfrm>
            <a:off x="114301" y="1186809"/>
            <a:ext cx="3359006" cy="2519254"/>
          </a:xfrm>
          <a:prstGeom prst="rect">
            <a:avLst/>
          </a:prstGeom>
          <a:noFill/>
          <a:ln>
            <a:noFill/>
          </a:ln>
        </p:spPr>
      </p:pic>
      <p:sp>
        <p:nvSpPr>
          <p:cNvPr id="168" name="Google Shape;168;p31"/>
          <p:cNvSpPr txBox="1"/>
          <p:nvPr/>
        </p:nvSpPr>
        <p:spPr>
          <a:xfrm>
            <a:off x="262454" y="4154081"/>
            <a:ext cx="3062700" cy="300060"/>
          </a:xfrm>
          <a:prstGeom prst="rect">
            <a:avLst/>
          </a:prstGeom>
          <a:noFill/>
          <a:ln>
            <a:noFill/>
          </a:ln>
        </p:spPr>
        <p:txBody>
          <a:bodyPr spcFirstLastPara="1" wrap="square" lIns="68569" tIns="68569" rIns="68569" bIns="68569" anchor="t" anchorCtr="0">
            <a:spAutoFit/>
          </a:bodyPr>
          <a:lstStyle/>
          <a:p>
            <a:r>
              <a:rPr lang="en" sz="1050" dirty="0"/>
              <a:t>Symbol of Authority, Divine Power, Dominion</a:t>
            </a:r>
            <a:endParaRPr sz="10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864336"/>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How shall we escape,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1588520"/>
            <a:ext cx="6390450" cy="3396957"/>
          </a:xfrm>
        </p:spPr>
        <p:txBody>
          <a:bodyPr>
            <a:normAutofit/>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shall we escape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If Elijah's voice brought destruction, because he was an angel of the Lord,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will we escape when the Voice of Christ speaking through?</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Or, </a:t>
            </a:r>
            <a:r>
              <a:rPr lang="en-US" sz="11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can we fail when you're prayed for, if It's the Voice of Christ?</a:t>
            </a:r>
            <a:br>
              <a:rPr lang="en-US" sz="11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Where is your escape?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Oh, you say, "Bless God, I belong to the Methodist church. I'm a Presbyterian. I'm a Pentecostal." That doesn't have one thing to do with It.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you get on a side-line and want to call It "spiritualism, or some mental telepathy, or some devil," or something. Shame on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when we see Him come down, to continue to confirm His Word, how shall we escape if we sucker to some church, or some organization, or denomination, or some little pet theory of our own? You better turn loose.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"For every sin received a just recompense under the angels, how much more when the Son of God is speaking from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648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864336"/>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How shall we escape,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5" y="1588520"/>
            <a:ext cx="6390450" cy="3396957"/>
          </a:xfrm>
        </p:spPr>
        <p:txBody>
          <a:bodyPr>
            <a:normAutofit lnSpcReduction="10000"/>
          </a:bodyPr>
          <a:lstStyle/>
          <a:p>
            <a:pPr marL="342900" marR="0" lvl="0" indent="-342900">
              <a:lnSpc>
                <a:spcPct val="107000"/>
              </a:lnSpc>
              <a:spcBef>
                <a:spcPts val="0"/>
              </a:spcBef>
              <a:spcAft>
                <a:spcPts val="0"/>
              </a:spcAft>
              <a:buFont typeface="Calibri" panose="020F0502020204030204" pitchFamily="34" charset="0"/>
              <a:buChar char="-"/>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shall we escape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If Elijah's voice brought destruction, because he was an angel of the Lord,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will we escape when the Voice of Christ speaking through?</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Or, </a:t>
            </a:r>
            <a:r>
              <a:rPr lang="en-US" sz="11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can we fail when you're prayed for, if It's the Voice of Christ?</a:t>
            </a:r>
            <a:br>
              <a:rPr lang="en-US" sz="11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Where is your escape?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Oh, you say, "Bless God, I belong to the Methodist church. I'm a Presbyterian. I'm a Pentecostal." That doesn't have one thing to do with It. </a:t>
            </a: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you get on a side-line and want to call It "spiritualism, or some mental telepathy, or some devil," or something. Shame on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5725" indent="0">
              <a:buNone/>
            </a:pPr>
            <a:r>
              <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when we see Him come down, to continue to confirm His Word, </a:t>
            </a:r>
            <a:r>
              <a:rPr lang="en-US"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how shall we escape</a:t>
            </a:r>
            <a:r>
              <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if we sucker to some church, or some organization, or denomination, or some little pet theory of our own? You better turn loose.</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"For every sin received a just recompense under the angels, how much more when the Son of God is speaking from the Heavens, to make manifest His Word! How shall we escape, if we neglect so great a salvation?"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85725" inden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93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864336"/>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2:3</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3     †     </a:t>
            </a: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How shall we escape,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if we neglect so great salvation; which at the first began to be spoken by the Lord, and was confirmed unto us by them that heard him;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588520"/>
            <a:ext cx="6494073" cy="3396957"/>
          </a:xfrm>
        </p:spPr>
        <p:txBody>
          <a:bodyPr>
            <a:normAutofit/>
          </a:bodyPr>
          <a:lstStyle/>
          <a:p>
            <a:pPr marL="0" marR="0" lvl="0" indent="0">
              <a:lnSpc>
                <a:spcPct val="107000"/>
              </a:lnSpc>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54-0404E  GOD.HAS.A.PROVIDED.WAY_  LOUISVILLE.KY  V-25 N-9  SUNDAY_</a:t>
            </a:r>
          </a:p>
          <a:p>
            <a:pPr marL="0" marR="0" lvl="0" indent="0">
              <a:lnSpc>
                <a:spcPct val="107000"/>
              </a:lnSpc>
              <a:spcBef>
                <a:spcPts val="0"/>
              </a:spcBef>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And there's where all the types and the shadows of the Old Testament, all come and met in Jesus Christ. He paid the supreme price, ascended on high, </a:t>
            </a:r>
            <a:r>
              <a:rPr lang="en-US"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and sent back the Holy Ghost tonight, which is God's provided Way of your escape.</a:t>
            </a:r>
          </a:p>
        </p:txBody>
      </p:sp>
    </p:spTree>
    <p:extLst>
      <p:ext uri="{BB962C8B-B14F-4D97-AF65-F5344CB8AC3E}">
        <p14:creationId xmlns:p14="http://schemas.microsoft.com/office/powerpoint/2010/main" val="2853153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430497"/>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Hebrews 2:4</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4     †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God also bearing them witness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both with signs and wonders, and with divers miracles, and gifts of the Holy Ghost, according to his own will?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588520"/>
            <a:ext cx="6494073" cy="3396957"/>
          </a:xfrm>
        </p:spPr>
        <p:txBody>
          <a:bodyPr>
            <a:normAutofit lnSpcReduction="10000"/>
          </a:bodyPr>
          <a:lstStyle/>
          <a:p>
            <a:pPr marL="0" marR="0" lvl="0" indent="0">
              <a:lnSpc>
                <a:spcPct val="107000"/>
              </a:lnSpc>
              <a:spcBef>
                <a:spcPts val="0"/>
              </a:spcBef>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God also bearing them witness</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6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God always bears witness. </a:t>
            </a:r>
          </a:p>
          <a:p>
            <a:pPr marL="742950" marR="0" lvl="1" indent="-285750">
              <a:lnSpc>
                <a:spcPct val="107000"/>
              </a:lnSpc>
              <a:spcBef>
                <a:spcPts val="0"/>
              </a:spcBef>
              <a:spcAft>
                <a:spcPts val="0"/>
              </a:spcAft>
              <a:buFont typeface="Courier New" panose="02070309020205020404" pitchFamily="49" charset="0"/>
              <a:buChar char="o"/>
            </a:pPr>
            <a:r>
              <a:rPr lang="en-US" sz="14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Your life will bear witness. </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I don't know what your testimony is, but your life speaks so loud, your voice can't be heard. </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But, your living, </a:t>
            </a:r>
            <a:r>
              <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your every-day life will testify what you are. God bears witness. </a:t>
            </a:r>
            <a:r>
              <a:rPr lang="en-US" sz="1400" dirty="0">
                <a:effectLst/>
                <a:latin typeface="Calibri" panose="020F0502020204030204" pitchFamily="34" charset="0"/>
                <a:ea typeface="Calibri" panose="020F0502020204030204" pitchFamily="34" charset="0"/>
                <a:cs typeface="Times New Roman" panose="02020603050405020304" pitchFamily="18" charset="0"/>
              </a:rPr>
              <a:t>Yes. </a:t>
            </a:r>
          </a:p>
          <a:p>
            <a:pPr marL="742950" marR="0" lvl="1" indent="-285750">
              <a:lnSpc>
                <a:spcPct val="107000"/>
              </a:lnSpc>
              <a:spcBef>
                <a:spcPts val="0"/>
              </a:spcBef>
              <a:spcAft>
                <a:spcPts val="0"/>
              </a:spcAft>
              <a:buFont typeface="Courier New" panose="02070309020205020404" pitchFamily="49" charset="0"/>
              <a:buChar char="o"/>
            </a:pPr>
            <a:r>
              <a:rPr lang="en-US" sz="1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 Holy Spirit is a seal, and a seal takes both sides of the paper.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800"/>
              </a:spcAft>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They see you standing here and see you when you go away. Not only in church but at every-day work. </a:t>
            </a:r>
            <a:r>
              <a:rPr lang="en-US" sz="1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You're sealed on both sides, </a:t>
            </a:r>
            <a:r>
              <a:rPr lang="en-US" sz="14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inside</a:t>
            </a:r>
            <a:r>
              <a:rPr lang="en-US" sz="1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and </a:t>
            </a:r>
            <a:r>
              <a:rPr lang="en-US" sz="14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outside</a:t>
            </a:r>
            <a:r>
              <a:rPr lang="en-US" sz="1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By the joy that you have, </a:t>
            </a:r>
            <a:r>
              <a:rPr lang="en-US" sz="14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and by the life that you live</a:t>
            </a:r>
            <a:r>
              <a:rPr lang="en-US" sz="1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you're sealed, in and outside, </a:t>
            </a:r>
            <a:r>
              <a:rPr lang="en-US" sz="14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that you know you're saved and the world knows you're saved</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dirty="0">
                <a:effectLst/>
                <a:latin typeface="Calibri" panose="020F0502020204030204" pitchFamily="34" charset="0"/>
                <a:ea typeface="Calibri" panose="020F0502020204030204" pitchFamily="34" charset="0"/>
                <a:cs typeface="Times New Roman" panose="02020603050405020304" pitchFamily="18" charset="0"/>
              </a:rPr>
              <a:t>by the life that you live, for God bears witness.</a:t>
            </a:r>
          </a:p>
          <a:p>
            <a:pPr marL="0" marR="0" lvl="0" indent="0">
              <a:lnSpc>
                <a:spcPct val="107000"/>
              </a:lnSpc>
              <a:spcBef>
                <a:spcPts val="0"/>
              </a:spcBef>
              <a:spcAft>
                <a:spcPts val="0"/>
              </a:spcAft>
              <a:buNone/>
            </a:pPr>
            <a:endParaRPr lang="en-US"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6549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430497"/>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Hebrews 2:4</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4     †     God also bearing them witness,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both with signs and wonders, and with divers miracles, and gifts of the Holy Ghost, according to his own will? </a:t>
            </a: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588520"/>
            <a:ext cx="6494073" cy="3396957"/>
          </a:xfrm>
        </p:spPr>
        <p:txBody>
          <a:bodyPr>
            <a:normAutofit/>
          </a:bodyPr>
          <a:lstStyle/>
          <a:p>
            <a:pPr marL="342900" marR="0" lvl="0" indent="-342900">
              <a:lnSpc>
                <a:spcPct val="107000"/>
              </a:lnSpc>
              <a:spcBef>
                <a:spcPts val="0"/>
              </a:spcBef>
              <a:spcAft>
                <a:spcPts val="0"/>
              </a:spcAft>
              <a:buFont typeface="Calibri" panose="020F0502020204030204" pitchFamily="34" charset="0"/>
              <a:buChar char="-"/>
            </a:pPr>
            <a: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both with signs and wonders, and with divers miracles, and gifts of the Holy Ghost, according to his own will?</a:t>
            </a:r>
            <a:br>
              <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Acts 3:4</a:t>
            </a:r>
          </a:p>
          <a:p>
            <a:pPr marL="9144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Peter, fastening his eyes upon him with John, said, Look on us.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br>
              <a:rPr lang="en-US" sz="1100" dirty="0">
                <a:effectLst/>
                <a:latin typeface="Calibri" panose="020F0502020204030204" pitchFamily="34" charset="0"/>
                <a:ea typeface="Calibri" panose="020F0502020204030204" pitchFamily="34" charset="0"/>
                <a:cs typeface="Times New Roman" panose="02020603050405020304" pitchFamily="18" charset="0"/>
              </a:rPr>
            </a:br>
            <a:r>
              <a:rPr lang="en-US" sz="1100" dirty="0">
                <a:effectLst/>
                <a:latin typeface="Calibri" panose="020F0502020204030204" pitchFamily="34" charset="0"/>
                <a:ea typeface="Calibri" panose="020F0502020204030204" pitchFamily="34" charset="0"/>
                <a:cs typeface="Times New Roman" panose="02020603050405020304" pitchFamily="18" charset="0"/>
              </a:rPr>
              <a:t>Brother, </a:t>
            </a:r>
            <a: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when the world knows that you've been with Jesus, </a:t>
            </a:r>
            <a:r>
              <a:rPr lang="en-US" sz="1100" dirty="0">
                <a:effectLst/>
                <a:latin typeface="Calibri" panose="020F0502020204030204" pitchFamily="34" charset="0"/>
                <a:ea typeface="Calibri" panose="020F0502020204030204" pitchFamily="34" charset="0"/>
                <a:cs typeface="Times New Roman" panose="02020603050405020304" pitchFamily="18" charset="0"/>
              </a:rPr>
              <a:t>when you can live such an unadulterated life in this present world and in this darkness, that the world knows and can see that you've been with Jesus; when a rugged, old vulgar prostitute of the street can become a lady, washed in the Blood of the Lamb; </a:t>
            </a:r>
            <a: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God is bearing witness that He lives.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81    Take a drunkard, who is so low-down that he would run around on his wife, that he would mistreat his children, and take the food from the table, to spend on a prostitute. </a:t>
            </a:r>
            <a:r>
              <a:rPr lang="en-US" sz="1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Let him get with Jesus once. You'll see him returning, like Legion, who was in his right mind and clothed, to his babies and to his wife and to his loved ones.</a:t>
            </a:r>
          </a:p>
          <a:p>
            <a:pPr marL="0" marR="0" lvl="0" indent="0">
              <a:lnSpc>
                <a:spcPct val="107000"/>
              </a:lnSpc>
              <a:spcBef>
                <a:spcPts val="0"/>
              </a:spcBef>
              <a:spcAft>
                <a:spcPts val="0"/>
              </a:spcAft>
              <a:buNone/>
            </a:pPr>
            <a:endParaRPr lang="en-US"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152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430497"/>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Hebrews 2:4</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4     †     God also bearing them witness,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both with signs and wonders, and with divers miracles, and gifts of the Holy Ghost, according to his own will? </a:t>
            </a: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588520"/>
            <a:ext cx="6494073" cy="3396957"/>
          </a:xfrm>
        </p:spPr>
        <p:txBody>
          <a:bodyPr>
            <a:normAutofit fontScale="850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Lady Maccabee in Oklahoma</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And when this little preacher give her story, in such a way, till he had the people setting on the end of their seats, listening what would be next.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he got down to that: very vile, dirty, low-down, till the laws wouldn't even want to fool with her, she was so low.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very Devil in hell would reject such a person, nearly, the way he told the story. </a:t>
            </a: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Then he said, "Gentlemen, of the religions of the world, </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has your religion got anything that would clean the hands of Lady Maccabee?“</a:t>
            </a:r>
            <a:endPar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Everybody set still. Then he clapped his hands together, and jumped up in the air. </a:t>
            </a: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 said,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"Glory be to God! The Blood of Jesus Christ won't only clean her hands, but It'll clean her heart and make her His Bride."</a:t>
            </a:r>
            <a:endParaRPr lang="en-US"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092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430497"/>
          </a:xfrm>
        </p:spPr>
        <p:txBody>
          <a:bodyPr>
            <a:normAutofit fontScale="90000"/>
          </a:bodyPr>
          <a:lstStyle/>
          <a:p>
            <a:pPr marL="0" marR="0">
              <a:lnSpc>
                <a:spcPct val="12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Hebrews 2:5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For unto the angels hath he not put in subjection the world to come, whereof we speak. </a:t>
            </a: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314868"/>
            <a:ext cx="6494073" cy="3670610"/>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great Angels that ministers in the Heavens, Gabriel, Michael, Woodworm, and the tens of thousands times tens of thousands of Angels of Heaven; or the tens of hundreds of prophets that's been on the earth, every one of them; </a:t>
            </a: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He's never put any of them to have control over the world to come, that we speak of. Not a one!</a:t>
            </a: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 never said, "Isaiah, you'll control the world."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He never put the world in subjection to Elijah. Neither did He put it to Gabriel, or any angel, any ministering spirit.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54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9CF6-4FC8-480D-8965-1B866B3A1289}"/>
              </a:ext>
            </a:extLst>
          </p:cNvPr>
          <p:cNvSpPr>
            <a:spLocks noGrp="1"/>
          </p:cNvSpPr>
          <p:nvPr>
            <p:ph type="title"/>
          </p:nvPr>
        </p:nvSpPr>
        <p:spPr>
          <a:xfrm>
            <a:off x="233775" y="158023"/>
            <a:ext cx="6390450" cy="1016681"/>
          </a:xfrm>
        </p:spPr>
        <p:txBody>
          <a:bodyPr>
            <a:normAutofit fontScale="90000"/>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Hebrews 2:6</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But one in a certain place [David] testified, saying,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is man, that thou art mindful of him? or the son of man, that thou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visitest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him?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0B1A9951-D931-4955-8133-7B7BFA1D9F3F}"/>
              </a:ext>
            </a:extLst>
          </p:cNvPr>
          <p:cNvSpPr>
            <a:spLocks noGrp="1"/>
          </p:cNvSpPr>
          <p:nvPr>
            <p:ph type="body" idx="1"/>
          </p:nvPr>
        </p:nvSpPr>
        <p:spPr>
          <a:xfrm>
            <a:off x="233774" y="1121307"/>
            <a:ext cx="6494073" cy="3944601"/>
          </a:xfrm>
        </p:spPr>
        <p:txBody>
          <a:bodyPr>
            <a:normAutofit fontScale="77500" lnSpcReduction="20000"/>
          </a:bodyPr>
          <a:lstStyle/>
          <a:p>
            <a:pPr marL="0" marR="0" indent="0">
              <a:lnSpc>
                <a:spcPct val="107000"/>
              </a:lnSpc>
              <a:spcBef>
                <a:spcPts val="0"/>
              </a:spcBef>
              <a:spcAft>
                <a:spcPts val="800"/>
              </a:spcAft>
              <a:buNone/>
            </a:pP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What is man, that thou art mindful of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Who are you, anyhow? What does that job you got mean? Or what does that little house we own mean? What does the car we own mean?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Pretty little girl, you little sassy thing, what does that little look that you have now?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You young men with a shiny, slick hair, straight shoulders; you'll bend down someday, when stooped with age.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blessed be the Lord! </a:t>
            </a:r>
            <a:r>
              <a:rPr lang="en-US" sz="18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You've got a soul that's born again.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You'll live forever and ever, because He become you, that you through His grace might become Him, and make a place for you.</a:t>
            </a:r>
          </a:p>
          <a:p>
            <a:pPr marL="342900" marR="0" lvl="0" indent="-342900">
              <a:lnSpc>
                <a:spcPct val="107000"/>
              </a:lnSpc>
              <a:spcBef>
                <a:spcPts val="0"/>
              </a:spcBef>
              <a:spcAft>
                <a:spcPts val="0"/>
              </a:spcAft>
              <a:buFont typeface="Calibri" panose="020F0502020204030204" pitchFamily="34" charset="0"/>
              <a:buChar char="-"/>
            </a:pP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Oh, we who think that we got a change of clothes, and a few groceries in the house, what are we? God could take it in a second. Your very breath holds in His hand. </a:t>
            </a:r>
            <a:b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br>
            <a:endPar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8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And here in our midst to heal the sick, to proclaim and profess, and to foretell, and every time perfect. And even concerned enough to bring a little, dead fish back to its life again, in the midst of 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Jehovah around us, Jehovah in us, the great and mighty I AM.</a:t>
            </a:r>
          </a:p>
        </p:txBody>
      </p:sp>
    </p:spTree>
    <p:extLst>
      <p:ext uri="{BB962C8B-B14F-4D97-AF65-F5344CB8AC3E}">
        <p14:creationId xmlns:p14="http://schemas.microsoft.com/office/powerpoint/2010/main" val="93847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280497" y="315935"/>
            <a:ext cx="6390450" cy="812047"/>
          </a:xfrm>
          <a:prstGeom prst="rect">
            <a:avLst/>
          </a:prstGeom>
        </p:spPr>
        <p:txBody>
          <a:bodyPr spcFirstLastPara="1" wrap="square" lIns="68569" tIns="68569" rIns="68569" bIns="68569" anchor="t" anchorCtr="0">
            <a:noAutofit/>
          </a:bodyPr>
          <a:lstStyle/>
          <a:p>
            <a:r>
              <a:rPr lang="en" sz="1400" dirty="0"/>
              <a:t>Hebrews 1:8 </a:t>
            </a:r>
            <a:br>
              <a:rPr lang="en" sz="1400" dirty="0"/>
            </a:br>
            <a:r>
              <a:rPr lang="en" sz="1400" dirty="0"/>
              <a:t>But </a:t>
            </a:r>
            <a:r>
              <a:rPr lang="en" sz="1400" dirty="0">
                <a:highlight>
                  <a:srgbClr val="FFFF00"/>
                </a:highlight>
              </a:rPr>
              <a:t>unto the Son he saith</a:t>
            </a:r>
            <a:r>
              <a:rPr lang="en" sz="1400" dirty="0"/>
              <a:t>, Thy throne, O God, is for ever and ever: </a:t>
            </a:r>
            <a:br>
              <a:rPr lang="en" sz="1400" dirty="0"/>
            </a:br>
            <a:r>
              <a:rPr lang="en" sz="1400" b="1" u="sng" dirty="0"/>
              <a:t>a sceptre of righteousness</a:t>
            </a:r>
            <a:r>
              <a:rPr lang="en" sz="1400" dirty="0"/>
              <a:t> is the sceptre of thy kingdom.</a:t>
            </a:r>
            <a:endParaRPr sz="1400" dirty="0"/>
          </a:p>
        </p:txBody>
      </p:sp>
      <p:sp>
        <p:nvSpPr>
          <p:cNvPr id="174" name="Google Shape;174;p32"/>
          <p:cNvSpPr txBox="1">
            <a:spLocks noGrp="1"/>
          </p:cNvSpPr>
          <p:nvPr>
            <p:ph type="body" idx="1"/>
          </p:nvPr>
        </p:nvSpPr>
        <p:spPr>
          <a:xfrm>
            <a:off x="133489" y="1248122"/>
            <a:ext cx="3644251" cy="2249291"/>
          </a:xfrm>
          <a:prstGeom prst="rect">
            <a:avLst/>
          </a:prstGeom>
        </p:spPr>
        <p:txBody>
          <a:bodyPr spcFirstLastPara="1" wrap="square" lIns="68569" tIns="68569" rIns="68569" bIns="68569" anchor="t" anchorCtr="0">
            <a:noAutofit/>
          </a:bodyPr>
          <a:lstStyle/>
          <a:p>
            <a:pPr marL="85725" indent="0">
              <a:spcBef>
                <a:spcPts val="900"/>
              </a:spcBef>
              <a:buNone/>
            </a:pPr>
            <a:r>
              <a:rPr lang="en-US" sz="1200" b="0" i="0" dirty="0">
                <a:solidFill>
                  <a:srgbClr val="333333"/>
                </a:solidFill>
                <a:effectLst/>
                <a:latin typeface="Source Sans Pro" panose="020B0503030403020204" pitchFamily="34" charset="0"/>
              </a:rPr>
              <a:t>…a ceremonial or ornamental staff that was also </a:t>
            </a:r>
            <a:br>
              <a:rPr lang="en-US" sz="1200" b="0" i="0" dirty="0">
                <a:solidFill>
                  <a:srgbClr val="333333"/>
                </a:solidFill>
                <a:effectLst/>
                <a:latin typeface="Source Sans Pro" panose="020B0503030403020204" pitchFamily="34" charset="0"/>
              </a:rPr>
            </a:br>
            <a:r>
              <a:rPr lang="en-US" sz="1400" b="1" i="0" dirty="0">
                <a:solidFill>
                  <a:srgbClr val="333333"/>
                </a:solidFill>
                <a:effectLst/>
                <a:highlight>
                  <a:srgbClr val="FFFF00"/>
                </a:highlight>
                <a:latin typeface="Source Sans Pro" panose="020B0503030403020204" pitchFamily="34" charset="0"/>
              </a:rPr>
              <a:t>a sign of authority or sovereignty.</a:t>
            </a:r>
          </a:p>
          <a:p>
            <a:pPr marL="85725" indent="0">
              <a:spcBef>
                <a:spcPts val="900"/>
              </a:spcBef>
              <a:buNone/>
            </a:pPr>
            <a:endParaRPr lang="en" sz="1200" b="1" dirty="0">
              <a:solidFill>
                <a:srgbClr val="333333"/>
              </a:solidFill>
              <a:highlight>
                <a:srgbClr val="FFFFFF"/>
              </a:highlight>
            </a:endParaRPr>
          </a:p>
          <a:p>
            <a:pPr>
              <a:spcBef>
                <a:spcPts val="900"/>
              </a:spcBef>
            </a:pPr>
            <a:r>
              <a:rPr lang="en" sz="1200" b="1" dirty="0">
                <a:solidFill>
                  <a:srgbClr val="333333"/>
                </a:solidFill>
                <a:highlight>
                  <a:srgbClr val="FFFFFF"/>
                </a:highlight>
              </a:rPr>
              <a:t>Scepter</a:t>
            </a:r>
            <a:r>
              <a:rPr lang="en" sz="1200" dirty="0">
                <a:solidFill>
                  <a:srgbClr val="333333"/>
                </a:solidFill>
                <a:highlight>
                  <a:srgbClr val="FFFFFF"/>
                </a:highlight>
              </a:rPr>
              <a:t>. </a:t>
            </a:r>
            <a:r>
              <a:rPr lang="en" sz="1200" dirty="0">
                <a:solidFill>
                  <a:srgbClr val="333333"/>
                </a:solidFill>
                <a:highlight>
                  <a:srgbClr val="00FFFF"/>
                </a:highlight>
              </a:rPr>
              <a:t>Long staff </a:t>
            </a:r>
            <a:r>
              <a:rPr lang="en" sz="1200" dirty="0">
                <a:solidFill>
                  <a:srgbClr val="333333"/>
                </a:solidFill>
                <a:highlight>
                  <a:srgbClr val="FFFFFF"/>
                </a:highlight>
              </a:rPr>
              <a:t>with an ornamental head and other decorations used to represent </a:t>
            </a:r>
            <a:r>
              <a:rPr lang="en" sz="1200" dirty="0">
                <a:solidFill>
                  <a:srgbClr val="333333"/>
                </a:solidFill>
                <a:highlight>
                  <a:srgbClr val="00FF00"/>
                </a:highlight>
              </a:rPr>
              <a:t>royal authority; </a:t>
            </a:r>
            <a:endParaRPr sz="1200" dirty="0">
              <a:solidFill>
                <a:srgbClr val="333333"/>
              </a:solidFill>
              <a:highlight>
                <a:srgbClr val="00FF00"/>
              </a:highlight>
            </a:endParaRPr>
          </a:p>
          <a:p>
            <a:r>
              <a:rPr lang="en" sz="1200" dirty="0">
                <a:solidFill>
                  <a:srgbClr val="333333"/>
                </a:solidFill>
                <a:highlight>
                  <a:srgbClr val="FFFFFF"/>
                </a:highlight>
              </a:rPr>
              <a:t>a </a:t>
            </a:r>
            <a:r>
              <a:rPr lang="en" sz="1200" dirty="0">
                <a:solidFill>
                  <a:srgbClr val="333333"/>
                </a:solidFill>
                <a:highlight>
                  <a:srgbClr val="00FFFF"/>
                </a:highlight>
              </a:rPr>
              <a:t>shorter staff</a:t>
            </a:r>
            <a:r>
              <a:rPr lang="en" sz="1200" dirty="0">
                <a:solidFill>
                  <a:srgbClr val="333333"/>
                </a:solidFill>
                <a:highlight>
                  <a:srgbClr val="FFFFFF"/>
                </a:highlight>
              </a:rPr>
              <a:t> was used as a battle mace to symbolize </a:t>
            </a:r>
            <a:r>
              <a:rPr lang="en" sz="1200" dirty="0">
                <a:solidFill>
                  <a:srgbClr val="333333"/>
                </a:solidFill>
                <a:highlight>
                  <a:srgbClr val="00FF00"/>
                </a:highlight>
              </a:rPr>
              <a:t>royal military power. </a:t>
            </a:r>
          </a:p>
          <a:p>
            <a:pPr marL="85725" indent="0">
              <a:buNone/>
            </a:pPr>
            <a:endParaRPr lang="en" sz="1200" dirty="0">
              <a:solidFill>
                <a:srgbClr val="333333"/>
              </a:solidFill>
              <a:highlight>
                <a:srgbClr val="00FFFF"/>
              </a:highlight>
            </a:endParaRPr>
          </a:p>
          <a:p>
            <a:pPr marL="85725" indent="0">
              <a:buNone/>
            </a:pPr>
            <a:endParaRPr lang="en-US" sz="1200" dirty="0">
              <a:solidFill>
                <a:srgbClr val="333333"/>
              </a:solidFill>
              <a:highlight>
                <a:srgbClr val="00FFFF"/>
              </a:highlight>
              <a:latin typeface="Source Sans Pro" panose="020B0503030403020204" pitchFamily="34" charset="0"/>
            </a:endParaRPr>
          </a:p>
          <a:p>
            <a:pPr marL="85725" indent="0">
              <a:buNone/>
            </a:pPr>
            <a:endParaRPr lang="en-US" sz="1200" dirty="0">
              <a:solidFill>
                <a:srgbClr val="333333"/>
              </a:solidFill>
              <a:highlight>
                <a:srgbClr val="00FFFF"/>
              </a:highlight>
              <a:latin typeface="Source Sans Pro" panose="020B0503030403020204" pitchFamily="34" charset="0"/>
            </a:endParaRPr>
          </a:p>
        </p:txBody>
      </p:sp>
      <p:pic>
        <p:nvPicPr>
          <p:cNvPr id="1028" name="Picture 4" descr="A Scepter of Righteousness – Convictions of Honor">
            <a:extLst>
              <a:ext uri="{FF2B5EF4-FFF2-40B4-BE49-F238E27FC236}">
                <a16:creationId xmlns:a16="http://schemas.microsoft.com/office/drawing/2014/main" id="{9B466CCD-DC30-46F4-81EF-17EB0A229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182" y="1475054"/>
            <a:ext cx="2579931" cy="1941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60BE42-2D8D-4B24-A1ED-E3CF6615D8CB}"/>
              </a:ext>
            </a:extLst>
          </p:cNvPr>
          <p:cNvSpPr txBox="1"/>
          <p:nvPr/>
        </p:nvSpPr>
        <p:spPr>
          <a:xfrm>
            <a:off x="4061659" y="3416068"/>
            <a:ext cx="2389454" cy="307777"/>
          </a:xfrm>
          <a:prstGeom prst="rect">
            <a:avLst/>
          </a:prstGeom>
          <a:noFill/>
        </p:spPr>
        <p:txBody>
          <a:bodyPr wrap="square" rtlCol="0">
            <a:spAutoFit/>
          </a:bodyPr>
          <a:lstStyle/>
          <a:p>
            <a:pPr algn="ctr"/>
            <a:r>
              <a:rPr lang="en-US" dirty="0">
                <a:highlight>
                  <a:srgbClr val="C0C0C0"/>
                </a:highlight>
              </a:rPr>
              <a:t>His Righteousness</a:t>
            </a:r>
          </a:p>
        </p:txBody>
      </p:sp>
      <p:sp>
        <p:nvSpPr>
          <p:cNvPr id="3" name="TextBox 2">
            <a:extLst>
              <a:ext uri="{FF2B5EF4-FFF2-40B4-BE49-F238E27FC236}">
                <a16:creationId xmlns:a16="http://schemas.microsoft.com/office/drawing/2014/main" id="{158D7B7F-93CA-43A6-8731-6B2260CFCD62}"/>
              </a:ext>
            </a:extLst>
          </p:cNvPr>
          <p:cNvSpPr txBox="1"/>
          <p:nvPr/>
        </p:nvSpPr>
        <p:spPr>
          <a:xfrm>
            <a:off x="166861" y="3895378"/>
            <a:ext cx="6284252" cy="738664"/>
          </a:xfrm>
          <a:prstGeom prst="rect">
            <a:avLst/>
          </a:prstGeom>
          <a:noFill/>
        </p:spPr>
        <p:txBody>
          <a:bodyPr wrap="square" rtlCol="0">
            <a:spAutoFit/>
          </a:bodyPr>
          <a:lstStyle/>
          <a:p>
            <a:pPr marL="457200" indent="-228600" algn="l" fontAlgn="base">
              <a:spcBef>
                <a:spcPts val="900"/>
              </a:spcBef>
            </a:pPr>
            <a:r>
              <a:rPr lang="en-US" b="0" i="0" dirty="0">
                <a:solidFill>
                  <a:srgbClr val="3D3D3D"/>
                </a:solidFill>
                <a:effectLst/>
                <a:latin typeface="Georgia" panose="02040502050405020303" pitchFamily="18" charset="0"/>
              </a:rPr>
              <a:t>NLT - You rule with a scepter of justice.</a:t>
            </a:r>
            <a:endParaRPr lang="en-US" b="0" i="0" dirty="0">
              <a:solidFill>
                <a:srgbClr val="3D3D3D"/>
              </a:solidFill>
              <a:effectLst/>
              <a:latin typeface="Source Sans Pro" panose="020B0503030403020204" pitchFamily="34" charset="0"/>
            </a:endParaRPr>
          </a:p>
          <a:p>
            <a:endParaRPr lang="en-US" dirty="0"/>
          </a:p>
          <a:p>
            <a:r>
              <a:rPr lang="en-US" dirty="0"/>
              <a:t>     NIRV - </a:t>
            </a:r>
            <a:r>
              <a:rPr lang="en-US" b="0" i="0" dirty="0">
                <a:solidFill>
                  <a:srgbClr val="3D3D3D"/>
                </a:solidFill>
                <a:effectLst/>
                <a:latin typeface="Georgia" panose="02040502050405020303" pitchFamily="18" charset="0"/>
              </a:rPr>
              <a:t>Your kingdom will be ruled by what is right.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222706"/>
            <a:ext cx="6390450" cy="951998"/>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 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233775" y="1186921"/>
            <a:ext cx="6390450" cy="1442813"/>
          </a:xfrm>
          <a:prstGeom prst="rect">
            <a:avLst/>
          </a:prstGeom>
        </p:spPr>
        <p:txBody>
          <a:bodyPr spcFirstLastPara="1" wrap="square" lIns="68569" tIns="68569" rIns="68569" bIns="68569" anchor="t" anchorCtr="0">
            <a:normAutofit fontScale="92500"/>
          </a:bodyPr>
          <a:lstStyle/>
          <a:p>
            <a:pPr marL="0" indent="0">
              <a:lnSpc>
                <a:spcPct val="130000"/>
              </a:lnSpc>
              <a:buClr>
                <a:schemeClr val="dk1"/>
              </a:buClr>
              <a:buSzPts val="1100"/>
              <a:buNone/>
            </a:pPr>
            <a:r>
              <a:rPr lang="en" sz="1200" b="1" dirty="0">
                <a:solidFill>
                  <a:srgbClr val="333333"/>
                </a:solidFill>
                <a:highlight>
                  <a:srgbClr val="FFFFFF"/>
                </a:highlight>
              </a:rPr>
              <a:t>RIGHTEOUSNESS</a:t>
            </a:r>
            <a:r>
              <a:rPr lang="en" sz="1200" dirty="0">
                <a:solidFill>
                  <a:srgbClr val="333333"/>
                </a:solidFill>
                <a:highlight>
                  <a:srgbClr val="FFFFFF"/>
                </a:highlight>
              </a:rPr>
              <a:t> (Hebrew </a:t>
            </a:r>
            <a:r>
              <a:rPr lang="en" sz="1500" dirty="0">
                <a:solidFill>
                  <a:srgbClr val="333333"/>
                </a:solidFill>
                <a:highlight>
                  <a:srgbClr val="FFFFFF"/>
                </a:highlight>
              </a:rPr>
              <a:t>צדק</a:t>
            </a:r>
            <a:r>
              <a:rPr lang="en" sz="1200" dirty="0">
                <a:solidFill>
                  <a:srgbClr val="333333"/>
                </a:solidFill>
                <a:highlight>
                  <a:srgbClr val="FFFFFF"/>
                </a:highlight>
              </a:rPr>
              <a:t>, </a:t>
            </a:r>
            <a:r>
              <a:rPr lang="en" sz="1200" i="1" dirty="0">
                <a:solidFill>
                  <a:srgbClr val="333333"/>
                </a:solidFill>
                <a:highlight>
                  <a:srgbClr val="FFFFFF"/>
                </a:highlight>
              </a:rPr>
              <a:t>tsdq</a:t>
            </a:r>
            <a:r>
              <a:rPr lang="en" sz="1200" dirty="0">
                <a:solidFill>
                  <a:srgbClr val="333333"/>
                </a:solidFill>
                <a:highlight>
                  <a:srgbClr val="FFFFFF"/>
                </a:highlight>
              </a:rPr>
              <a:t>;, </a:t>
            </a:r>
            <a:r>
              <a:rPr lang="en" sz="1500" dirty="0">
                <a:solidFill>
                  <a:srgbClr val="333333"/>
                </a:solidFill>
                <a:highlight>
                  <a:srgbClr val="FFFFFF"/>
                </a:highlight>
              </a:rPr>
              <a:t>צְדָקָה</a:t>
            </a:r>
            <a:r>
              <a:rPr lang="en" sz="1200" dirty="0">
                <a:solidFill>
                  <a:srgbClr val="333333"/>
                </a:solidFill>
                <a:highlight>
                  <a:srgbClr val="FFFFFF"/>
                </a:highlight>
              </a:rPr>
              <a:t>, </a:t>
            </a:r>
            <a:r>
              <a:rPr lang="en" sz="1200" i="1" dirty="0">
                <a:solidFill>
                  <a:srgbClr val="333333"/>
                </a:solidFill>
                <a:highlight>
                  <a:srgbClr val="FFFFFF"/>
                </a:highlight>
              </a:rPr>
              <a:t>tsedaqah</a:t>
            </a:r>
            <a:r>
              <a:rPr lang="en" sz="1200" dirty="0">
                <a:solidFill>
                  <a:srgbClr val="333333"/>
                </a:solidFill>
                <a:highlight>
                  <a:srgbClr val="FFFFFF"/>
                </a:highlight>
              </a:rPr>
              <a:t>;, </a:t>
            </a:r>
            <a:r>
              <a:rPr lang="en" sz="1500" dirty="0">
                <a:solidFill>
                  <a:srgbClr val="333333"/>
                </a:solidFill>
                <a:highlight>
                  <a:srgbClr val="FFFFFF"/>
                </a:highlight>
              </a:rPr>
              <a:t>צַדִּיק</a:t>
            </a:r>
            <a:r>
              <a:rPr lang="en" sz="1200" dirty="0">
                <a:solidFill>
                  <a:srgbClr val="333333"/>
                </a:solidFill>
                <a:highlight>
                  <a:srgbClr val="FFFFFF"/>
                </a:highlight>
              </a:rPr>
              <a:t>, </a:t>
            </a:r>
            <a:r>
              <a:rPr lang="en" sz="1200" i="1" dirty="0">
                <a:solidFill>
                  <a:srgbClr val="333333"/>
                </a:solidFill>
                <a:highlight>
                  <a:srgbClr val="FFFFFF"/>
                </a:highlight>
              </a:rPr>
              <a:t>tsaddiq</a:t>
            </a:r>
            <a:r>
              <a:rPr lang="en" sz="1200" dirty="0">
                <a:solidFill>
                  <a:srgbClr val="333333"/>
                </a:solidFill>
                <a:highlight>
                  <a:srgbClr val="FFFFFF"/>
                </a:highlight>
              </a:rPr>
              <a:t>; Greek δικαιοσύνη, </a:t>
            </a:r>
            <a:r>
              <a:rPr lang="en" sz="1200" i="1" dirty="0">
                <a:solidFill>
                  <a:srgbClr val="333333"/>
                </a:solidFill>
                <a:highlight>
                  <a:srgbClr val="FFFFFF"/>
                </a:highlight>
              </a:rPr>
              <a:t>dikaiosynē</a:t>
            </a:r>
            <a:r>
              <a:rPr lang="en" sz="1200" dirty="0">
                <a:solidFill>
                  <a:srgbClr val="333333"/>
                </a:solidFill>
                <a:highlight>
                  <a:srgbClr val="FFFFFF"/>
                </a:highlight>
              </a:rPr>
              <a:t>, δίκαιος, </a:t>
            </a:r>
            <a:r>
              <a:rPr lang="en" sz="1200" i="1" dirty="0">
                <a:solidFill>
                  <a:srgbClr val="333333"/>
                </a:solidFill>
                <a:highlight>
                  <a:srgbClr val="FFFFFF"/>
                </a:highlight>
              </a:rPr>
              <a:t>dikaios</a:t>
            </a:r>
            <a:r>
              <a:rPr lang="en" sz="1200" dirty="0">
                <a:solidFill>
                  <a:srgbClr val="333333"/>
                </a:solidFill>
                <a:highlight>
                  <a:srgbClr val="FFFFFF"/>
                </a:highlight>
              </a:rPr>
              <a:t>). The quality, state, and characteristic </a:t>
            </a:r>
            <a:r>
              <a:rPr lang="en" sz="1200" dirty="0">
                <a:solidFill>
                  <a:srgbClr val="333333"/>
                </a:solidFill>
                <a:highlight>
                  <a:srgbClr val="FFFF00"/>
                </a:highlight>
              </a:rPr>
              <a:t>of being in the right.</a:t>
            </a:r>
            <a:endParaRPr sz="1200" dirty="0">
              <a:solidFill>
                <a:srgbClr val="333333"/>
              </a:solidFill>
              <a:highlight>
                <a:srgbClr val="FFFF00"/>
              </a:highlight>
            </a:endParaRPr>
          </a:p>
          <a:p>
            <a:pPr marL="0" indent="171450">
              <a:lnSpc>
                <a:spcPct val="130000"/>
              </a:lnSpc>
              <a:buClr>
                <a:schemeClr val="dk1"/>
              </a:buClr>
              <a:buSzPts val="1100"/>
              <a:buNone/>
            </a:pPr>
            <a:r>
              <a:rPr lang="en" sz="1200" dirty="0">
                <a:solidFill>
                  <a:srgbClr val="333333"/>
                </a:solidFill>
                <a:highlight>
                  <a:srgbClr val="FFFFFF"/>
                </a:highlight>
              </a:rPr>
              <a:t>The English word “</a:t>
            </a:r>
            <a:r>
              <a:rPr lang="en" sz="1200" dirty="0">
                <a:solidFill>
                  <a:srgbClr val="333333"/>
                </a:solidFill>
                <a:highlight>
                  <a:srgbClr val="00FF00"/>
                </a:highlight>
              </a:rPr>
              <a:t>righteousness</a:t>
            </a:r>
            <a:r>
              <a:rPr lang="en" sz="1200" dirty="0">
                <a:solidFill>
                  <a:srgbClr val="333333"/>
                </a:solidFill>
                <a:highlight>
                  <a:srgbClr val="FFFFFF"/>
                </a:highlight>
              </a:rPr>
              <a:t>” refers to the quality of </a:t>
            </a:r>
            <a:r>
              <a:rPr lang="en" sz="1200" dirty="0">
                <a:solidFill>
                  <a:srgbClr val="333333"/>
                </a:solidFill>
                <a:highlight>
                  <a:srgbClr val="00FF00"/>
                </a:highlight>
              </a:rPr>
              <a:t>being </a:t>
            </a:r>
            <a:r>
              <a:rPr lang="en" sz="1200" dirty="0">
                <a:solidFill>
                  <a:srgbClr val="333333"/>
                </a:solidFill>
                <a:highlight>
                  <a:srgbClr val="FFFFFF"/>
                </a:highlight>
              </a:rPr>
              <a:t>righteous or </a:t>
            </a:r>
            <a:r>
              <a:rPr lang="en" sz="1200" dirty="0">
                <a:solidFill>
                  <a:srgbClr val="333333"/>
                </a:solidFill>
                <a:highlight>
                  <a:srgbClr val="00FF00"/>
                </a:highlight>
              </a:rPr>
              <a:t>in the right</a:t>
            </a:r>
            <a:r>
              <a:rPr lang="en" sz="1200" dirty="0">
                <a:solidFill>
                  <a:srgbClr val="333333"/>
                </a:solidFill>
                <a:highlight>
                  <a:srgbClr val="FFFFFF"/>
                </a:highlight>
              </a:rPr>
              <a:t> and is cognate to “just,” “justness,” and “</a:t>
            </a:r>
            <a:r>
              <a:rPr lang="en" sz="1200" dirty="0">
                <a:solidFill>
                  <a:schemeClr val="hlink"/>
                </a:solidFill>
                <a:highlight>
                  <a:srgbClr val="FFFFFF"/>
                </a:highlight>
                <a:uFill>
                  <a:noFill/>
                </a:uFill>
                <a:hlinkClick r:id="rId3"/>
              </a:rPr>
              <a:t>justice</a:t>
            </a:r>
            <a:r>
              <a:rPr lang="en" sz="1200" dirty="0">
                <a:solidFill>
                  <a:srgbClr val="333333"/>
                </a:solidFill>
                <a:highlight>
                  <a:srgbClr val="FFFFFF"/>
                </a:highlight>
              </a:rPr>
              <a:t>.” </a:t>
            </a:r>
            <a:br>
              <a:rPr lang="en" sz="900" dirty="0">
                <a:solidFill>
                  <a:srgbClr val="333333"/>
                </a:solidFill>
                <a:highlight>
                  <a:srgbClr val="FFFFFF"/>
                </a:highlight>
              </a:rPr>
            </a:br>
            <a:endParaRPr sz="900" dirty="0">
              <a:solidFill>
                <a:srgbClr val="333333"/>
              </a:solidFill>
              <a:highlight>
                <a:srgbClr val="FFFFFF"/>
              </a:highlight>
            </a:endParaRPr>
          </a:p>
        </p:txBody>
      </p:sp>
      <p:sp>
        <p:nvSpPr>
          <p:cNvPr id="3" name="TextBox 2">
            <a:extLst>
              <a:ext uri="{FF2B5EF4-FFF2-40B4-BE49-F238E27FC236}">
                <a16:creationId xmlns:a16="http://schemas.microsoft.com/office/drawing/2014/main" id="{F262C0BC-09B1-46F1-B7F7-B29EABA8AA9D}"/>
              </a:ext>
            </a:extLst>
          </p:cNvPr>
          <p:cNvSpPr txBox="1"/>
          <p:nvPr/>
        </p:nvSpPr>
        <p:spPr>
          <a:xfrm>
            <a:off x="233775" y="2571750"/>
            <a:ext cx="6327212" cy="2462213"/>
          </a:xfrm>
          <a:prstGeom prst="rect">
            <a:avLst/>
          </a:prstGeom>
          <a:noFill/>
        </p:spPr>
        <p:txBody>
          <a:bodyPr wrap="square" rtlCol="0">
            <a:spAutoFit/>
          </a:bodyPr>
          <a:lstStyle/>
          <a:p>
            <a:pPr marL="285750" indent="-285750">
              <a:buFontTx/>
              <a:buChar char="-"/>
            </a:pPr>
            <a:r>
              <a:rPr lang="en-US" dirty="0"/>
              <a:t>Satan's Eden is established in sin, because Satan is sin. </a:t>
            </a:r>
            <a:r>
              <a:rPr lang="en-US" dirty="0">
                <a:highlight>
                  <a:srgbClr val="00FF00"/>
                </a:highlight>
              </a:rPr>
              <a:t>God is righteousness, and God's kingdom was established in righteousness</a:t>
            </a:r>
            <a:r>
              <a:rPr lang="en-US" dirty="0"/>
              <a:t>, and peace, and Life. And Satan's establishment is in sin, and, religious sin.</a:t>
            </a:r>
            <a:br>
              <a:rPr lang="en-US" dirty="0"/>
            </a:br>
            <a:endParaRPr lang="en-US" dirty="0"/>
          </a:p>
          <a:p>
            <a:pPr marL="285750" indent="-285750">
              <a:buFontTx/>
              <a:buChar char="-"/>
            </a:pPr>
            <a:r>
              <a:rPr lang="en-US" dirty="0"/>
              <a:t>…the beginning of </a:t>
            </a:r>
            <a:r>
              <a:rPr lang="en-US" dirty="0">
                <a:highlight>
                  <a:srgbClr val="00FF00"/>
                </a:highlight>
              </a:rPr>
              <a:t>righteousness is God's revealed Truth</a:t>
            </a:r>
            <a:r>
              <a:rPr lang="en-US" dirty="0"/>
              <a:t>, and the entire Church of the living God is built upon that.</a:t>
            </a:r>
          </a:p>
          <a:p>
            <a:pPr marL="285750" indent="-285750">
              <a:buFontTx/>
              <a:buChar char="-"/>
            </a:pPr>
            <a:endParaRPr lang="en-US" dirty="0"/>
          </a:p>
          <a:p>
            <a:pPr marL="285750" indent="-285750">
              <a:buFontTx/>
              <a:buChar char="-"/>
            </a:pPr>
            <a:r>
              <a:rPr lang="en-US" dirty="0">
                <a:highlight>
                  <a:srgbClr val="00FF00"/>
                </a:highlight>
              </a:rPr>
              <a:t>Righteousness is the attribute of salvation.</a:t>
            </a:r>
          </a:p>
          <a:p>
            <a:pPr marL="285750" indent="-285750">
              <a:buFontTx/>
              <a:buChar char="-"/>
            </a:pPr>
            <a:endParaRPr lang="en-US" dirty="0"/>
          </a:p>
          <a:p>
            <a:pPr marL="285750" indent="-285750">
              <a:buFontTx/>
              <a:buChar char="-"/>
            </a:pPr>
            <a:r>
              <a:rPr lang="en-US" dirty="0">
                <a:highlight>
                  <a:srgbClr val="00FFFF"/>
                </a:highlight>
              </a:rPr>
              <a:t>It's up to us to see that all God's righteousness is fulfilled." </a:t>
            </a:r>
            <a:r>
              <a:rPr lang="en-US" dirty="0">
                <a:highlight>
                  <a:srgbClr val="00FF00"/>
                </a:highlight>
              </a:rPr>
              <a:t>And what is His righteousness? His Word.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222706"/>
            <a:ext cx="6390450" cy="951998"/>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 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233775" y="1186922"/>
            <a:ext cx="6390450" cy="1193356"/>
          </a:xfrm>
          <a:prstGeom prst="rect">
            <a:avLst/>
          </a:prstGeom>
        </p:spPr>
        <p:txBody>
          <a:bodyPr spcFirstLastPara="1" wrap="square" lIns="68569" tIns="68569" rIns="68569" bIns="68569" anchor="t" anchorCtr="0">
            <a:normAutofit lnSpcReduction="10000"/>
          </a:bodyPr>
          <a:lstStyle/>
          <a:p>
            <a:pPr marL="0" indent="0">
              <a:spcBef>
                <a:spcPts val="900"/>
              </a:spcBef>
              <a:buNone/>
            </a:pPr>
            <a:r>
              <a:rPr lang="en" sz="1600" dirty="0"/>
              <a:t>INIQUITY</a:t>
            </a:r>
            <a:br>
              <a:rPr lang="en" sz="1600" dirty="0"/>
            </a:br>
            <a:r>
              <a:rPr lang="en" sz="1600" dirty="0"/>
              <a:t>- to know </a:t>
            </a:r>
            <a:r>
              <a:rPr lang="en" sz="1600" dirty="0">
                <a:solidFill>
                  <a:srgbClr val="FF0000"/>
                </a:solidFill>
              </a:rPr>
              <a:t>not</a:t>
            </a:r>
            <a:r>
              <a:rPr lang="en" sz="1600" dirty="0"/>
              <a:t> to do something and </a:t>
            </a:r>
            <a:r>
              <a:rPr lang="en" sz="1600" dirty="0">
                <a:solidFill>
                  <a:srgbClr val="FF0000"/>
                </a:solidFill>
              </a:rPr>
              <a:t>to do </a:t>
            </a:r>
            <a:r>
              <a:rPr lang="en" sz="1600" dirty="0"/>
              <a:t>it anyway, and vice versa</a:t>
            </a:r>
            <a:br>
              <a:rPr lang="en" sz="1600" dirty="0"/>
            </a:br>
            <a:r>
              <a:rPr lang="en" sz="1100" dirty="0"/>
              <a:t>- …the </a:t>
            </a:r>
            <a:r>
              <a:rPr lang="en" sz="1100" i="1" dirty="0">
                <a:solidFill>
                  <a:srgbClr val="FF0000"/>
                </a:solidFill>
              </a:rPr>
              <a:t>crooked</a:t>
            </a:r>
            <a:r>
              <a:rPr lang="en" sz="1100" i="1" dirty="0"/>
              <a:t> (AVON) </a:t>
            </a:r>
            <a:r>
              <a:rPr lang="en" sz="1100" b="1" dirty="0"/>
              <a:t>BEHAVIOR </a:t>
            </a:r>
            <a:r>
              <a:rPr lang="en" sz="1100" dirty="0"/>
              <a:t>and its </a:t>
            </a:r>
            <a:r>
              <a:rPr lang="en" sz="1100" b="1" dirty="0"/>
              <a:t>CONSEQUENCES</a:t>
            </a:r>
            <a:br>
              <a:rPr lang="en" sz="1100" b="1" dirty="0"/>
            </a:br>
            <a:r>
              <a:rPr lang="en" sz="1100" b="1" dirty="0"/>
              <a:t>- </a:t>
            </a:r>
            <a:r>
              <a:rPr lang="en" sz="1100" dirty="0"/>
              <a:t>…the </a:t>
            </a:r>
            <a:r>
              <a:rPr lang="en" sz="1100" i="1" dirty="0">
                <a:solidFill>
                  <a:srgbClr val="FF0000"/>
                </a:solidFill>
              </a:rPr>
              <a:t>crooked</a:t>
            </a:r>
            <a:r>
              <a:rPr lang="en" sz="1100" i="1" dirty="0"/>
              <a:t> (AVON) </a:t>
            </a:r>
            <a:r>
              <a:rPr lang="en" sz="1100" b="1" dirty="0"/>
              <a:t>CHARACTER </a:t>
            </a:r>
            <a:r>
              <a:rPr lang="en" sz="1100" dirty="0"/>
              <a:t>of your </a:t>
            </a:r>
            <a:r>
              <a:rPr lang="en" sz="1100" b="1" dirty="0"/>
              <a:t>ACTIONS</a:t>
            </a:r>
            <a:endParaRPr sz="1100" b="1" dirty="0"/>
          </a:p>
        </p:txBody>
      </p:sp>
      <p:sp>
        <p:nvSpPr>
          <p:cNvPr id="3" name="TextBox 2">
            <a:extLst>
              <a:ext uri="{FF2B5EF4-FFF2-40B4-BE49-F238E27FC236}">
                <a16:creationId xmlns:a16="http://schemas.microsoft.com/office/drawing/2014/main" id="{A79EEDD2-B854-4D96-B048-FAC88AD8419E}"/>
              </a:ext>
            </a:extLst>
          </p:cNvPr>
          <p:cNvSpPr txBox="1"/>
          <p:nvPr/>
        </p:nvSpPr>
        <p:spPr>
          <a:xfrm>
            <a:off x="131820" y="2482896"/>
            <a:ext cx="4934089" cy="2246769"/>
          </a:xfrm>
          <a:prstGeom prst="rect">
            <a:avLst/>
          </a:prstGeom>
          <a:noFill/>
        </p:spPr>
        <p:txBody>
          <a:bodyPr wrap="square" rtlCol="0">
            <a:spAutoFit/>
          </a:bodyPr>
          <a:lstStyle/>
          <a:p>
            <a:r>
              <a:rPr lang="en-US" u="sng" dirty="0">
                <a:highlight>
                  <a:srgbClr val="00FFFF"/>
                </a:highlight>
              </a:rPr>
              <a:t>HEBREW</a:t>
            </a:r>
            <a:r>
              <a:rPr lang="en-US" dirty="0"/>
              <a:t> LEXICON -- STRONG'S NUMBER 5771</a:t>
            </a:r>
          </a:p>
          <a:p>
            <a:r>
              <a:rPr lang="en-US" dirty="0"/>
              <a:t>5771  »      </a:t>
            </a:r>
            <a:r>
              <a:rPr lang="en-US" b="1" dirty="0">
                <a:highlight>
                  <a:srgbClr val="FFFF00"/>
                </a:highlight>
              </a:rPr>
              <a:t>'</a:t>
            </a:r>
            <a:r>
              <a:rPr lang="en-US" b="1" dirty="0" err="1">
                <a:highlight>
                  <a:srgbClr val="FFFF00"/>
                </a:highlight>
              </a:rPr>
              <a:t>avon</a:t>
            </a:r>
            <a:r>
              <a:rPr lang="en-US" dirty="0"/>
              <a:t>    {aw-</a:t>
            </a:r>
            <a:r>
              <a:rPr lang="en-US" dirty="0" err="1"/>
              <a:t>vone</a:t>
            </a:r>
            <a:r>
              <a:rPr lang="en-US" dirty="0"/>
              <a:t>'} or '</a:t>
            </a:r>
            <a:r>
              <a:rPr lang="en-US" dirty="0" err="1"/>
              <a:t>avown</a:t>
            </a:r>
            <a:r>
              <a:rPr lang="en-US" dirty="0"/>
              <a:t> (2 Kings 7:9, Psalm 51:5 [7]) {aw-</a:t>
            </a:r>
            <a:r>
              <a:rPr lang="en-US" dirty="0" err="1"/>
              <a:t>vone</a:t>
            </a:r>
            <a:r>
              <a:rPr lang="en-US" dirty="0"/>
              <a:t>'}    !A'[    from 5753; TWOT -- 1577a; n m</a:t>
            </a:r>
          </a:p>
          <a:p>
            <a:endParaRPr lang="en-US" dirty="0"/>
          </a:p>
          <a:p>
            <a:r>
              <a:rPr lang="en-US" dirty="0"/>
              <a:t> 1) </a:t>
            </a:r>
            <a:r>
              <a:rPr lang="en-US" b="1" dirty="0">
                <a:highlight>
                  <a:srgbClr val="FFFF00"/>
                </a:highlight>
              </a:rPr>
              <a:t>perversity</a:t>
            </a:r>
            <a:r>
              <a:rPr lang="en-US" dirty="0"/>
              <a:t>, </a:t>
            </a:r>
            <a:r>
              <a:rPr lang="en-US" b="1" dirty="0">
                <a:highlight>
                  <a:srgbClr val="FFFF00"/>
                </a:highlight>
              </a:rPr>
              <a:t>depravity</a:t>
            </a:r>
            <a:r>
              <a:rPr lang="en-US" dirty="0"/>
              <a:t>, iniquity, guilt/punishment of iniquity</a:t>
            </a:r>
          </a:p>
          <a:p>
            <a:r>
              <a:rPr lang="en-US" dirty="0"/>
              <a:t>   1a) iniquity</a:t>
            </a:r>
          </a:p>
          <a:p>
            <a:r>
              <a:rPr lang="en-US" dirty="0"/>
              <a:t>   1b) guilt of iniquity, guilt (as great), guilt (of condition)</a:t>
            </a:r>
          </a:p>
          <a:p>
            <a:r>
              <a:rPr lang="en-US" dirty="0"/>
              <a:t>   1c) consequence of/punishment for iniquity</a:t>
            </a:r>
          </a:p>
          <a:p>
            <a:endParaRPr lang="en-US" dirty="0"/>
          </a:p>
        </p:txBody>
      </p:sp>
      <p:sp>
        <p:nvSpPr>
          <p:cNvPr id="4" name="TextBox 3">
            <a:extLst>
              <a:ext uri="{FF2B5EF4-FFF2-40B4-BE49-F238E27FC236}">
                <a16:creationId xmlns:a16="http://schemas.microsoft.com/office/drawing/2014/main" id="{EAE3972F-A101-46A4-A35D-3B9C51C767B0}"/>
              </a:ext>
            </a:extLst>
          </p:cNvPr>
          <p:cNvSpPr txBox="1"/>
          <p:nvPr/>
        </p:nvSpPr>
        <p:spPr>
          <a:xfrm>
            <a:off x="5139328" y="2571750"/>
            <a:ext cx="1484897" cy="738664"/>
          </a:xfrm>
          <a:prstGeom prst="rect">
            <a:avLst/>
          </a:prstGeom>
          <a:noFill/>
        </p:spPr>
        <p:txBody>
          <a:bodyPr wrap="square" rtlCol="0">
            <a:spAutoFit/>
          </a:bodyPr>
          <a:lstStyle/>
          <a:p>
            <a:r>
              <a:rPr lang="en-US" b="1" i="1" dirty="0">
                <a:highlight>
                  <a:srgbClr val="FFFF00"/>
                </a:highlight>
              </a:rPr>
              <a:t>twisting</a:t>
            </a:r>
            <a:r>
              <a:rPr lang="en-US" dirty="0"/>
              <a:t> and </a:t>
            </a:r>
            <a:r>
              <a:rPr lang="en-US" dirty="0">
                <a:highlight>
                  <a:srgbClr val="FFFF00"/>
                </a:highlight>
              </a:rPr>
              <a:t>distorting</a:t>
            </a:r>
            <a:r>
              <a:rPr lang="en-US" dirty="0"/>
              <a:t> the will of God</a:t>
            </a:r>
          </a:p>
        </p:txBody>
      </p:sp>
      <p:pic>
        <p:nvPicPr>
          <p:cNvPr id="6" name="Picture 5">
            <a:extLst>
              <a:ext uri="{FF2B5EF4-FFF2-40B4-BE49-F238E27FC236}">
                <a16:creationId xmlns:a16="http://schemas.microsoft.com/office/drawing/2014/main" id="{EA9AA973-638A-470F-8CA4-87378356001F}"/>
              </a:ext>
            </a:extLst>
          </p:cNvPr>
          <p:cNvPicPr>
            <a:picLocks noChangeAspect="1"/>
          </p:cNvPicPr>
          <p:nvPr/>
        </p:nvPicPr>
        <p:blipFill>
          <a:blip r:embed="rId3"/>
          <a:stretch>
            <a:fillRect/>
          </a:stretch>
        </p:blipFill>
        <p:spPr>
          <a:xfrm>
            <a:off x="5192723" y="3328500"/>
            <a:ext cx="1034541" cy="1592294"/>
          </a:xfrm>
          <a:prstGeom prst="rect">
            <a:avLst/>
          </a:prstGeom>
        </p:spPr>
      </p:pic>
    </p:spTree>
    <p:extLst>
      <p:ext uri="{BB962C8B-B14F-4D97-AF65-F5344CB8AC3E}">
        <p14:creationId xmlns:p14="http://schemas.microsoft.com/office/powerpoint/2010/main" val="53731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222706"/>
            <a:ext cx="6390450" cy="951998"/>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 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233775" y="1186922"/>
            <a:ext cx="6390450" cy="543699"/>
          </a:xfrm>
          <a:prstGeom prst="rect">
            <a:avLst/>
          </a:prstGeom>
        </p:spPr>
        <p:txBody>
          <a:bodyPr spcFirstLastPara="1" wrap="square" lIns="68569" tIns="68569" rIns="68569" bIns="68569" anchor="t" anchorCtr="0">
            <a:normAutofit/>
          </a:bodyPr>
          <a:lstStyle/>
          <a:p>
            <a:pPr marL="0" indent="0">
              <a:spcBef>
                <a:spcPts val="900"/>
              </a:spcBef>
              <a:buNone/>
            </a:pPr>
            <a:r>
              <a:rPr lang="en" sz="1600" dirty="0"/>
              <a:t>INIQUITY (</a:t>
            </a:r>
            <a:r>
              <a:rPr lang="en" sz="1600" dirty="0">
                <a:highlight>
                  <a:srgbClr val="00FFFF"/>
                </a:highlight>
              </a:rPr>
              <a:t>AVON</a:t>
            </a:r>
            <a:r>
              <a:rPr lang="en" sz="1600" dirty="0"/>
              <a:t>) is related to </a:t>
            </a:r>
            <a:r>
              <a:rPr lang="en" sz="1600" dirty="0">
                <a:highlight>
                  <a:srgbClr val="00FFFF"/>
                </a:highlight>
              </a:rPr>
              <a:t>AVAH</a:t>
            </a:r>
            <a:r>
              <a:rPr lang="en" sz="1600" dirty="0"/>
              <a:t>: </a:t>
            </a:r>
            <a:r>
              <a:rPr lang="en" sz="1600" b="1" dirty="0">
                <a:highlight>
                  <a:srgbClr val="FFFF00"/>
                </a:highlight>
              </a:rPr>
              <a:t>TO BE BENT</a:t>
            </a:r>
            <a:endParaRPr sz="1100" b="1" dirty="0"/>
          </a:p>
        </p:txBody>
      </p:sp>
      <p:sp>
        <p:nvSpPr>
          <p:cNvPr id="3" name="TextBox 2">
            <a:extLst>
              <a:ext uri="{FF2B5EF4-FFF2-40B4-BE49-F238E27FC236}">
                <a16:creationId xmlns:a16="http://schemas.microsoft.com/office/drawing/2014/main" id="{A79EEDD2-B854-4D96-B048-FAC88AD8419E}"/>
              </a:ext>
            </a:extLst>
          </p:cNvPr>
          <p:cNvSpPr txBox="1"/>
          <p:nvPr/>
        </p:nvSpPr>
        <p:spPr>
          <a:xfrm>
            <a:off x="118472" y="1748707"/>
            <a:ext cx="4934089" cy="3323987"/>
          </a:xfrm>
          <a:prstGeom prst="rect">
            <a:avLst/>
          </a:prstGeom>
          <a:noFill/>
        </p:spPr>
        <p:txBody>
          <a:bodyPr wrap="square" rtlCol="0">
            <a:spAutoFit/>
          </a:bodyPr>
          <a:lstStyle/>
          <a:p>
            <a:endParaRPr lang="en-US" dirty="0"/>
          </a:p>
          <a:p>
            <a:r>
              <a:rPr lang="en-US" dirty="0"/>
              <a:t>HEBREW LEXICON -- STRONG'S NUMBER 5753</a:t>
            </a:r>
          </a:p>
          <a:p>
            <a:r>
              <a:rPr lang="en-US" dirty="0"/>
              <a:t>Click here to view all verses that use this Hebrew word.</a:t>
            </a:r>
          </a:p>
          <a:p>
            <a:r>
              <a:rPr lang="en-US" dirty="0"/>
              <a:t>  5753  »      '</a:t>
            </a:r>
            <a:r>
              <a:rPr lang="en-US" dirty="0" err="1"/>
              <a:t>avah</a:t>
            </a:r>
            <a:r>
              <a:rPr lang="en-US" dirty="0"/>
              <a:t>    {aw-</a:t>
            </a:r>
            <a:r>
              <a:rPr lang="en-US" dirty="0" err="1"/>
              <a:t>vaw</a:t>
            </a:r>
            <a:r>
              <a:rPr lang="en-US" dirty="0"/>
              <a:t>'}    </a:t>
            </a:r>
            <a:r>
              <a:rPr lang="en-US" dirty="0" err="1"/>
              <a:t>h"w</a:t>
            </a:r>
            <a:r>
              <a:rPr lang="en-US" dirty="0"/>
              <a:t>'[    a primitive root; TWOT -- 1577; v</a:t>
            </a:r>
          </a:p>
          <a:p>
            <a:endParaRPr lang="en-US" dirty="0"/>
          </a:p>
          <a:p>
            <a:r>
              <a:rPr lang="en-US" dirty="0"/>
              <a:t> 1) </a:t>
            </a:r>
            <a:r>
              <a:rPr lang="en-US" b="1" dirty="0">
                <a:highlight>
                  <a:srgbClr val="00FFFF"/>
                </a:highlight>
              </a:rPr>
              <a:t>to bend, twist, distort</a:t>
            </a:r>
          </a:p>
          <a:p>
            <a:r>
              <a:rPr lang="en-US" dirty="0"/>
              <a:t>   1a) (</a:t>
            </a:r>
            <a:r>
              <a:rPr lang="en-US" dirty="0" err="1"/>
              <a:t>Niph</a:t>
            </a:r>
            <a:r>
              <a:rPr lang="en-US" dirty="0"/>
              <a:t>) </a:t>
            </a:r>
            <a:r>
              <a:rPr lang="en-US" dirty="0">
                <a:highlight>
                  <a:srgbClr val="FFFF00"/>
                </a:highlight>
              </a:rPr>
              <a:t>to be bent, be bowed down, be twisted, be perverted</a:t>
            </a:r>
          </a:p>
          <a:p>
            <a:r>
              <a:rPr lang="en-US" dirty="0"/>
              <a:t>   1b) (</a:t>
            </a:r>
            <a:r>
              <a:rPr lang="en-US" dirty="0" err="1"/>
              <a:t>Piel</a:t>
            </a:r>
            <a:r>
              <a:rPr lang="en-US" dirty="0"/>
              <a:t>) </a:t>
            </a:r>
            <a:r>
              <a:rPr lang="en-US" dirty="0">
                <a:highlight>
                  <a:srgbClr val="FFFF00"/>
                </a:highlight>
              </a:rPr>
              <a:t>to twist, distort</a:t>
            </a:r>
          </a:p>
          <a:p>
            <a:r>
              <a:rPr lang="en-US" dirty="0"/>
              <a:t>   1c) (</a:t>
            </a:r>
            <a:r>
              <a:rPr lang="en-US" dirty="0" err="1"/>
              <a:t>Hiph</a:t>
            </a:r>
            <a:r>
              <a:rPr lang="en-US" dirty="0"/>
              <a:t>) to do perversely</a:t>
            </a:r>
          </a:p>
          <a:p>
            <a:r>
              <a:rPr lang="en-US" dirty="0"/>
              <a:t> 2) to commit iniquity, do wrong, pervert</a:t>
            </a:r>
          </a:p>
          <a:p>
            <a:r>
              <a:rPr lang="en-US" dirty="0"/>
              <a:t>   2a) (</a:t>
            </a:r>
            <a:r>
              <a:rPr lang="en-US" dirty="0" err="1"/>
              <a:t>Qal</a:t>
            </a:r>
            <a:r>
              <a:rPr lang="en-US" dirty="0"/>
              <a:t>) </a:t>
            </a:r>
            <a:r>
              <a:rPr lang="en-US" b="1" dirty="0">
                <a:highlight>
                  <a:srgbClr val="FFFF00"/>
                </a:highlight>
              </a:rPr>
              <a:t>to do wrong, </a:t>
            </a:r>
            <a:r>
              <a:rPr lang="en-US" b="1" dirty="0">
                <a:highlight>
                  <a:srgbClr val="00FFFF"/>
                </a:highlight>
              </a:rPr>
              <a:t>commit iniquity</a:t>
            </a:r>
          </a:p>
          <a:p>
            <a:r>
              <a:rPr lang="en-US" dirty="0"/>
              <a:t>   2b) (</a:t>
            </a:r>
            <a:r>
              <a:rPr lang="en-US" dirty="0" err="1"/>
              <a:t>Hiph</a:t>
            </a:r>
            <a:r>
              <a:rPr lang="en-US" dirty="0"/>
              <a:t>) </a:t>
            </a:r>
            <a:r>
              <a:rPr lang="en-US" dirty="0">
                <a:highlight>
                  <a:srgbClr val="00FFFF"/>
                </a:highlight>
              </a:rPr>
              <a:t>to commit iniquity</a:t>
            </a:r>
          </a:p>
          <a:p>
            <a:endParaRPr lang="en-US" dirty="0"/>
          </a:p>
        </p:txBody>
      </p:sp>
      <p:sp>
        <p:nvSpPr>
          <p:cNvPr id="4" name="TextBox 3">
            <a:extLst>
              <a:ext uri="{FF2B5EF4-FFF2-40B4-BE49-F238E27FC236}">
                <a16:creationId xmlns:a16="http://schemas.microsoft.com/office/drawing/2014/main" id="{EAE3972F-A101-46A4-A35D-3B9C51C767B0}"/>
              </a:ext>
            </a:extLst>
          </p:cNvPr>
          <p:cNvSpPr txBox="1"/>
          <p:nvPr/>
        </p:nvSpPr>
        <p:spPr>
          <a:xfrm>
            <a:off x="5139328" y="2571750"/>
            <a:ext cx="1484897" cy="738664"/>
          </a:xfrm>
          <a:prstGeom prst="rect">
            <a:avLst/>
          </a:prstGeom>
          <a:noFill/>
        </p:spPr>
        <p:txBody>
          <a:bodyPr wrap="square" rtlCol="0">
            <a:spAutoFit/>
          </a:bodyPr>
          <a:lstStyle/>
          <a:p>
            <a:r>
              <a:rPr lang="en-US" b="1" i="1" dirty="0">
                <a:highlight>
                  <a:srgbClr val="FFFF00"/>
                </a:highlight>
              </a:rPr>
              <a:t>twisting</a:t>
            </a:r>
            <a:r>
              <a:rPr lang="en-US" dirty="0"/>
              <a:t> and </a:t>
            </a:r>
            <a:r>
              <a:rPr lang="en-US" dirty="0">
                <a:highlight>
                  <a:srgbClr val="FFFF00"/>
                </a:highlight>
              </a:rPr>
              <a:t>distorting</a:t>
            </a:r>
            <a:r>
              <a:rPr lang="en-US" dirty="0"/>
              <a:t> the will of God</a:t>
            </a:r>
          </a:p>
        </p:txBody>
      </p:sp>
      <p:pic>
        <p:nvPicPr>
          <p:cNvPr id="6" name="Picture 5">
            <a:extLst>
              <a:ext uri="{FF2B5EF4-FFF2-40B4-BE49-F238E27FC236}">
                <a16:creationId xmlns:a16="http://schemas.microsoft.com/office/drawing/2014/main" id="{EA9AA973-638A-470F-8CA4-87378356001F}"/>
              </a:ext>
            </a:extLst>
          </p:cNvPr>
          <p:cNvPicPr>
            <a:picLocks noChangeAspect="1"/>
          </p:cNvPicPr>
          <p:nvPr/>
        </p:nvPicPr>
        <p:blipFill>
          <a:blip r:embed="rId3"/>
          <a:stretch>
            <a:fillRect/>
          </a:stretch>
        </p:blipFill>
        <p:spPr>
          <a:xfrm>
            <a:off x="5192723" y="3328500"/>
            <a:ext cx="1034541" cy="1592294"/>
          </a:xfrm>
          <a:prstGeom prst="rect">
            <a:avLst/>
          </a:prstGeom>
        </p:spPr>
      </p:pic>
    </p:spTree>
    <p:extLst>
      <p:ext uri="{BB962C8B-B14F-4D97-AF65-F5344CB8AC3E}">
        <p14:creationId xmlns:p14="http://schemas.microsoft.com/office/powerpoint/2010/main" val="279329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233775" y="98838"/>
            <a:ext cx="6390450" cy="825183"/>
          </a:xfrm>
          <a:prstGeom prst="rect">
            <a:avLst/>
          </a:prstGeom>
        </p:spPr>
        <p:txBody>
          <a:bodyPr spcFirstLastPara="1" wrap="square" lIns="68569" tIns="68569" rIns="68569" bIns="68569" anchor="t" anchorCtr="0">
            <a:noAutofit/>
          </a:bodyPr>
          <a:lstStyle/>
          <a:p>
            <a:pPr>
              <a:lnSpc>
                <a:spcPct val="120000"/>
              </a:lnSpc>
              <a:spcBef>
                <a:spcPts val="900"/>
              </a:spcBef>
              <a:buSzPct val="78571"/>
            </a:pPr>
            <a:r>
              <a:rPr lang="en" sz="1200" b="1" dirty="0"/>
              <a:t>Hebrews 1:9</a:t>
            </a:r>
            <a:endParaRPr sz="1200" b="1" dirty="0"/>
          </a:p>
          <a:p>
            <a:r>
              <a:rPr lang="en" sz="1100" b="1" dirty="0">
                <a:highlight>
                  <a:srgbClr val="00FF00"/>
                </a:highlight>
              </a:rPr>
              <a:t>Thou hast loved righteousness, and hated iniquity</a:t>
            </a:r>
            <a:r>
              <a:rPr lang="en" sz="1100" dirty="0"/>
              <a:t>; therefore God, even thy God, </a:t>
            </a:r>
            <a:r>
              <a:rPr lang="en" sz="1100" dirty="0">
                <a:highlight>
                  <a:srgbClr val="FFFFFF"/>
                </a:highlight>
              </a:rPr>
              <a:t>hath anointed thee with the </a:t>
            </a:r>
            <a:r>
              <a:rPr lang="en" sz="1100" b="1" u="sng" dirty="0">
                <a:highlight>
                  <a:srgbClr val="FFFFFF"/>
                </a:highlight>
              </a:rPr>
              <a:t>oil of gladness</a:t>
            </a:r>
            <a:r>
              <a:rPr lang="en" sz="1100" dirty="0">
                <a:highlight>
                  <a:srgbClr val="FFFFFF"/>
                </a:highlight>
              </a:rPr>
              <a:t> above thy fellows.</a:t>
            </a:r>
            <a:endParaRPr sz="1050" dirty="0">
              <a:highlight>
                <a:srgbClr val="FFFFFF"/>
              </a:highlight>
            </a:endParaRPr>
          </a:p>
        </p:txBody>
      </p:sp>
      <p:sp>
        <p:nvSpPr>
          <p:cNvPr id="180" name="Google Shape;180;p33"/>
          <p:cNvSpPr txBox="1">
            <a:spLocks noGrp="1"/>
          </p:cNvSpPr>
          <p:nvPr>
            <p:ph type="body" idx="1"/>
          </p:nvPr>
        </p:nvSpPr>
        <p:spPr>
          <a:xfrm>
            <a:off x="60070" y="924021"/>
            <a:ext cx="6687802" cy="4120641"/>
          </a:xfrm>
          <a:prstGeom prst="rect">
            <a:avLst/>
          </a:prstGeom>
        </p:spPr>
        <p:txBody>
          <a:bodyPr spcFirstLastPara="1" wrap="square" lIns="68569" tIns="68569" rIns="68569" bIns="68569" anchor="t" anchorCtr="0">
            <a:normAutofit/>
          </a:bodyPr>
          <a:lstStyle/>
          <a:p>
            <a:pPr marL="171450" indent="-171450">
              <a:spcBef>
                <a:spcPts val="900"/>
              </a:spcBef>
              <a:buFontTx/>
              <a:buChar char="-"/>
            </a:pPr>
            <a:r>
              <a:rPr lang="en-US" sz="1100" dirty="0"/>
              <a:t>And iniquity is something that you know that you ought to do and will not do it. That's right.</a:t>
            </a:r>
          </a:p>
          <a:p>
            <a:pPr marL="171450" indent="-171450">
              <a:spcBef>
                <a:spcPts val="900"/>
              </a:spcBef>
              <a:buFontTx/>
              <a:buChar char="-"/>
            </a:pPr>
            <a:r>
              <a:rPr lang="en-US" sz="1100" dirty="0"/>
              <a:t>"Iniquity" is "something that you've done wrong that you </a:t>
            </a:r>
            <a:r>
              <a:rPr lang="en-US" sz="1100" dirty="0" err="1"/>
              <a:t>knowed</a:t>
            </a:r>
            <a:r>
              <a:rPr lang="en-US" sz="1100" dirty="0"/>
              <a:t> better, that you ought not have done it." "If I conceive iniquity in my heart, God will not hear me.“</a:t>
            </a:r>
          </a:p>
          <a:p>
            <a:pPr marL="171450" indent="-171450">
              <a:spcBef>
                <a:spcPts val="900"/>
              </a:spcBef>
              <a:buFontTx/>
              <a:buChar char="-"/>
            </a:pPr>
            <a:r>
              <a:rPr lang="en-US" sz="1100" dirty="0"/>
              <a:t>Iniquity is something that you know that you ought to do and you won't do it. You know better, but won't do it. It's iniquity, see. </a:t>
            </a:r>
            <a:r>
              <a:rPr lang="en-US" sz="1100" dirty="0">
                <a:highlight>
                  <a:srgbClr val="FFFF00"/>
                </a:highlight>
              </a:rPr>
              <a:t>You know they should stay with the Word of God, but for the church's sake, or somebody else's sake, or something else, </a:t>
            </a:r>
            <a:r>
              <a:rPr lang="en-US" sz="1100" dirty="0">
                <a:highlight>
                  <a:srgbClr val="00FFFF"/>
                </a:highlight>
              </a:rPr>
              <a:t>you'll stray from the Word of God and do what the organization says.</a:t>
            </a:r>
            <a:r>
              <a:rPr lang="en-US" sz="1100" dirty="0">
                <a:highlight>
                  <a:srgbClr val="FFFF00"/>
                </a:highlight>
              </a:rPr>
              <a:t> </a:t>
            </a:r>
            <a:r>
              <a:rPr lang="en-US" sz="1100" dirty="0"/>
              <a:t>"Well, I don't know. My church says we should do it this a-way, and I believe it this a-way.“</a:t>
            </a:r>
            <a:br>
              <a:rPr lang="en-US" sz="1100" dirty="0"/>
            </a:br>
            <a:r>
              <a:rPr lang="en-US" sz="1100" b="1" dirty="0">
                <a:highlight>
                  <a:srgbClr val="FFFF00"/>
                </a:highlight>
              </a:rPr>
              <a:t>See, </a:t>
            </a:r>
            <a:r>
              <a:rPr lang="en-US" sz="1100" b="1" dirty="0">
                <a:highlight>
                  <a:srgbClr val="00FFFF"/>
                </a:highlight>
              </a:rPr>
              <a:t>and </a:t>
            </a:r>
            <a:r>
              <a:rPr lang="en-US" sz="1100" b="1" u="sng" dirty="0">
                <a:highlight>
                  <a:srgbClr val="00FFFF"/>
                </a:highlight>
              </a:rPr>
              <a:t>it's right before you that you shouldn't do it. That's iniquity. </a:t>
            </a:r>
            <a:r>
              <a:rPr lang="en-US" sz="1100" dirty="0"/>
              <a:t>"Depart from Me, you that work iniquity.“</a:t>
            </a:r>
          </a:p>
          <a:p>
            <a:pPr marL="171450" indent="-171450">
              <a:spcBef>
                <a:spcPts val="900"/>
              </a:spcBef>
              <a:buFontTx/>
              <a:buChar char="-"/>
            </a:pPr>
            <a:r>
              <a:rPr lang="en-US" sz="1100" dirty="0"/>
              <a:t>Jesus said, "You workers of iniquity, I didn't even know you." </a:t>
            </a:r>
            <a:r>
              <a:rPr lang="en-US" sz="1100" dirty="0">
                <a:highlight>
                  <a:srgbClr val="FFFF00"/>
                </a:highlight>
              </a:rPr>
              <a:t>And iniquity is something that you know that you ought to do and will not do it. That's right.</a:t>
            </a:r>
            <a:br>
              <a:rPr lang="en-US" sz="1100" dirty="0"/>
            </a:br>
            <a:r>
              <a:rPr lang="en-US" sz="1100" b="1" dirty="0">
                <a:highlight>
                  <a:srgbClr val="FFFF00"/>
                </a:highlight>
              </a:rPr>
              <a:t>And </a:t>
            </a:r>
            <a:r>
              <a:rPr lang="en-US" sz="1100" b="1" u="sng" dirty="0">
                <a:highlight>
                  <a:srgbClr val="FFFF00"/>
                </a:highlight>
              </a:rPr>
              <a:t>every man knows that he's got to be </a:t>
            </a:r>
            <a:r>
              <a:rPr lang="en-US" sz="1100" b="1" u="sng" dirty="0" err="1">
                <a:highlight>
                  <a:srgbClr val="FFFF00"/>
                </a:highlight>
              </a:rPr>
              <a:t>borned</a:t>
            </a:r>
            <a:r>
              <a:rPr lang="en-US" sz="1100" b="1" u="sng" dirty="0">
                <a:highlight>
                  <a:srgbClr val="FFFF00"/>
                </a:highlight>
              </a:rPr>
              <a:t> again </a:t>
            </a:r>
            <a:r>
              <a:rPr lang="en-US" sz="1100" b="1" dirty="0">
                <a:highlight>
                  <a:srgbClr val="FFFF00"/>
                </a:highlight>
              </a:rPr>
              <a:t>by the Spirit of God.</a:t>
            </a:r>
            <a:br>
              <a:rPr lang="en-US" sz="1100" b="1" dirty="0">
                <a:highlight>
                  <a:srgbClr val="FFFF00"/>
                </a:highlight>
              </a:rPr>
            </a:br>
            <a:endParaRPr lang="en-US" sz="1100" b="1" dirty="0">
              <a:highlight>
                <a:srgbClr val="FFFF00"/>
              </a:highlight>
            </a:endParaRPr>
          </a:p>
          <a:p>
            <a:pPr marL="171450" indent="-171450">
              <a:spcBef>
                <a:spcPts val="900"/>
              </a:spcBef>
              <a:buFontTx/>
              <a:buChar char="-"/>
            </a:pPr>
            <a:r>
              <a:rPr lang="en-US" sz="1100" b="1" dirty="0">
                <a:highlight>
                  <a:srgbClr val="00FFFF"/>
                </a:highlight>
              </a:rPr>
              <a:t>Iniquity, what is iniquity? Iniquity is something that you know it's wrong, and still holding to it. When you know your creeds are wrong, and you still hold to it, that's iniquity.</a:t>
            </a:r>
            <a:endParaRPr sz="1100" b="1" dirty="0">
              <a:highlight>
                <a:srgbClr val="00FFFF"/>
              </a:highlight>
            </a:endParaRPr>
          </a:p>
        </p:txBody>
      </p:sp>
    </p:spTree>
    <p:extLst>
      <p:ext uri="{BB962C8B-B14F-4D97-AF65-F5344CB8AC3E}">
        <p14:creationId xmlns:p14="http://schemas.microsoft.com/office/powerpoint/2010/main" val="364570021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5240</TotalTime>
  <Words>8915</Words>
  <Application>Microsoft Office PowerPoint</Application>
  <PresentationFormat>Custom</PresentationFormat>
  <Paragraphs>284</Paragraphs>
  <Slides>47</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Calibri</vt:lpstr>
      <vt:lpstr>Wingdings</vt:lpstr>
      <vt:lpstr>Arial</vt:lpstr>
      <vt:lpstr>Georgia</vt:lpstr>
      <vt:lpstr>Source Sans Pro</vt:lpstr>
      <vt:lpstr>Symbol</vt:lpstr>
      <vt:lpstr>Courier New</vt:lpstr>
      <vt:lpstr>Simple Light</vt:lpstr>
      <vt:lpstr>Review of Hebrews 1:1-7</vt:lpstr>
      <vt:lpstr>Review of Hebrews 1:1-7</vt:lpstr>
      <vt:lpstr>1:7 And of the angels he saith, Who maketh his angels spirits,  and his ministers a flame of fire.</vt:lpstr>
      <vt:lpstr>1:8 But unto the Son he saith, Thy throne, O God, is for ever and ever:  a sceptre of righteousness is the sceptre of thy kingdom.</vt:lpstr>
      <vt:lpstr>Hebrews 1:8  But unto the Son he saith, Thy throne, O God, is for ever and ever:  a sceptre of righteousness is the sceptre of thy kingdom.</vt:lpstr>
      <vt:lpstr>** Hebrews 1:9 Thou hast loved righteousness, and hated iniquity; therefore God, even thy God, hath anointed thee with the oil of gladness above thy fellows.</vt:lpstr>
      <vt:lpstr>** Hebrews 1:9 Thou hast loved righteousness, and hated iniquity; therefore God, even thy God, hath anointed thee with the oil of gladness above thy fellows.</vt:lpstr>
      <vt:lpstr>** Hebrews 1:9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Hebrews 1:9 »  9     †  Thou hast loved righteousness, and hated iniquity; therefore God, even thy God, hath anointed thee with the oil of gladness above thy fellows.</vt:lpstr>
      <vt:lpstr>Hebrews 1:9 Thou hast loved righteousness, and hated iniquity; therefore God, even thy God, hath anointed thee with the oil of gladness above thy fellows.</vt:lpstr>
      <vt:lpstr>** Hebrews 1:9 Thou hast loved righteousness, and hated iniquity; therefore God, even thy God, hath anointed thee with the oil of gladness above thy fellows.</vt:lpstr>
      <vt:lpstr>Hebrews 1:10-11 And, Thou, Lord, in the beginning hast laid the foundation of the earth; and the heavens are the works of thine hands:  They shall perish; but thou remainest; and they all shall wax old as doth a garment; And as a vesture shalt thou fold them up, and they shall be changed:  but thou art the same, and thy years shall not fail. </vt:lpstr>
      <vt:lpstr>PowerPoint Presentation</vt:lpstr>
      <vt:lpstr>Hebrews 1:13 But to which of the angels said he at any time, Sit on my right hand, until I make thine enemies thy footstool? </vt:lpstr>
      <vt:lpstr>Seated on His Throne</vt:lpstr>
      <vt:lpstr>Old Testament – The Mercy Seat</vt:lpstr>
      <vt:lpstr>Hebrews 1:13 But to which of the angels said he at any time, Sit on my right hand, until I make thine enemies thy footstool? </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  </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 But to which of the angels said he at any time, Sit on my right hand, until I make thine enemies thy footstool?</vt:lpstr>
      <vt:lpstr>Hebrews 1:13-14 But to which of the angels said he at any time, Sit on my right hand, until I make thine enemies thy footstool?  Are they not all ministering spirits, sent forth to minister for them who shall be heirs of salvation?</vt:lpstr>
      <vt:lpstr>Hebrews 2:1 Therefore we ought to give the more earnest heed to the things which we have heard, lest at any time we should let them slip.  </vt:lpstr>
      <vt:lpstr>Hebrews 2:1 Therefore we ought to give the more earnest heed to the things which we have heard, lest at any time we should let them slip.  </vt:lpstr>
      <vt:lpstr>Hebrews 2:1 Therefore we ought to give the more earnest heed to the things which we have heard, lest at any time we should let them slip.  </vt:lpstr>
      <vt:lpstr>Hebrews 2:2-3 »     2     †     For if the word spoken by angels was stedfast, and every transgression and disobedience received a just recompence of reward;  »     3     †     How shall we escape, if we neglect so great salvation; which at the first began to be spoken by the Lord, and was confirmed unto us by them that heard him;   </vt:lpstr>
      <vt:lpstr>Hebrews 2:2-3 »     2     †     For if the word spoken by angels was stedfast, and every transgression and disobedience received a just recompence of reward;  »     3     †     How shall we escape, if we neglect so great salvation; which at the first began to be spoken by the Lord, and was confirmed unto us by them that heard him;   </vt:lpstr>
      <vt:lpstr>Hebrews 2:2-3 »     2     †     For if the word spoken by angels was stedfast, and every transgression and disobedience received a just recompence of reward;  »     3     †     How shall we escape, if we neglect so great salvation; which at the first began to be spoken by the Lord, and was confirmed unto us by them that heard him;   </vt:lpstr>
      <vt:lpstr>Hebrews 2:3 »     3     †     How shall we escape, if we neglect so great salvation; which at the first began to be spoken by the Lord, and was confirmed unto us by them that heard him;   </vt:lpstr>
      <vt:lpstr>Hebrews 2:3 »     3     †     How shall we escape, if we neglect so great salvation; which at the first began to be spoken by the Lord, and was confirmed unto us by them that heard him;   </vt:lpstr>
      <vt:lpstr>Hebrews 2:3 »     3     †     How shall we escape, if we neglect so great salvation; which at the first began to be spoken by the Lord, and was confirmed unto us by them that heard him;   </vt:lpstr>
      <vt:lpstr>** Hebrews 2:4 »     4     †     God also bearing them witness, both with signs and wonders, and with divers miracles, and gifts of the Holy Ghost, according to his own will?   </vt:lpstr>
      <vt:lpstr>** Hebrews 2:4 »     4     †     God also bearing them witness, both with signs and wonders, and with divers miracles, and gifts of the Holy Ghost, according to his own will?   </vt:lpstr>
      <vt:lpstr>** Hebrews 2:4 »     4     †     God also bearing them witness, both with signs and wonders, and with divers miracles, and gifts of the Holy Ghost, according to his own will?   </vt:lpstr>
      <vt:lpstr>** Hebrews 2:5 For unto the angels hath he not put in subjection the world to come, whereof we speak.   </vt:lpstr>
      <vt:lpstr>Hebrews 2:6 But one in a certain place [David] testified, saying, What is man, that thou art mindful of him? or the son of man, that thou visitest him?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Hebrews 1:1-6</dc:title>
  <dc:creator>Robert Black</dc:creator>
  <cp:lastModifiedBy>Robert Black</cp:lastModifiedBy>
  <cp:revision>15</cp:revision>
  <dcterms:modified xsi:type="dcterms:W3CDTF">2021-10-10T02:14:52Z</dcterms:modified>
</cp:coreProperties>
</file>