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9144000"/>
  <p:notesSz cx="6858000" cy="9144000"/>
  <p:embeddedFontLst>
    <p:embeddedFont>
      <p:font typeface="Roboto"/>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7f62e4294_0_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7f62e429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7f62e4294_0_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7f62e429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c4a9dd3c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c4a9dd3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c4a9dd3c9_0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c4a9dd3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c4a9dd3c9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c4a9dd3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c4a9dd3c9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c4a9dd3c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7f62e429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7f62e429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6f73a04f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7f62e429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7f62e429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6f73a04f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73a04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c4a9dd3c9_0_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c4a9dd3c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c4a9dd3c9_0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c4a9dd3c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c4a9dd3c9_0_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c4a9dd3c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cc4a9dd3c9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cc4a9dd3c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c4a9dd3c9_0_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c4a9dd3c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cc4a9dd3c9_0_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cc4a9dd3c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c4a9dd3c9_0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c4a9dd3c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c4a9dd3c9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c4a9dd3c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c4a9dd3c9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c4a9dd3c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c4a9dd3c9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cc4a9dd3c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7f62e429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7f62e429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c4a9dd3c9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c4a9dd3c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c4a9dd3c9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cc4a9dd3c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c4a9dd3c9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c4a9dd3c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c4a9dd3c9_0_1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c4a9dd3c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cc4a9dd3c9_0_1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cc4a9dd3c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c4a9dd3c9_0_1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cc4a9dd3c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cc4a9dd3c9_0_1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cc4a9dd3c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c4a9dd3c9_0_1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c4a9dd3c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c4a9dd3c9_0_1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c4a9dd3c9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cc4a9dd3c9_0_1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cc4a9dd3c9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7f62e429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7f62e429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c4a9dd3c9_0_1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cc4a9dd3c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c4a9dd3c9_0_16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cc4a9dd3c9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c4a9dd3c9_0_17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c4a9dd3c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cc4a9dd3c9_0_17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cc4a9dd3c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c4a9dd3c9_0_18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cc4a9dd3c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c4a9dd3c9_0_19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cc4a9dd3c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cc4a9dd3c9_0_1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cc4a9dd3c9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c6f73a04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c4a9dd3c9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c4a9dd3c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cc4a9dd3c9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cc4a9dd3c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7f62e4294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7f62e429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cc4a9dd3c9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cc4a9dd3c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cc4a9dd3c9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cc4a9dd3c9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cc4a9dd3c9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cc4a9dd3c9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c6f73a04f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c6f73a04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7f62e4294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7f62e429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7f62e4294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7f62e429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7f62e4294_0_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7f62e429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7f62e4294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7f62e429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5661233"/>
            <a:ext cx="897600" cy="11967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5661167"/>
            <a:ext cx="897600" cy="11967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2425700"/>
            <a:ext cx="8222100" cy="12447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3718840"/>
            <a:ext cx="8222100" cy="577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678033"/>
            <a:ext cx="8222100" cy="26181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4406167"/>
            <a:ext cx="82221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753800"/>
            <a:ext cx="8222100" cy="1350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2558767"/>
            <a:ext cx="8222100" cy="3613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2558767"/>
            <a:ext cx="3999900" cy="3613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2558767"/>
            <a:ext cx="3999900" cy="3613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875100"/>
            <a:ext cx="9144000" cy="5982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33"/>
            <a:ext cx="58674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477067"/>
            <a:ext cx="2808000" cy="1271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954400"/>
            <a:ext cx="2808000" cy="421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651000"/>
            <a:ext cx="62271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100"/>
            <a:ext cx="9144000" cy="626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6262433"/>
            <a:ext cx="8382000" cy="595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984967"/>
            <a:ext cx="8222100" cy="10236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2558767"/>
            <a:ext cx="8222100" cy="3613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6260831"/>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 Id="rId3" Type="http://schemas.openxmlformats.org/officeDocument/2006/relationships/image" Target="../media/image1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image" Target="../media/image1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1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1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2425700"/>
            <a:ext cx="82221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00"/>
                </a:solidFill>
              </a:rPr>
              <a:t>WHY HELL IS NOT ETERNAL</a:t>
            </a:r>
            <a:endParaRPr>
              <a:solidFill>
                <a:srgbClr val="FFFF00"/>
              </a:solidFill>
            </a:endParaRPr>
          </a:p>
        </p:txBody>
      </p:sp>
      <p:sp>
        <p:nvSpPr>
          <p:cNvPr id="68" name="Google Shape;68;p13"/>
          <p:cNvSpPr txBox="1"/>
          <p:nvPr>
            <p:ph idx="1" type="subTitle"/>
          </p:nvPr>
        </p:nvSpPr>
        <p:spPr>
          <a:xfrm>
            <a:off x="390525" y="3718840"/>
            <a:ext cx="8222100" cy="5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t>A Study From The Bible &amp; The Message Perspective</a:t>
            </a:r>
            <a:endParaRPr i="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00"/>
                </a:solidFill>
              </a:rPr>
              <a:t>DEFINE SHEOL:</a:t>
            </a:r>
            <a:endParaRPr sz="4000">
              <a:solidFill>
                <a:srgbClr val="FFFF00"/>
              </a:solidFill>
            </a:endParaRPr>
          </a:p>
        </p:txBody>
      </p:sp>
      <p:pic>
        <p:nvPicPr>
          <p:cNvPr id="122" name="Google Shape;122;p22"/>
          <p:cNvPicPr preferRelativeResize="0"/>
          <p:nvPr/>
        </p:nvPicPr>
        <p:blipFill>
          <a:blip r:embed="rId3">
            <a:alphaModFix/>
          </a:blip>
          <a:stretch>
            <a:fillRect/>
          </a:stretch>
        </p:blipFill>
        <p:spPr>
          <a:xfrm>
            <a:off x="1252282" y="1033175"/>
            <a:ext cx="6639442" cy="565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00"/>
                </a:solidFill>
              </a:rPr>
              <a:t>DID YOU KNOW?</a:t>
            </a:r>
            <a:endParaRPr sz="4000">
              <a:solidFill>
                <a:srgbClr val="FFFF00"/>
              </a:solidFill>
            </a:endParaRPr>
          </a:p>
        </p:txBody>
      </p:sp>
      <p:pic>
        <p:nvPicPr>
          <p:cNvPr id="128" name="Google Shape;128;p23"/>
          <p:cNvPicPr preferRelativeResize="0"/>
          <p:nvPr/>
        </p:nvPicPr>
        <p:blipFill>
          <a:blip r:embed="rId3">
            <a:alphaModFix/>
          </a:blip>
          <a:stretch>
            <a:fillRect/>
          </a:stretch>
        </p:blipFill>
        <p:spPr>
          <a:xfrm>
            <a:off x="4572000" y="2942150"/>
            <a:ext cx="3860749" cy="3847725"/>
          </a:xfrm>
          <a:prstGeom prst="rect">
            <a:avLst/>
          </a:prstGeom>
          <a:noFill/>
          <a:ln>
            <a:noFill/>
          </a:ln>
        </p:spPr>
      </p:pic>
      <p:pic>
        <p:nvPicPr>
          <p:cNvPr id="129" name="Google Shape;129;p23"/>
          <p:cNvPicPr preferRelativeResize="0"/>
          <p:nvPr/>
        </p:nvPicPr>
        <p:blipFill>
          <a:blip r:embed="rId4">
            <a:alphaModFix/>
          </a:blip>
          <a:stretch>
            <a:fillRect/>
          </a:stretch>
        </p:blipFill>
        <p:spPr>
          <a:xfrm>
            <a:off x="520200" y="2942150"/>
            <a:ext cx="4051800" cy="3847724"/>
          </a:xfrm>
          <a:prstGeom prst="rect">
            <a:avLst/>
          </a:prstGeom>
          <a:noFill/>
          <a:ln>
            <a:noFill/>
          </a:ln>
        </p:spPr>
      </p:pic>
      <p:sp>
        <p:nvSpPr>
          <p:cNvPr id="130" name="Google Shape;130;p23"/>
          <p:cNvSpPr txBox="1"/>
          <p:nvPr/>
        </p:nvSpPr>
        <p:spPr>
          <a:xfrm>
            <a:off x="191600" y="1021925"/>
            <a:ext cx="87333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Roboto"/>
                <a:ea typeface="Roboto"/>
                <a:cs typeface="Roboto"/>
                <a:sym typeface="Roboto"/>
              </a:rPr>
              <a:t>In Greek mythology, Hades is both the land of the dead and the god who rules there. Hades the god (who the Greeks also called Pluto) is the brother of Zeus and Poseidon, who rule the skies and the seas. The realm called Hades, where he rules with his wife Persephone, is the region under the earth, full of mineral wealth and fertility and home to dead souls.</a:t>
            </a:r>
            <a:endParaRPr sz="20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00"/>
                </a:solidFill>
              </a:rPr>
              <a:t>% OF ADULTS WHO BELIEVE IN HELL</a:t>
            </a:r>
            <a:endParaRPr sz="4000">
              <a:solidFill>
                <a:srgbClr val="FFFF00"/>
              </a:solidFill>
            </a:endParaRPr>
          </a:p>
        </p:txBody>
      </p:sp>
      <p:pic>
        <p:nvPicPr>
          <p:cNvPr id="136" name="Google Shape;136;p24"/>
          <p:cNvPicPr preferRelativeResize="0"/>
          <p:nvPr/>
        </p:nvPicPr>
        <p:blipFill>
          <a:blip r:embed="rId3">
            <a:alphaModFix/>
          </a:blip>
          <a:stretch>
            <a:fillRect/>
          </a:stretch>
        </p:blipFill>
        <p:spPr>
          <a:xfrm>
            <a:off x="152400" y="977900"/>
            <a:ext cx="8839200" cy="5824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00">
                <a:solidFill>
                  <a:srgbClr val="FFFF00"/>
                </a:solidFill>
              </a:rPr>
              <a:t>BELIEF IN HELL BY RELIGIOUS GROUP</a:t>
            </a:r>
            <a:endParaRPr sz="3900">
              <a:solidFill>
                <a:srgbClr val="FFFF00"/>
              </a:solidFill>
            </a:endParaRPr>
          </a:p>
        </p:txBody>
      </p:sp>
      <p:pic>
        <p:nvPicPr>
          <p:cNvPr id="142" name="Google Shape;142;p25"/>
          <p:cNvPicPr preferRelativeResize="0"/>
          <p:nvPr/>
        </p:nvPicPr>
        <p:blipFill>
          <a:blip r:embed="rId3">
            <a:alphaModFix/>
          </a:blip>
          <a:stretch>
            <a:fillRect/>
          </a:stretch>
        </p:blipFill>
        <p:spPr>
          <a:xfrm>
            <a:off x="0" y="977900"/>
            <a:ext cx="9144002" cy="58800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rgbClr val="FFFF00"/>
                </a:solidFill>
              </a:rPr>
              <a:t>GENERATIONAL COHORT BY BELIEF IN HELL</a:t>
            </a:r>
            <a:endParaRPr sz="3400">
              <a:solidFill>
                <a:srgbClr val="FFFF00"/>
              </a:solidFill>
            </a:endParaRPr>
          </a:p>
        </p:txBody>
      </p:sp>
      <p:pic>
        <p:nvPicPr>
          <p:cNvPr id="148" name="Google Shape;148;p26"/>
          <p:cNvPicPr preferRelativeResize="0"/>
          <p:nvPr/>
        </p:nvPicPr>
        <p:blipFill>
          <a:blip r:embed="rId3">
            <a:alphaModFix/>
          </a:blip>
          <a:stretch>
            <a:fillRect/>
          </a:stretch>
        </p:blipFill>
        <p:spPr>
          <a:xfrm>
            <a:off x="152400" y="977900"/>
            <a:ext cx="8839200" cy="5824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00"/>
                </a:solidFill>
              </a:rPr>
              <a:t>THE GENERATIONS DEFINED</a:t>
            </a:r>
            <a:endParaRPr sz="4000">
              <a:solidFill>
                <a:srgbClr val="FFFF00"/>
              </a:solidFill>
            </a:endParaRPr>
          </a:p>
        </p:txBody>
      </p:sp>
      <p:pic>
        <p:nvPicPr>
          <p:cNvPr id="154" name="Google Shape;154;p27"/>
          <p:cNvPicPr preferRelativeResize="0"/>
          <p:nvPr/>
        </p:nvPicPr>
        <p:blipFill>
          <a:blip r:embed="rId3">
            <a:alphaModFix/>
          </a:blip>
          <a:stretch>
            <a:fillRect/>
          </a:stretch>
        </p:blipFill>
        <p:spPr>
          <a:xfrm>
            <a:off x="152400" y="977900"/>
            <a:ext cx="8839201" cy="581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460950" y="2753800"/>
            <a:ext cx="8222100" cy="135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Let’s Define The Word </a:t>
            </a:r>
            <a:r>
              <a:rPr lang="en">
                <a:solidFill>
                  <a:srgbClr val="FFFF00"/>
                </a:solidFill>
              </a:rPr>
              <a:t>‘Eternal’</a:t>
            </a:r>
            <a:endParaRPr>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ETERNAL</a:t>
            </a:r>
            <a:endParaRPr sz="4000">
              <a:solidFill>
                <a:srgbClr val="FFFF00"/>
              </a:solidFill>
            </a:endParaRPr>
          </a:p>
        </p:txBody>
      </p:sp>
      <p:sp>
        <p:nvSpPr>
          <p:cNvPr id="165" name="Google Shape;165;p29"/>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351C75"/>
                </a:solidFill>
              </a:rPr>
              <a:t>From Strong’s Concordance</a:t>
            </a:r>
            <a:endParaRPr b="1" sz="2100">
              <a:solidFill>
                <a:srgbClr val="351C75"/>
              </a:solidFill>
            </a:endParaRPr>
          </a:p>
          <a:p>
            <a:pPr indent="0" lvl="0" marL="0" rtl="0" algn="l">
              <a:spcBef>
                <a:spcPts val="1600"/>
              </a:spcBef>
              <a:spcAft>
                <a:spcPts val="0"/>
              </a:spcAft>
              <a:buNone/>
            </a:pPr>
            <a:r>
              <a:rPr b="1" lang="en" sz="2000">
                <a:solidFill>
                  <a:srgbClr val="000000"/>
                </a:solidFill>
              </a:rPr>
              <a:t>Original Word</a:t>
            </a:r>
            <a:r>
              <a:rPr lang="en" sz="2000">
                <a:solidFill>
                  <a:srgbClr val="000000"/>
                </a:solidFill>
              </a:rPr>
              <a:t> - αἰώνιος</a:t>
            </a:r>
            <a:endParaRPr sz="2000">
              <a:solidFill>
                <a:srgbClr val="000000"/>
              </a:solidFill>
            </a:endParaRPr>
          </a:p>
          <a:p>
            <a:pPr indent="0" lvl="0" marL="0" rtl="0" algn="l">
              <a:spcBef>
                <a:spcPts val="1600"/>
              </a:spcBef>
              <a:spcAft>
                <a:spcPts val="0"/>
              </a:spcAft>
              <a:buNone/>
            </a:pPr>
            <a:r>
              <a:rPr b="1" lang="en" sz="2000">
                <a:solidFill>
                  <a:srgbClr val="000000"/>
                </a:solidFill>
              </a:rPr>
              <a:t>Transliterated Word</a:t>
            </a:r>
            <a:r>
              <a:rPr lang="en" sz="2000">
                <a:solidFill>
                  <a:srgbClr val="000000"/>
                </a:solidFill>
              </a:rPr>
              <a:t> - aiōnios</a:t>
            </a:r>
            <a:endParaRPr sz="2000">
              <a:solidFill>
                <a:srgbClr val="000000"/>
              </a:solidFill>
            </a:endParaRPr>
          </a:p>
          <a:p>
            <a:pPr indent="0" lvl="0" marL="0" rtl="0" algn="l">
              <a:spcBef>
                <a:spcPts val="1600"/>
              </a:spcBef>
              <a:spcAft>
                <a:spcPts val="0"/>
              </a:spcAft>
              <a:buNone/>
            </a:pPr>
            <a:r>
              <a:rPr b="1" lang="en" sz="2000">
                <a:solidFill>
                  <a:srgbClr val="000000"/>
                </a:solidFill>
              </a:rPr>
              <a:t>Phonetic Spelling</a:t>
            </a:r>
            <a:r>
              <a:rPr lang="en" sz="2000">
                <a:solidFill>
                  <a:srgbClr val="000000"/>
                </a:solidFill>
              </a:rPr>
              <a:t> - ahee-o'-nee-os</a:t>
            </a:r>
            <a:endParaRPr sz="2000">
              <a:solidFill>
                <a:srgbClr val="000000"/>
              </a:solidFill>
            </a:endParaRPr>
          </a:p>
          <a:p>
            <a:pPr indent="0" lvl="0" marL="0" rtl="0" algn="l">
              <a:spcBef>
                <a:spcPts val="1600"/>
              </a:spcBef>
              <a:spcAft>
                <a:spcPts val="1600"/>
              </a:spcAft>
              <a:buNone/>
            </a:pPr>
            <a:r>
              <a:rPr b="1" lang="en" sz="2000">
                <a:solidFill>
                  <a:srgbClr val="000000"/>
                </a:solidFill>
              </a:rPr>
              <a:t>Strong's Definition</a:t>
            </a:r>
            <a:r>
              <a:rPr lang="en" sz="2000">
                <a:solidFill>
                  <a:srgbClr val="000000"/>
                </a:solidFill>
              </a:rPr>
              <a:t> - From G165; perpetual (also used of past time or past and future as well): - eternal for ever everlasting world (began).</a:t>
            </a:r>
            <a:endParaRPr sz="20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ETERNAL</a:t>
            </a:r>
            <a:endParaRPr sz="4000">
              <a:solidFill>
                <a:srgbClr val="FFFF00"/>
              </a:solidFill>
            </a:endParaRPr>
          </a:p>
        </p:txBody>
      </p:sp>
      <p:sp>
        <p:nvSpPr>
          <p:cNvPr id="171" name="Google Shape;171;p30"/>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351C75"/>
                </a:solidFill>
              </a:rPr>
              <a:t>From Thayer’s Dictionary</a:t>
            </a:r>
            <a:endParaRPr b="1" sz="2100">
              <a:solidFill>
                <a:srgbClr val="351C75"/>
              </a:solidFill>
            </a:endParaRPr>
          </a:p>
          <a:p>
            <a:pPr indent="0" lvl="0" marL="0" rtl="0" algn="l">
              <a:spcBef>
                <a:spcPts val="1600"/>
              </a:spcBef>
              <a:spcAft>
                <a:spcPts val="0"/>
              </a:spcAft>
              <a:buNone/>
            </a:pPr>
            <a:r>
              <a:rPr b="1" lang="en" sz="2000" u="sng">
                <a:solidFill>
                  <a:srgbClr val="000000"/>
                </a:solidFill>
                <a:highlight>
                  <a:srgbClr val="FFFF00"/>
                </a:highlight>
              </a:rPr>
              <a:t>Without beginning and end, that which always has been and always will be</a:t>
            </a:r>
            <a:endParaRPr b="1" sz="2000" u="sng">
              <a:solidFill>
                <a:srgbClr val="000000"/>
              </a:solidFill>
              <a:highlight>
                <a:srgbClr val="FFFF00"/>
              </a:highlight>
            </a:endParaRPr>
          </a:p>
          <a:p>
            <a:pPr indent="0" lvl="0" marL="0" rtl="0" algn="l">
              <a:spcBef>
                <a:spcPts val="1600"/>
              </a:spcBef>
              <a:spcAft>
                <a:spcPts val="0"/>
              </a:spcAft>
              <a:buNone/>
            </a:pPr>
            <a:r>
              <a:rPr b="1" lang="en" sz="2000">
                <a:solidFill>
                  <a:srgbClr val="000000"/>
                </a:solidFill>
              </a:rPr>
              <a:t>Without beginning</a:t>
            </a:r>
            <a:endParaRPr b="1" sz="2000">
              <a:solidFill>
                <a:srgbClr val="000000"/>
              </a:solidFill>
            </a:endParaRPr>
          </a:p>
          <a:p>
            <a:pPr indent="0" lvl="0" marL="0" rtl="0" algn="l">
              <a:spcBef>
                <a:spcPts val="1600"/>
              </a:spcBef>
              <a:spcAft>
                <a:spcPts val="1600"/>
              </a:spcAft>
              <a:buNone/>
            </a:pPr>
            <a:r>
              <a:rPr b="1" lang="en" sz="2000">
                <a:solidFill>
                  <a:srgbClr val="000000"/>
                </a:solidFill>
              </a:rPr>
              <a:t>Without end, never to cease, </a:t>
            </a:r>
            <a:r>
              <a:rPr lang="en" sz="2000">
                <a:solidFill>
                  <a:srgbClr val="000000"/>
                </a:solidFill>
              </a:rPr>
              <a:t>everlasting</a:t>
            </a:r>
            <a:endParaRPr sz="2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rgbClr val="FFFF00"/>
                </a:solidFill>
              </a:rPr>
              <a:t>The Word Eternal Used In Matthew 25</a:t>
            </a:r>
            <a:endParaRPr sz="3700">
              <a:solidFill>
                <a:srgbClr val="FFFF00"/>
              </a:solidFill>
            </a:endParaRPr>
          </a:p>
        </p:txBody>
      </p:sp>
      <p:sp>
        <p:nvSpPr>
          <p:cNvPr id="177" name="Google Shape;177;p31"/>
          <p:cNvSpPr txBox="1"/>
          <p:nvPr>
            <p:ph idx="1" type="body"/>
          </p:nvPr>
        </p:nvSpPr>
        <p:spPr>
          <a:xfrm>
            <a:off x="471900" y="2558772"/>
            <a:ext cx="3999900" cy="231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000000"/>
                </a:solidFill>
              </a:rPr>
              <a:t>Matthew 25:41 KJVS</a:t>
            </a:r>
            <a:endParaRPr b="1" sz="1900">
              <a:solidFill>
                <a:srgbClr val="000000"/>
              </a:solidFill>
            </a:endParaRPr>
          </a:p>
          <a:p>
            <a:pPr indent="0" lvl="0" marL="0" rtl="0" algn="l">
              <a:spcBef>
                <a:spcPts val="1600"/>
              </a:spcBef>
              <a:spcAft>
                <a:spcPts val="1600"/>
              </a:spcAft>
              <a:buNone/>
            </a:pPr>
            <a:r>
              <a:rPr lang="en" sz="1800">
                <a:solidFill>
                  <a:srgbClr val="000000"/>
                </a:solidFill>
              </a:rPr>
              <a:t>[41] Then shall he say also unto them on the left hand, Depart from me, ye cursed, </a:t>
            </a:r>
            <a:r>
              <a:rPr b="1" lang="en" sz="1800">
                <a:solidFill>
                  <a:srgbClr val="000000"/>
                </a:solidFill>
              </a:rPr>
              <a:t>into</a:t>
            </a:r>
            <a:r>
              <a:rPr lang="en" sz="1800">
                <a:solidFill>
                  <a:srgbClr val="000000"/>
                </a:solidFill>
              </a:rPr>
              <a:t> </a:t>
            </a:r>
            <a:r>
              <a:rPr b="1" lang="en" sz="1800" u="sng">
                <a:solidFill>
                  <a:srgbClr val="000000"/>
                </a:solidFill>
                <a:highlight>
                  <a:srgbClr val="FFFF00"/>
                </a:highlight>
              </a:rPr>
              <a:t>everlasting</a:t>
            </a:r>
            <a:r>
              <a:rPr lang="en" sz="1800">
                <a:solidFill>
                  <a:srgbClr val="000000"/>
                </a:solidFill>
              </a:rPr>
              <a:t> </a:t>
            </a:r>
            <a:r>
              <a:rPr b="1" lang="en" sz="1800">
                <a:solidFill>
                  <a:srgbClr val="000000"/>
                </a:solidFill>
              </a:rPr>
              <a:t>fire</a:t>
            </a:r>
            <a:r>
              <a:rPr lang="en" sz="1800">
                <a:solidFill>
                  <a:srgbClr val="000000"/>
                </a:solidFill>
              </a:rPr>
              <a:t>, </a:t>
            </a:r>
            <a:r>
              <a:rPr b="1" lang="en" sz="1800" u="sng">
                <a:solidFill>
                  <a:srgbClr val="000000"/>
                </a:solidFill>
              </a:rPr>
              <a:t>prepared</a:t>
            </a:r>
            <a:r>
              <a:rPr lang="en" sz="1800">
                <a:solidFill>
                  <a:srgbClr val="000000"/>
                </a:solidFill>
              </a:rPr>
              <a:t> </a:t>
            </a:r>
            <a:r>
              <a:rPr b="1" lang="en" sz="1800">
                <a:solidFill>
                  <a:srgbClr val="000000"/>
                </a:solidFill>
              </a:rPr>
              <a:t>for the devil and his angels:</a:t>
            </a:r>
            <a:endParaRPr b="1" sz="1800">
              <a:solidFill>
                <a:srgbClr val="000000"/>
              </a:solidFill>
            </a:endParaRPr>
          </a:p>
        </p:txBody>
      </p:sp>
      <p:sp>
        <p:nvSpPr>
          <p:cNvPr id="178" name="Google Shape;178;p31"/>
          <p:cNvSpPr txBox="1"/>
          <p:nvPr>
            <p:ph idx="2" type="body"/>
          </p:nvPr>
        </p:nvSpPr>
        <p:spPr>
          <a:xfrm>
            <a:off x="4694250" y="2558776"/>
            <a:ext cx="3999900" cy="231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000000"/>
                </a:solidFill>
              </a:rPr>
              <a:t>Matthew 25:46 KJVS</a:t>
            </a:r>
            <a:endParaRPr b="1" sz="1900">
              <a:solidFill>
                <a:srgbClr val="000000"/>
              </a:solidFill>
            </a:endParaRPr>
          </a:p>
          <a:p>
            <a:pPr indent="0" lvl="0" marL="0" rtl="0" algn="l">
              <a:spcBef>
                <a:spcPts val="1600"/>
              </a:spcBef>
              <a:spcAft>
                <a:spcPts val="0"/>
              </a:spcAft>
              <a:buNone/>
            </a:pPr>
            <a:r>
              <a:rPr lang="en" sz="1800">
                <a:solidFill>
                  <a:srgbClr val="000000"/>
                </a:solidFill>
              </a:rPr>
              <a:t>[46] And these shall go away into </a:t>
            </a:r>
            <a:r>
              <a:rPr b="1" lang="en" sz="1800" u="sng">
                <a:solidFill>
                  <a:srgbClr val="000000"/>
                </a:solidFill>
                <a:highlight>
                  <a:srgbClr val="FFFF00"/>
                </a:highlight>
              </a:rPr>
              <a:t>everlasting</a:t>
            </a:r>
            <a:r>
              <a:rPr b="1" lang="en" sz="1800">
                <a:solidFill>
                  <a:srgbClr val="000000"/>
                </a:solidFill>
              </a:rPr>
              <a:t> punishment:</a:t>
            </a:r>
            <a:r>
              <a:rPr lang="en" sz="1800">
                <a:solidFill>
                  <a:srgbClr val="000000"/>
                </a:solidFill>
              </a:rPr>
              <a:t> but t</a:t>
            </a:r>
            <a:r>
              <a:rPr b="1" lang="en" sz="1800">
                <a:solidFill>
                  <a:srgbClr val="000000"/>
                </a:solidFill>
              </a:rPr>
              <a:t>he righteous into </a:t>
            </a:r>
            <a:r>
              <a:rPr b="1" lang="en" sz="1800" u="sng">
                <a:solidFill>
                  <a:srgbClr val="000000"/>
                </a:solidFill>
                <a:highlight>
                  <a:srgbClr val="FFFF00"/>
                </a:highlight>
              </a:rPr>
              <a:t>life eternal</a:t>
            </a:r>
            <a:r>
              <a:rPr b="1" lang="en" sz="1800">
                <a:solidFill>
                  <a:srgbClr val="000000"/>
                </a:solidFill>
              </a:rPr>
              <a:t>.</a:t>
            </a:r>
            <a:endParaRPr b="1" sz="1800">
              <a:solidFill>
                <a:srgbClr val="000000"/>
              </a:solidFill>
            </a:endParaRPr>
          </a:p>
          <a:p>
            <a:pPr indent="0" lvl="0" marL="0" rtl="0" algn="l">
              <a:spcBef>
                <a:spcPts val="1600"/>
              </a:spcBef>
              <a:spcAft>
                <a:spcPts val="1600"/>
              </a:spcAft>
              <a:buNone/>
            </a:pPr>
            <a:r>
              <a:t/>
            </a:r>
            <a:endParaRPr/>
          </a:p>
        </p:txBody>
      </p:sp>
      <p:sp>
        <p:nvSpPr>
          <p:cNvPr id="179" name="Google Shape;179;p31"/>
          <p:cNvSpPr txBox="1"/>
          <p:nvPr/>
        </p:nvSpPr>
        <p:spPr>
          <a:xfrm>
            <a:off x="247950" y="4564550"/>
            <a:ext cx="8777100" cy="2154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351C75"/>
              </a:buClr>
              <a:buSzPts val="1600"/>
              <a:buFont typeface="Roboto"/>
              <a:buChar char="●"/>
            </a:pPr>
            <a:r>
              <a:rPr b="1" lang="en" sz="1600">
                <a:solidFill>
                  <a:srgbClr val="351C75"/>
                </a:solidFill>
                <a:latin typeface="Roboto"/>
                <a:ea typeface="Roboto"/>
                <a:cs typeface="Roboto"/>
                <a:sym typeface="Roboto"/>
              </a:rPr>
              <a:t>In Verse 41 - Hell Was Not Prepared For Man, But For The Devil And His Angels</a:t>
            </a:r>
            <a:endParaRPr b="1" sz="1600">
              <a:solidFill>
                <a:srgbClr val="351C75"/>
              </a:solidFill>
              <a:latin typeface="Roboto"/>
              <a:ea typeface="Roboto"/>
              <a:cs typeface="Roboto"/>
              <a:sym typeface="Roboto"/>
            </a:endParaRPr>
          </a:p>
          <a:p>
            <a:pPr indent="0" lvl="0" marL="457200" rtl="0" algn="l">
              <a:spcBef>
                <a:spcPts val="0"/>
              </a:spcBef>
              <a:spcAft>
                <a:spcPts val="0"/>
              </a:spcAft>
              <a:buNone/>
            </a:pPr>
            <a:r>
              <a:t/>
            </a:r>
            <a:endParaRPr b="1" sz="1600">
              <a:solidFill>
                <a:srgbClr val="351C75"/>
              </a:solidFill>
              <a:latin typeface="Roboto"/>
              <a:ea typeface="Roboto"/>
              <a:cs typeface="Roboto"/>
              <a:sym typeface="Roboto"/>
            </a:endParaRPr>
          </a:p>
          <a:p>
            <a:pPr indent="-330200" lvl="0" marL="457200" rtl="0" algn="l">
              <a:spcBef>
                <a:spcPts val="0"/>
              </a:spcBef>
              <a:spcAft>
                <a:spcPts val="0"/>
              </a:spcAft>
              <a:buClr>
                <a:srgbClr val="351C75"/>
              </a:buClr>
              <a:buSzPts val="1600"/>
              <a:buFont typeface="Roboto"/>
              <a:buChar char="●"/>
            </a:pPr>
            <a:r>
              <a:rPr b="1" lang="en" sz="1600">
                <a:solidFill>
                  <a:srgbClr val="351C75"/>
                </a:solidFill>
                <a:latin typeface="Roboto"/>
                <a:ea typeface="Roboto"/>
                <a:cs typeface="Roboto"/>
                <a:sym typeface="Roboto"/>
              </a:rPr>
              <a:t>In Verse 46 Jesus Makes A Clear Distinction Between The Outcome Of The Unrighteous And The Righteous</a:t>
            </a:r>
            <a:endParaRPr b="1" sz="1600">
              <a:solidFill>
                <a:srgbClr val="351C75"/>
              </a:solidFill>
              <a:latin typeface="Roboto"/>
              <a:ea typeface="Roboto"/>
              <a:cs typeface="Roboto"/>
              <a:sym typeface="Roboto"/>
            </a:endParaRPr>
          </a:p>
          <a:p>
            <a:pPr indent="0" lvl="0" marL="0" rtl="0" algn="l">
              <a:spcBef>
                <a:spcPts val="0"/>
              </a:spcBef>
              <a:spcAft>
                <a:spcPts val="0"/>
              </a:spcAft>
              <a:buNone/>
            </a:pPr>
            <a:r>
              <a:t/>
            </a:r>
            <a:endParaRPr b="1" sz="1600">
              <a:solidFill>
                <a:srgbClr val="351C75"/>
              </a:solidFill>
              <a:latin typeface="Roboto"/>
              <a:ea typeface="Roboto"/>
              <a:cs typeface="Roboto"/>
              <a:sym typeface="Roboto"/>
            </a:endParaRPr>
          </a:p>
          <a:p>
            <a:pPr indent="-330200" lvl="0" marL="457200" rtl="0" algn="l">
              <a:spcBef>
                <a:spcPts val="0"/>
              </a:spcBef>
              <a:spcAft>
                <a:spcPts val="0"/>
              </a:spcAft>
              <a:buClr>
                <a:srgbClr val="351C75"/>
              </a:buClr>
              <a:buSzPts val="1600"/>
              <a:buFont typeface="Roboto"/>
              <a:buChar char="●"/>
            </a:pPr>
            <a:r>
              <a:rPr b="1" lang="en" sz="1600">
                <a:solidFill>
                  <a:srgbClr val="351C75"/>
                </a:solidFill>
                <a:latin typeface="Roboto"/>
                <a:ea typeface="Roboto"/>
                <a:cs typeface="Roboto"/>
                <a:sym typeface="Roboto"/>
              </a:rPr>
              <a:t>The Same Greek Word Was Used But There Has To Be A Clear Distinction Between Both Parties Regarding Their Life. Otherwise Both Parties Would End Up With Eternal Life And The Same Reward???</a:t>
            </a:r>
            <a:endParaRPr b="1" sz="1600">
              <a:solidFill>
                <a:srgbClr val="351C75"/>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 calcmode="lin" valueType="num">
                                      <p:cBhvr additive="base">
                                        <p:cTn dur="1000"/>
                                        <p:tgtEl>
                                          <p:spTgt spid="17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 calcmode="lin" valueType="num">
                                      <p:cBhvr additive="base">
                                        <p:cTn dur="1000"/>
                                        <p:tgtEl>
                                          <p:spTgt spid="17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 calcmode="lin" valueType="num">
                                      <p:cBhvr additive="base">
                                        <p:cTn dur="1000"/>
                                        <p:tgtEl>
                                          <p:spTgt spid="17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 calcmode="lin" valueType="num">
                                      <p:cBhvr additive="base">
                                        <p:cTn dur="1000"/>
                                        <p:tgtEl>
                                          <p:spTgt spid="17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 calcmode="lin" valueType="num">
                                      <p:cBhvr additive="base">
                                        <p:cTn dur="1000"/>
                                        <p:tgtEl>
                                          <p:spTgt spid="17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0" y="0"/>
            <a:ext cx="9144000" cy="685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FFFF00"/>
                </a:solidFill>
              </a:rPr>
              <a:t>Matthew 25:34-46</a:t>
            </a:r>
            <a:endParaRPr b="1" sz="3200">
              <a:solidFill>
                <a:srgbClr val="FFFF00"/>
              </a:solidFill>
            </a:endParaRPr>
          </a:p>
          <a:p>
            <a:pPr indent="0" lvl="0" marL="0" rtl="0" algn="l">
              <a:spcBef>
                <a:spcPts val="0"/>
              </a:spcBef>
              <a:spcAft>
                <a:spcPts val="0"/>
              </a:spcAft>
              <a:buNone/>
            </a:pPr>
            <a:r>
              <a:t/>
            </a:r>
            <a:endParaRPr sz="2100"/>
          </a:p>
          <a:p>
            <a:pPr indent="0" lvl="0" marL="0" rtl="0" algn="l">
              <a:spcBef>
                <a:spcPts val="0"/>
              </a:spcBef>
              <a:spcAft>
                <a:spcPts val="0"/>
              </a:spcAft>
              <a:buNone/>
            </a:pPr>
            <a:r>
              <a:rPr lang="en" sz="3000"/>
              <a:t>34 Then shall the King say unto them on his right hand, Come, ye blessed of my Father, </a:t>
            </a:r>
            <a:r>
              <a:rPr lang="en" sz="3000">
                <a:solidFill>
                  <a:srgbClr val="000000"/>
                </a:solidFill>
                <a:highlight>
                  <a:srgbClr val="FFFF00"/>
                </a:highlight>
              </a:rPr>
              <a:t>inherit the kingdom</a:t>
            </a:r>
            <a:r>
              <a:rPr lang="en" sz="3000"/>
              <a:t> prepared for you from the foundation of the world: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35 For I was an hungred, and ye gave me meat: I was thirsty, and ye gave me drink: I was a stranger, and ye took me in: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36 Naked, and ye clothed me: I was sick, and ye visited me: I was in prison, and ye came unto me. </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700">
                <a:solidFill>
                  <a:srgbClr val="FFFF00"/>
                </a:solidFill>
              </a:rPr>
              <a:t>LET’S DEFINE THE WORD EVERLASTING</a:t>
            </a:r>
            <a:endParaRPr sz="3700">
              <a:solidFill>
                <a:srgbClr val="FFFF00"/>
              </a:solidFill>
            </a:endParaRPr>
          </a:p>
        </p:txBody>
      </p:sp>
      <p:pic>
        <p:nvPicPr>
          <p:cNvPr id="185" name="Google Shape;185;p32"/>
          <p:cNvPicPr preferRelativeResize="0"/>
          <p:nvPr/>
        </p:nvPicPr>
        <p:blipFill>
          <a:blip r:embed="rId3">
            <a:alphaModFix/>
          </a:blip>
          <a:stretch>
            <a:fillRect/>
          </a:stretch>
        </p:blipFill>
        <p:spPr>
          <a:xfrm>
            <a:off x="152400" y="977900"/>
            <a:ext cx="8839201" cy="4896107"/>
          </a:xfrm>
          <a:prstGeom prst="rect">
            <a:avLst/>
          </a:prstGeom>
          <a:noFill/>
          <a:ln>
            <a:noFill/>
          </a:ln>
        </p:spPr>
      </p:pic>
      <p:sp>
        <p:nvSpPr>
          <p:cNvPr id="186" name="Google Shape;186;p32"/>
          <p:cNvSpPr txBox="1"/>
          <p:nvPr/>
        </p:nvSpPr>
        <p:spPr>
          <a:xfrm>
            <a:off x="234950" y="5996550"/>
            <a:ext cx="8756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Roboto"/>
                <a:ea typeface="Roboto"/>
                <a:cs typeface="Roboto"/>
                <a:sym typeface="Roboto"/>
              </a:rPr>
              <a:t>Oxford Dictionary</a:t>
            </a:r>
            <a:r>
              <a:rPr lang="en" sz="2200">
                <a:latin typeface="Roboto"/>
                <a:ea typeface="Roboto"/>
                <a:cs typeface="Roboto"/>
                <a:sym typeface="Roboto"/>
              </a:rPr>
              <a:t> - Lasting forever or a very long time.</a:t>
            </a:r>
            <a:endParaRPr sz="22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4294967295" type="title"/>
          </p:nvPr>
        </p:nvSpPr>
        <p:spPr>
          <a:xfrm>
            <a:off x="98250" y="21800"/>
            <a:ext cx="8826600" cy="80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rgbClr val="FFFF00"/>
                </a:solidFill>
              </a:rPr>
              <a:t>LET’S SEE WHAT THE PROPHET SAYS:</a:t>
            </a:r>
            <a:endParaRPr sz="3700">
              <a:solidFill>
                <a:srgbClr val="FFFF00"/>
              </a:solidFill>
            </a:endParaRPr>
          </a:p>
        </p:txBody>
      </p:sp>
      <p:sp>
        <p:nvSpPr>
          <p:cNvPr id="192" name="Google Shape;192;p33"/>
          <p:cNvSpPr txBox="1"/>
          <p:nvPr/>
        </p:nvSpPr>
        <p:spPr>
          <a:xfrm>
            <a:off x="78325" y="1006875"/>
            <a:ext cx="90060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FFFFF"/>
                </a:solidFill>
                <a:latin typeface="Roboto"/>
                <a:ea typeface="Roboto"/>
                <a:cs typeface="Roboto"/>
                <a:sym typeface="Roboto"/>
              </a:rPr>
              <a:t>62-1111e - "Why I'm Against Organized Religion"</a:t>
            </a:r>
            <a:endParaRPr b="1" sz="30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28 </a:t>
            </a:r>
            <a:r>
              <a:rPr lang="en" sz="3000">
                <a:highlight>
                  <a:srgbClr val="FFFF00"/>
                </a:highlight>
                <a:latin typeface="Roboto"/>
                <a:ea typeface="Roboto"/>
                <a:cs typeface="Roboto"/>
                <a:sym typeface="Roboto"/>
              </a:rPr>
              <a:t>And there’s no Scripture that says there is an Eternal hell</a:t>
            </a:r>
            <a:r>
              <a:rPr lang="en" sz="3000">
                <a:solidFill>
                  <a:srgbClr val="FFFFFF"/>
                </a:solidFill>
                <a:highlight>
                  <a:srgbClr val="FFFF00"/>
                </a:highlight>
                <a:latin typeface="Roboto"/>
                <a:ea typeface="Roboto"/>
                <a:cs typeface="Roboto"/>
                <a:sym typeface="Roboto"/>
              </a:rPr>
              <a:t>.</a:t>
            </a:r>
            <a:r>
              <a:rPr lang="en" sz="3000">
                <a:highlight>
                  <a:srgbClr val="FFFF00"/>
                </a:highlight>
                <a:latin typeface="Roboto"/>
                <a:ea typeface="Roboto"/>
                <a:cs typeface="Roboto"/>
                <a:sym typeface="Roboto"/>
              </a:rPr>
              <a:t> Cause, Eternal never did begin, neither does it ever end. So the Bible said “hell was created for the devil and his angels,” so it isn’t Eternal.</a:t>
            </a:r>
            <a:r>
              <a:rPr lang="en" sz="3000">
                <a:solidFill>
                  <a:srgbClr val="FFFFFF"/>
                </a:solidFill>
                <a:latin typeface="Roboto"/>
                <a:ea typeface="Roboto"/>
                <a:cs typeface="Roboto"/>
                <a:sym typeface="Roboto"/>
              </a:rPr>
              <a:t> There was a time when it wasn’t, and there’ll be a time when it’s not, again. But they may be punished in there, through fire and brimstone, and the pits of fire, for aeons of time, </a:t>
            </a:r>
            <a:r>
              <a:rPr lang="en" sz="3000">
                <a:highlight>
                  <a:srgbClr val="FFFF00"/>
                </a:highlight>
                <a:latin typeface="Roboto"/>
                <a:ea typeface="Roboto"/>
                <a:cs typeface="Roboto"/>
                <a:sym typeface="Roboto"/>
              </a:rPr>
              <a:t>but it finally will end because hell is not Eternal.</a:t>
            </a:r>
            <a:r>
              <a:rPr lang="en" sz="3000">
                <a:solidFill>
                  <a:srgbClr val="FFFFFF"/>
                </a:solidFill>
                <a:latin typeface="Roboto"/>
                <a:ea typeface="Roboto"/>
                <a:cs typeface="Roboto"/>
                <a:sym typeface="Roboto"/>
              </a:rPr>
              <a:t> </a:t>
            </a:r>
            <a:endParaRPr sz="3000">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idx="4294967295" type="title"/>
          </p:nvPr>
        </p:nvSpPr>
        <p:spPr>
          <a:xfrm>
            <a:off x="98250" y="21800"/>
            <a:ext cx="8826600" cy="80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rgbClr val="FFFFFF"/>
                </a:solidFill>
              </a:rPr>
              <a:t>LET’S SEE WHAT THE PROPHET SAYS:</a:t>
            </a:r>
            <a:endParaRPr sz="3700">
              <a:solidFill>
                <a:srgbClr val="FFFFFF"/>
              </a:solidFill>
            </a:endParaRPr>
          </a:p>
        </p:txBody>
      </p:sp>
      <p:sp>
        <p:nvSpPr>
          <p:cNvPr id="198" name="Google Shape;198;p34"/>
          <p:cNvSpPr txBox="1"/>
          <p:nvPr/>
        </p:nvSpPr>
        <p:spPr>
          <a:xfrm>
            <a:off x="78325" y="872625"/>
            <a:ext cx="9006000" cy="644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highlight>
                  <a:srgbClr val="FFFF00"/>
                </a:highlight>
                <a:latin typeface="Roboto"/>
                <a:ea typeface="Roboto"/>
                <a:cs typeface="Roboto"/>
                <a:sym typeface="Roboto"/>
              </a:rPr>
              <a:t>And if there was an Eternal hell, </a:t>
            </a:r>
            <a:r>
              <a:rPr lang="en" sz="2900" u="sng">
                <a:highlight>
                  <a:srgbClr val="FFFF00"/>
                </a:highlight>
                <a:latin typeface="Roboto"/>
                <a:ea typeface="Roboto"/>
                <a:cs typeface="Roboto"/>
                <a:sym typeface="Roboto"/>
              </a:rPr>
              <a:t>you’d have to have Eternal Life to live in an Eternal hell.</a:t>
            </a:r>
            <a:r>
              <a:rPr lang="en" sz="2900">
                <a:highlight>
                  <a:srgbClr val="FFFF00"/>
                </a:highlight>
                <a:latin typeface="Roboto"/>
                <a:ea typeface="Roboto"/>
                <a:cs typeface="Roboto"/>
                <a:sym typeface="Roboto"/>
              </a:rPr>
              <a:t> And if it was Eternal, it always was, and you always was in hell and you’ll always be in hell.</a:t>
            </a:r>
            <a:r>
              <a:rPr lang="en" sz="2900">
                <a:solidFill>
                  <a:srgbClr val="FFFFFF"/>
                </a:solidFill>
                <a:latin typeface="Roboto"/>
                <a:ea typeface="Roboto"/>
                <a:cs typeface="Roboto"/>
                <a:sym typeface="Roboto"/>
              </a:rPr>
              <a:t> See, so there is no such a thing.</a:t>
            </a:r>
            <a:endParaRPr sz="2900">
              <a:solidFill>
                <a:srgbClr val="FFFFFF"/>
              </a:solidFill>
              <a:latin typeface="Roboto"/>
              <a:ea typeface="Roboto"/>
              <a:cs typeface="Roboto"/>
              <a:sym typeface="Roboto"/>
            </a:endParaRPr>
          </a:p>
          <a:p>
            <a:pPr indent="0" lvl="0" marL="0" rtl="0" algn="l">
              <a:spcBef>
                <a:spcPts val="0"/>
              </a:spcBef>
              <a:spcAft>
                <a:spcPts val="0"/>
              </a:spcAft>
              <a:buNone/>
            </a:pPr>
            <a:r>
              <a:t/>
            </a:r>
            <a:endParaRPr sz="2900">
              <a:solidFill>
                <a:srgbClr val="FFFFFF"/>
              </a:solidFill>
              <a:latin typeface="Roboto"/>
              <a:ea typeface="Roboto"/>
              <a:cs typeface="Roboto"/>
              <a:sym typeface="Roboto"/>
            </a:endParaRPr>
          </a:p>
          <a:p>
            <a:pPr indent="0" lvl="0" marL="0" rtl="0" algn="l">
              <a:spcBef>
                <a:spcPts val="0"/>
              </a:spcBef>
              <a:spcAft>
                <a:spcPts val="0"/>
              </a:spcAft>
              <a:buNone/>
            </a:pPr>
            <a:r>
              <a:rPr lang="en" sz="2900">
                <a:solidFill>
                  <a:srgbClr val="FFFFFF"/>
                </a:solidFill>
                <a:latin typeface="Roboto"/>
                <a:ea typeface="Roboto"/>
                <a:cs typeface="Roboto"/>
                <a:sym typeface="Roboto"/>
              </a:rPr>
              <a:t>29 So, you see, </a:t>
            </a:r>
            <a:r>
              <a:rPr lang="en" sz="2900">
                <a:highlight>
                  <a:srgbClr val="FFFF00"/>
                </a:highlight>
                <a:latin typeface="Roboto"/>
                <a:ea typeface="Roboto"/>
                <a:cs typeface="Roboto"/>
                <a:sym typeface="Roboto"/>
              </a:rPr>
              <a:t>Eternal is “never had a beginning or an end.” And there’s only one form of Eternal Life, and that is in God</a:t>
            </a:r>
            <a:r>
              <a:rPr lang="en" sz="2900">
                <a:solidFill>
                  <a:srgbClr val="FFFFFF"/>
                </a:solidFill>
                <a:latin typeface="Roboto"/>
                <a:ea typeface="Roboto"/>
                <a:cs typeface="Roboto"/>
                <a:sym typeface="Roboto"/>
              </a:rPr>
              <a:t>, comes from the Greek word Zoe, which means “God’s Own Life.” </a:t>
            </a:r>
            <a:r>
              <a:rPr lang="en" sz="2900">
                <a:highlight>
                  <a:srgbClr val="FFFF00"/>
                </a:highlight>
                <a:latin typeface="Roboto"/>
                <a:ea typeface="Roboto"/>
                <a:cs typeface="Roboto"/>
                <a:sym typeface="Roboto"/>
              </a:rPr>
              <a:t>And when we are born again of the Spirit of God, we become Eternal with God</a:t>
            </a:r>
            <a:r>
              <a:rPr lang="en" sz="2900">
                <a:solidFill>
                  <a:srgbClr val="FFFFFF"/>
                </a:solidFill>
                <a:latin typeface="Roboto"/>
                <a:ea typeface="Roboto"/>
                <a:cs typeface="Roboto"/>
                <a:sym typeface="Roboto"/>
              </a:rPr>
              <a:t>, because we have part of His Life, which makes us sons and daughters to God, </a:t>
            </a:r>
            <a:r>
              <a:rPr lang="en" sz="2900">
                <a:highlight>
                  <a:srgbClr val="FFFF00"/>
                </a:highlight>
                <a:latin typeface="Roboto"/>
                <a:ea typeface="Roboto"/>
                <a:cs typeface="Roboto"/>
                <a:sym typeface="Roboto"/>
              </a:rPr>
              <a:t>then we have Eternal Life.</a:t>
            </a:r>
            <a:endParaRPr sz="2900">
              <a:highlight>
                <a:srgbClr val="FFFF00"/>
              </a:highlight>
              <a:latin typeface="Roboto"/>
              <a:ea typeface="Roboto"/>
              <a:cs typeface="Roboto"/>
              <a:sym typeface="Roboto"/>
            </a:endParaRPr>
          </a:p>
          <a:p>
            <a:pPr indent="0" lvl="0" marL="0" rtl="0" algn="l">
              <a:spcBef>
                <a:spcPts val="0"/>
              </a:spcBef>
              <a:spcAft>
                <a:spcPts val="0"/>
              </a:spcAft>
              <a:buNone/>
            </a:pPr>
            <a:r>
              <a:t/>
            </a:r>
            <a:endParaRPr b="1" sz="3000">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idx="4294967295" type="title"/>
          </p:nvPr>
        </p:nvSpPr>
        <p:spPr>
          <a:xfrm>
            <a:off x="98250" y="21800"/>
            <a:ext cx="8826600" cy="80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rgbClr val="FFFF00"/>
                </a:solidFill>
              </a:rPr>
              <a:t>LET’S SEE WHAT THE PROPHET SAYS:</a:t>
            </a:r>
            <a:endParaRPr sz="3700">
              <a:solidFill>
                <a:srgbClr val="FFFF00"/>
              </a:solidFill>
            </a:endParaRPr>
          </a:p>
        </p:txBody>
      </p:sp>
      <p:sp>
        <p:nvSpPr>
          <p:cNvPr id="204" name="Google Shape;204;p35"/>
          <p:cNvSpPr txBox="1"/>
          <p:nvPr/>
        </p:nvSpPr>
        <p:spPr>
          <a:xfrm>
            <a:off x="78325" y="682450"/>
            <a:ext cx="9006000" cy="572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900">
              <a:highlight>
                <a:srgbClr val="FFFF00"/>
              </a:highlight>
              <a:latin typeface="Roboto"/>
              <a:ea typeface="Roboto"/>
              <a:cs typeface="Roboto"/>
              <a:sym typeface="Roboto"/>
            </a:endParaRPr>
          </a:p>
          <a:p>
            <a:pPr indent="0" lvl="0" marL="0" rtl="0" algn="l">
              <a:spcBef>
                <a:spcPts val="0"/>
              </a:spcBef>
              <a:spcAft>
                <a:spcPts val="0"/>
              </a:spcAft>
              <a:buNone/>
            </a:pPr>
            <a:r>
              <a:rPr b="1" lang="en" sz="3100">
                <a:solidFill>
                  <a:srgbClr val="FFFFFF"/>
                </a:solidFill>
                <a:latin typeface="Roboto"/>
                <a:ea typeface="Roboto"/>
                <a:cs typeface="Roboto"/>
                <a:sym typeface="Roboto"/>
              </a:rPr>
              <a:t>57-0925-Questions And Answers On Hebrews #1</a:t>
            </a:r>
            <a:endParaRPr b="1" sz="3100">
              <a:solidFill>
                <a:srgbClr val="FFFFFF"/>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30 See the difference? The wicked has everlasting punishment, </a:t>
            </a:r>
            <a:r>
              <a:rPr lang="en" sz="3000">
                <a:highlight>
                  <a:srgbClr val="FFFF00"/>
                </a:highlight>
                <a:latin typeface="Roboto"/>
                <a:ea typeface="Roboto"/>
                <a:cs typeface="Roboto"/>
                <a:sym typeface="Roboto"/>
              </a:rPr>
              <a:t>but everlasting is “a space of time.” Now, if it would have been the same, it would have been written, “And these shall go away into everlasting punishment, the other shall go away into everlasting life.” See? Or, “They shall go away into Eternal punishment, and the other one into Eternal life.</a:t>
            </a:r>
            <a:r>
              <a:rPr lang="en" sz="3000">
                <a:solidFill>
                  <a:srgbClr val="FFFFFF"/>
                </a:solidFill>
                <a:latin typeface="Roboto"/>
                <a:ea typeface="Roboto"/>
                <a:cs typeface="Roboto"/>
                <a:sym typeface="Roboto"/>
              </a:rPr>
              <a:t>” See, if there’s an Eternal punishment, to be punished forever and ever, then there’s an Eternal…he’s got Eternal Life;</a:t>
            </a:r>
            <a:endParaRPr sz="3000">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idx="4294967295" type="title"/>
          </p:nvPr>
        </p:nvSpPr>
        <p:spPr>
          <a:xfrm>
            <a:off x="98250" y="21800"/>
            <a:ext cx="8826600" cy="80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rgbClr val="FFFF00"/>
                </a:solidFill>
              </a:rPr>
              <a:t>LET’S SEE WHAT THE PROPHET SAYS:</a:t>
            </a:r>
            <a:endParaRPr sz="3700">
              <a:solidFill>
                <a:srgbClr val="FFFF00"/>
              </a:solidFill>
            </a:endParaRPr>
          </a:p>
        </p:txBody>
      </p:sp>
      <p:sp>
        <p:nvSpPr>
          <p:cNvPr id="210" name="Google Shape;210;p36"/>
          <p:cNvSpPr txBox="1"/>
          <p:nvPr/>
        </p:nvSpPr>
        <p:spPr>
          <a:xfrm>
            <a:off x="78325" y="682450"/>
            <a:ext cx="90060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900">
              <a:highlight>
                <a:srgbClr val="FFFF00"/>
              </a:highlight>
              <a:latin typeface="Roboto"/>
              <a:ea typeface="Roboto"/>
              <a:cs typeface="Roboto"/>
              <a:sym typeface="Roboto"/>
            </a:endParaRPr>
          </a:p>
          <a:p>
            <a:pPr indent="0" lvl="0" marL="0" rtl="0" algn="l">
              <a:spcBef>
                <a:spcPts val="0"/>
              </a:spcBef>
              <a:spcAft>
                <a:spcPts val="0"/>
              </a:spcAft>
              <a:buNone/>
            </a:pPr>
            <a:r>
              <a:rPr b="1" lang="en" sz="3000">
                <a:solidFill>
                  <a:srgbClr val="FFFFFF"/>
                </a:solidFill>
                <a:latin typeface="Roboto"/>
                <a:ea typeface="Roboto"/>
                <a:cs typeface="Roboto"/>
                <a:sym typeface="Roboto"/>
              </a:rPr>
              <a:t>57-0925 - Questions And Answers On Hebrews #1</a:t>
            </a:r>
            <a:endParaRPr b="1" sz="3000">
              <a:solidFill>
                <a:srgbClr val="FFFFFF"/>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A</a:t>
            </a:r>
            <a:r>
              <a:rPr lang="en" sz="3000">
                <a:solidFill>
                  <a:srgbClr val="FFFFFF"/>
                </a:solidFill>
                <a:latin typeface="Roboto"/>
                <a:ea typeface="Roboto"/>
                <a:cs typeface="Roboto"/>
                <a:sym typeface="Roboto"/>
              </a:rPr>
              <a:t>nd the only one Eternal Life, and that comes from God. </a:t>
            </a:r>
            <a:r>
              <a:rPr lang="en" sz="3000" u="sng">
                <a:highlight>
                  <a:srgbClr val="FFFF00"/>
                </a:highlight>
                <a:latin typeface="Roboto"/>
                <a:ea typeface="Roboto"/>
                <a:cs typeface="Roboto"/>
                <a:sym typeface="Roboto"/>
              </a:rPr>
              <a:t>Everything</a:t>
            </a:r>
            <a:r>
              <a:rPr lang="en" sz="3000">
                <a:highlight>
                  <a:srgbClr val="FFFF00"/>
                </a:highlight>
                <a:latin typeface="Roboto"/>
                <a:ea typeface="Roboto"/>
                <a:cs typeface="Roboto"/>
                <a:sym typeface="Roboto"/>
              </a:rPr>
              <a:t> without a beginning has no end, everything with a beginning has an end.</a:t>
            </a:r>
            <a:r>
              <a:rPr lang="en" sz="3000">
                <a:solidFill>
                  <a:srgbClr val="FFFFFF"/>
                </a:solidFill>
                <a:latin typeface="Roboto"/>
                <a:ea typeface="Roboto"/>
                <a:cs typeface="Roboto"/>
                <a:sym typeface="Roboto"/>
              </a:rPr>
              <a:t> See what I mean?</a:t>
            </a:r>
            <a:endParaRPr sz="30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a:p>
            <a:pPr indent="0" lvl="0" marL="0" rtl="0" algn="l">
              <a:spcBef>
                <a:spcPts val="0"/>
              </a:spcBef>
              <a:spcAft>
                <a:spcPts val="0"/>
              </a:spcAft>
              <a:buNone/>
            </a:pPr>
            <a:r>
              <a:rPr b="1" lang="en" sz="3100">
                <a:solidFill>
                  <a:srgbClr val="FFFFFF"/>
                </a:solidFill>
                <a:latin typeface="Roboto"/>
                <a:ea typeface="Roboto"/>
                <a:cs typeface="Roboto"/>
                <a:sym typeface="Roboto"/>
              </a:rPr>
              <a:t>John 10:28 KJVS</a:t>
            </a:r>
            <a:endParaRPr b="1" sz="3100">
              <a:solidFill>
                <a:srgbClr val="FFFFFF"/>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[28] And </a:t>
            </a:r>
            <a:r>
              <a:rPr lang="en" sz="3000" u="sng">
                <a:highlight>
                  <a:srgbClr val="FFFF00"/>
                </a:highlight>
                <a:latin typeface="Roboto"/>
                <a:ea typeface="Roboto"/>
                <a:cs typeface="Roboto"/>
                <a:sym typeface="Roboto"/>
              </a:rPr>
              <a:t>I give unto them eternal life;</a:t>
            </a:r>
            <a:r>
              <a:rPr lang="en" sz="3000">
                <a:highlight>
                  <a:srgbClr val="FFFF00"/>
                </a:highlight>
                <a:latin typeface="Roboto"/>
                <a:ea typeface="Roboto"/>
                <a:cs typeface="Roboto"/>
                <a:sym typeface="Roboto"/>
              </a:rPr>
              <a:t> and </a:t>
            </a:r>
            <a:r>
              <a:rPr lang="en" sz="3000" u="sng">
                <a:highlight>
                  <a:srgbClr val="FFFF00"/>
                </a:highlight>
                <a:latin typeface="Roboto"/>
                <a:ea typeface="Roboto"/>
                <a:cs typeface="Roboto"/>
                <a:sym typeface="Roboto"/>
              </a:rPr>
              <a:t>they shall never perish</a:t>
            </a:r>
            <a:r>
              <a:rPr lang="en" sz="3000">
                <a:solidFill>
                  <a:srgbClr val="FFFFFF"/>
                </a:solidFill>
                <a:latin typeface="Roboto"/>
                <a:ea typeface="Roboto"/>
                <a:cs typeface="Roboto"/>
                <a:sym typeface="Roboto"/>
              </a:rPr>
              <a:t>, neither shall any man pluck them out of my hand.</a:t>
            </a:r>
            <a:endParaRPr sz="3000">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idx="4294967295" type="title"/>
          </p:nvPr>
        </p:nvSpPr>
        <p:spPr>
          <a:xfrm>
            <a:off x="98250" y="21800"/>
            <a:ext cx="8826600" cy="80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solidFill>
                  <a:srgbClr val="FFFF00"/>
                </a:solidFill>
              </a:rPr>
              <a:t>ETERNAL LIFE CONTINUED</a:t>
            </a:r>
            <a:endParaRPr sz="4100">
              <a:solidFill>
                <a:srgbClr val="FFFF00"/>
              </a:solidFill>
            </a:endParaRPr>
          </a:p>
        </p:txBody>
      </p:sp>
      <p:sp>
        <p:nvSpPr>
          <p:cNvPr id="216" name="Google Shape;216;p37"/>
          <p:cNvSpPr txBox="1"/>
          <p:nvPr/>
        </p:nvSpPr>
        <p:spPr>
          <a:xfrm>
            <a:off x="78325" y="682450"/>
            <a:ext cx="9006000" cy="551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900">
              <a:highlight>
                <a:srgbClr val="FFFF00"/>
              </a:highlight>
              <a:latin typeface="Roboto"/>
              <a:ea typeface="Roboto"/>
              <a:cs typeface="Roboto"/>
              <a:sym typeface="Roboto"/>
            </a:endParaRPr>
          </a:p>
          <a:p>
            <a:pPr indent="0" lvl="0" marL="0" rtl="0" algn="l">
              <a:spcBef>
                <a:spcPts val="0"/>
              </a:spcBef>
              <a:spcAft>
                <a:spcPts val="0"/>
              </a:spcAft>
              <a:buNone/>
            </a:pPr>
            <a:r>
              <a:rPr b="1" lang="en" sz="3600">
                <a:solidFill>
                  <a:srgbClr val="FFFFFF"/>
                </a:solidFill>
                <a:latin typeface="Roboto"/>
                <a:ea typeface="Roboto"/>
                <a:cs typeface="Roboto"/>
                <a:sym typeface="Roboto"/>
              </a:rPr>
              <a:t>John 12:25 KJVS</a:t>
            </a:r>
            <a:endParaRPr b="1" sz="3600">
              <a:solidFill>
                <a:srgbClr val="FFFFFF"/>
              </a:solidFill>
              <a:latin typeface="Roboto"/>
              <a:ea typeface="Roboto"/>
              <a:cs typeface="Roboto"/>
              <a:sym typeface="Roboto"/>
            </a:endParaRPr>
          </a:p>
          <a:p>
            <a:pPr indent="0" lvl="0" marL="0" rtl="0" algn="l">
              <a:spcBef>
                <a:spcPts val="0"/>
              </a:spcBef>
              <a:spcAft>
                <a:spcPts val="0"/>
              </a:spcAft>
              <a:buNone/>
            </a:pPr>
            <a:r>
              <a:rPr lang="en" sz="3500">
                <a:solidFill>
                  <a:srgbClr val="FFFFFF"/>
                </a:solidFill>
                <a:latin typeface="Roboto"/>
                <a:ea typeface="Roboto"/>
                <a:cs typeface="Roboto"/>
                <a:sym typeface="Roboto"/>
              </a:rPr>
              <a:t>[25] He that loveth his life shall lose it; and he that hateth his life in this world </a:t>
            </a:r>
            <a:r>
              <a:rPr lang="en" sz="3500">
                <a:highlight>
                  <a:srgbClr val="FFFF00"/>
                </a:highlight>
                <a:latin typeface="Roboto"/>
                <a:ea typeface="Roboto"/>
                <a:cs typeface="Roboto"/>
                <a:sym typeface="Roboto"/>
              </a:rPr>
              <a:t>shall keep it unto life eternal.</a:t>
            </a:r>
            <a:endParaRPr sz="3500">
              <a:highlight>
                <a:srgbClr val="FFFF00"/>
              </a:highlight>
              <a:latin typeface="Roboto"/>
              <a:ea typeface="Roboto"/>
              <a:cs typeface="Roboto"/>
              <a:sym typeface="Roboto"/>
            </a:endParaRPr>
          </a:p>
          <a:p>
            <a:pPr indent="0" lvl="0" marL="0" rtl="0" algn="l">
              <a:spcBef>
                <a:spcPts val="0"/>
              </a:spcBef>
              <a:spcAft>
                <a:spcPts val="0"/>
              </a:spcAft>
              <a:buNone/>
            </a:pPr>
            <a:r>
              <a:t/>
            </a:r>
            <a:endParaRPr sz="3500">
              <a:solidFill>
                <a:srgbClr val="FFFFFF"/>
              </a:solidFill>
              <a:latin typeface="Roboto"/>
              <a:ea typeface="Roboto"/>
              <a:cs typeface="Roboto"/>
              <a:sym typeface="Roboto"/>
            </a:endParaRPr>
          </a:p>
          <a:p>
            <a:pPr indent="0" lvl="0" marL="0" rtl="0" algn="l">
              <a:spcBef>
                <a:spcPts val="0"/>
              </a:spcBef>
              <a:spcAft>
                <a:spcPts val="0"/>
              </a:spcAft>
              <a:buNone/>
            </a:pPr>
            <a:r>
              <a:rPr b="1" lang="en" sz="3600">
                <a:solidFill>
                  <a:srgbClr val="FFFFFF"/>
                </a:solidFill>
                <a:latin typeface="Roboto"/>
                <a:ea typeface="Roboto"/>
                <a:cs typeface="Roboto"/>
                <a:sym typeface="Roboto"/>
              </a:rPr>
              <a:t>Romans 6:23 KJVS</a:t>
            </a:r>
            <a:endParaRPr b="1" sz="3600">
              <a:solidFill>
                <a:srgbClr val="FFFFFF"/>
              </a:solidFill>
              <a:latin typeface="Roboto"/>
              <a:ea typeface="Roboto"/>
              <a:cs typeface="Roboto"/>
              <a:sym typeface="Roboto"/>
            </a:endParaRPr>
          </a:p>
          <a:p>
            <a:pPr indent="0" lvl="0" marL="0" rtl="0" algn="l">
              <a:spcBef>
                <a:spcPts val="0"/>
              </a:spcBef>
              <a:spcAft>
                <a:spcPts val="0"/>
              </a:spcAft>
              <a:buNone/>
            </a:pPr>
            <a:r>
              <a:rPr lang="en" sz="3500">
                <a:solidFill>
                  <a:srgbClr val="FFFFFF"/>
                </a:solidFill>
                <a:latin typeface="Roboto"/>
                <a:ea typeface="Roboto"/>
                <a:cs typeface="Roboto"/>
                <a:sym typeface="Roboto"/>
              </a:rPr>
              <a:t>[23] For </a:t>
            </a:r>
            <a:r>
              <a:rPr lang="en" sz="3500">
                <a:highlight>
                  <a:srgbClr val="FFFF00"/>
                </a:highlight>
                <a:latin typeface="Roboto"/>
                <a:ea typeface="Roboto"/>
                <a:cs typeface="Roboto"/>
                <a:sym typeface="Roboto"/>
              </a:rPr>
              <a:t>the </a:t>
            </a:r>
            <a:r>
              <a:rPr lang="en" sz="3500" u="sng">
                <a:highlight>
                  <a:srgbClr val="FFFF00"/>
                </a:highlight>
                <a:latin typeface="Roboto"/>
                <a:ea typeface="Roboto"/>
                <a:cs typeface="Roboto"/>
                <a:sym typeface="Roboto"/>
              </a:rPr>
              <a:t>wages of sin is death;</a:t>
            </a:r>
            <a:r>
              <a:rPr lang="en" sz="3500">
                <a:solidFill>
                  <a:srgbClr val="FFFFFF"/>
                </a:solidFill>
                <a:latin typeface="Roboto"/>
                <a:ea typeface="Roboto"/>
                <a:cs typeface="Roboto"/>
                <a:sym typeface="Roboto"/>
              </a:rPr>
              <a:t> </a:t>
            </a:r>
            <a:r>
              <a:rPr lang="en" sz="3500">
                <a:highlight>
                  <a:srgbClr val="FFFF00"/>
                </a:highlight>
                <a:latin typeface="Roboto"/>
                <a:ea typeface="Roboto"/>
                <a:cs typeface="Roboto"/>
                <a:sym typeface="Roboto"/>
              </a:rPr>
              <a:t>but the </a:t>
            </a:r>
            <a:r>
              <a:rPr lang="en" sz="3500" u="sng">
                <a:highlight>
                  <a:srgbClr val="FFFF00"/>
                </a:highlight>
                <a:latin typeface="Roboto"/>
                <a:ea typeface="Roboto"/>
                <a:cs typeface="Roboto"/>
                <a:sym typeface="Roboto"/>
              </a:rPr>
              <a:t>gift of God is eternal life</a:t>
            </a:r>
            <a:r>
              <a:rPr lang="en" sz="3500">
                <a:solidFill>
                  <a:srgbClr val="FFFFFF"/>
                </a:solidFill>
                <a:latin typeface="Roboto"/>
                <a:ea typeface="Roboto"/>
                <a:cs typeface="Roboto"/>
                <a:sym typeface="Roboto"/>
              </a:rPr>
              <a:t> through Jesus Christ our Lord.</a:t>
            </a:r>
            <a:endParaRPr sz="3500">
              <a:solidFill>
                <a:srgbClr val="FFFF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idx="4294967295" type="title"/>
          </p:nvPr>
        </p:nvSpPr>
        <p:spPr>
          <a:xfrm>
            <a:off x="98250" y="21800"/>
            <a:ext cx="8826600" cy="80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rgbClr val="FFFF00"/>
                </a:solidFill>
              </a:rPr>
              <a:t>FIRST DEATH &amp; SECOND DEATH</a:t>
            </a:r>
            <a:endParaRPr sz="4000">
              <a:solidFill>
                <a:srgbClr val="FFFF00"/>
              </a:solidFill>
            </a:endParaRPr>
          </a:p>
        </p:txBody>
      </p:sp>
      <p:sp>
        <p:nvSpPr>
          <p:cNvPr id="222" name="Google Shape;222;p38"/>
          <p:cNvSpPr txBox="1"/>
          <p:nvPr/>
        </p:nvSpPr>
        <p:spPr>
          <a:xfrm>
            <a:off x="78325" y="548200"/>
            <a:ext cx="9006000" cy="628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900">
              <a:highlight>
                <a:srgbClr val="FFFF00"/>
              </a:highlight>
              <a:latin typeface="Roboto"/>
              <a:ea typeface="Roboto"/>
              <a:cs typeface="Roboto"/>
              <a:sym typeface="Roboto"/>
            </a:endParaRPr>
          </a:p>
          <a:p>
            <a:pPr indent="0" lvl="0" marL="0" rtl="0" algn="ctr">
              <a:spcBef>
                <a:spcPts val="0"/>
              </a:spcBef>
              <a:spcAft>
                <a:spcPts val="0"/>
              </a:spcAft>
              <a:buNone/>
            </a:pPr>
            <a:r>
              <a:rPr lang="en" sz="3000">
                <a:solidFill>
                  <a:srgbClr val="FFFFFF"/>
                </a:solidFill>
                <a:latin typeface="Roboto"/>
                <a:ea typeface="Roboto"/>
                <a:cs typeface="Roboto"/>
                <a:sym typeface="Roboto"/>
              </a:rPr>
              <a:t>The Last Three Verses Tie Together With This Verse:</a:t>
            </a:r>
            <a:endParaRPr sz="3000">
              <a:solidFill>
                <a:srgbClr val="FFFFFF"/>
              </a:solidFill>
              <a:latin typeface="Roboto"/>
              <a:ea typeface="Roboto"/>
              <a:cs typeface="Roboto"/>
              <a:sym typeface="Roboto"/>
            </a:endParaRPr>
          </a:p>
          <a:p>
            <a:pPr indent="0" lvl="0" marL="0" rtl="0" algn="l">
              <a:spcBef>
                <a:spcPts val="0"/>
              </a:spcBef>
              <a:spcAft>
                <a:spcPts val="0"/>
              </a:spcAft>
              <a:buNone/>
            </a:pPr>
            <a:r>
              <a:t/>
            </a:r>
            <a:endParaRPr b="1" sz="3600">
              <a:solidFill>
                <a:srgbClr val="FFFFFF"/>
              </a:solidFill>
              <a:latin typeface="Roboto"/>
              <a:ea typeface="Roboto"/>
              <a:cs typeface="Roboto"/>
              <a:sym typeface="Roboto"/>
            </a:endParaRPr>
          </a:p>
          <a:p>
            <a:pPr indent="0" lvl="0" marL="0" rtl="0" algn="l">
              <a:spcBef>
                <a:spcPts val="0"/>
              </a:spcBef>
              <a:spcAft>
                <a:spcPts val="0"/>
              </a:spcAft>
              <a:buNone/>
            </a:pPr>
            <a:r>
              <a:rPr b="1" lang="en" sz="2800">
                <a:solidFill>
                  <a:srgbClr val="FFFFFF"/>
                </a:solidFill>
                <a:latin typeface="Roboto"/>
                <a:ea typeface="Roboto"/>
                <a:cs typeface="Roboto"/>
                <a:sym typeface="Roboto"/>
              </a:rPr>
              <a:t>Revelation 20:13-15 KJVS</a:t>
            </a:r>
            <a:endParaRPr b="1" sz="2800">
              <a:solidFill>
                <a:srgbClr val="FFFFFF"/>
              </a:solidFill>
              <a:latin typeface="Roboto"/>
              <a:ea typeface="Roboto"/>
              <a:cs typeface="Roboto"/>
              <a:sym typeface="Roboto"/>
            </a:endParaRPr>
          </a:p>
          <a:p>
            <a:pPr indent="0" lvl="0" marL="0" rtl="0" algn="l">
              <a:spcBef>
                <a:spcPts val="0"/>
              </a:spcBef>
              <a:spcAft>
                <a:spcPts val="0"/>
              </a:spcAft>
              <a:buNone/>
            </a:pPr>
            <a:r>
              <a:rPr lang="en" sz="2700">
                <a:solidFill>
                  <a:srgbClr val="FFFFFF"/>
                </a:solidFill>
                <a:latin typeface="Roboto"/>
                <a:ea typeface="Roboto"/>
                <a:cs typeface="Roboto"/>
                <a:sym typeface="Roboto"/>
              </a:rPr>
              <a:t>[13] And the sea gave up the dead which were in it; </a:t>
            </a:r>
            <a:r>
              <a:rPr b="1" lang="en" sz="2700">
                <a:highlight>
                  <a:srgbClr val="FFFF00"/>
                </a:highlight>
                <a:latin typeface="Roboto"/>
                <a:ea typeface="Roboto"/>
                <a:cs typeface="Roboto"/>
                <a:sym typeface="Roboto"/>
              </a:rPr>
              <a:t>and death and hell delivered up the dead which were in them:</a:t>
            </a:r>
            <a:r>
              <a:rPr lang="en" sz="2700">
                <a:solidFill>
                  <a:srgbClr val="FFFFFF"/>
                </a:solidFill>
                <a:latin typeface="Roboto"/>
                <a:ea typeface="Roboto"/>
                <a:cs typeface="Roboto"/>
                <a:sym typeface="Roboto"/>
              </a:rPr>
              <a:t> and they were judged every man according to their works. </a:t>
            </a:r>
            <a:endParaRPr sz="2700">
              <a:solidFill>
                <a:srgbClr val="FFFFFF"/>
              </a:solidFill>
              <a:latin typeface="Roboto"/>
              <a:ea typeface="Roboto"/>
              <a:cs typeface="Roboto"/>
              <a:sym typeface="Roboto"/>
            </a:endParaRPr>
          </a:p>
          <a:p>
            <a:pPr indent="0" lvl="0" marL="0" rtl="0" algn="l">
              <a:spcBef>
                <a:spcPts val="0"/>
              </a:spcBef>
              <a:spcAft>
                <a:spcPts val="0"/>
              </a:spcAft>
              <a:buNone/>
            </a:pPr>
            <a:r>
              <a:t/>
            </a:r>
            <a:endParaRPr sz="2700">
              <a:solidFill>
                <a:srgbClr val="FFFFFF"/>
              </a:solidFill>
              <a:latin typeface="Roboto"/>
              <a:ea typeface="Roboto"/>
              <a:cs typeface="Roboto"/>
              <a:sym typeface="Roboto"/>
            </a:endParaRPr>
          </a:p>
          <a:p>
            <a:pPr indent="0" lvl="0" marL="0" rtl="0" algn="l">
              <a:spcBef>
                <a:spcPts val="0"/>
              </a:spcBef>
              <a:spcAft>
                <a:spcPts val="0"/>
              </a:spcAft>
              <a:buNone/>
            </a:pPr>
            <a:r>
              <a:rPr lang="en" sz="2700">
                <a:solidFill>
                  <a:srgbClr val="FFFFFF"/>
                </a:solidFill>
                <a:latin typeface="Roboto"/>
                <a:ea typeface="Roboto"/>
                <a:cs typeface="Roboto"/>
                <a:sym typeface="Roboto"/>
              </a:rPr>
              <a:t>[14] </a:t>
            </a:r>
            <a:r>
              <a:rPr b="1" lang="en" sz="2700">
                <a:highlight>
                  <a:srgbClr val="FFFF00"/>
                </a:highlight>
                <a:latin typeface="Roboto"/>
                <a:ea typeface="Roboto"/>
                <a:cs typeface="Roboto"/>
                <a:sym typeface="Roboto"/>
              </a:rPr>
              <a:t>And death and hell were cast into the lake of fire. </a:t>
            </a:r>
            <a:r>
              <a:rPr b="1" lang="en" sz="2700" u="sng">
                <a:highlight>
                  <a:srgbClr val="FFFF00"/>
                </a:highlight>
                <a:latin typeface="Roboto"/>
                <a:ea typeface="Roboto"/>
                <a:cs typeface="Roboto"/>
                <a:sym typeface="Roboto"/>
              </a:rPr>
              <a:t>This is the second death.</a:t>
            </a:r>
            <a:r>
              <a:rPr lang="en" sz="2700">
                <a:solidFill>
                  <a:srgbClr val="FFFFFF"/>
                </a:solidFill>
                <a:latin typeface="Roboto"/>
                <a:ea typeface="Roboto"/>
                <a:cs typeface="Roboto"/>
                <a:sym typeface="Roboto"/>
              </a:rPr>
              <a:t> </a:t>
            </a:r>
            <a:endParaRPr sz="2700">
              <a:solidFill>
                <a:srgbClr val="FFFFFF"/>
              </a:solidFill>
              <a:latin typeface="Roboto"/>
              <a:ea typeface="Roboto"/>
              <a:cs typeface="Roboto"/>
              <a:sym typeface="Roboto"/>
            </a:endParaRPr>
          </a:p>
          <a:p>
            <a:pPr indent="0" lvl="0" marL="0" rtl="0" algn="l">
              <a:spcBef>
                <a:spcPts val="0"/>
              </a:spcBef>
              <a:spcAft>
                <a:spcPts val="0"/>
              </a:spcAft>
              <a:buNone/>
            </a:pPr>
            <a:r>
              <a:t/>
            </a:r>
            <a:endParaRPr sz="2700">
              <a:solidFill>
                <a:srgbClr val="FFFFFF"/>
              </a:solidFill>
              <a:latin typeface="Roboto"/>
              <a:ea typeface="Roboto"/>
              <a:cs typeface="Roboto"/>
              <a:sym typeface="Roboto"/>
            </a:endParaRPr>
          </a:p>
          <a:p>
            <a:pPr indent="0" lvl="0" marL="0" rtl="0" algn="l">
              <a:spcBef>
                <a:spcPts val="0"/>
              </a:spcBef>
              <a:spcAft>
                <a:spcPts val="0"/>
              </a:spcAft>
              <a:buNone/>
            </a:pPr>
            <a:r>
              <a:rPr lang="en" sz="2700">
                <a:solidFill>
                  <a:srgbClr val="FFFFFF"/>
                </a:solidFill>
                <a:latin typeface="Roboto"/>
                <a:ea typeface="Roboto"/>
                <a:cs typeface="Roboto"/>
                <a:sym typeface="Roboto"/>
              </a:rPr>
              <a:t>[15] And </a:t>
            </a:r>
            <a:r>
              <a:rPr b="1" lang="en" sz="2700">
                <a:highlight>
                  <a:srgbClr val="FFFF00"/>
                </a:highlight>
                <a:latin typeface="Roboto"/>
                <a:ea typeface="Roboto"/>
                <a:cs typeface="Roboto"/>
                <a:sym typeface="Roboto"/>
              </a:rPr>
              <a:t>whosoever was not found written in the </a:t>
            </a:r>
            <a:r>
              <a:rPr b="1" lang="en" sz="2700" u="sng">
                <a:highlight>
                  <a:srgbClr val="FFFF00"/>
                </a:highlight>
                <a:latin typeface="Roboto"/>
                <a:ea typeface="Roboto"/>
                <a:cs typeface="Roboto"/>
                <a:sym typeface="Roboto"/>
              </a:rPr>
              <a:t>book of life was cast into the lake of fire.</a:t>
            </a:r>
            <a:endParaRPr b="1" sz="2700" u="sng">
              <a:highlight>
                <a:srgbClr val="FFFF00"/>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9"/>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FIRST DEATH &amp; SECOND DEATH</a:t>
            </a:r>
            <a:endParaRPr sz="4000">
              <a:solidFill>
                <a:srgbClr val="FFFF00"/>
              </a:solidFill>
            </a:endParaRPr>
          </a:p>
        </p:txBody>
      </p:sp>
      <p:sp>
        <p:nvSpPr>
          <p:cNvPr id="228" name="Google Shape;228;p39"/>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351C75"/>
                </a:solidFill>
              </a:rPr>
              <a:t>The First Death Or Death</a:t>
            </a:r>
            <a:endParaRPr b="1" sz="2700">
              <a:solidFill>
                <a:srgbClr val="351C75"/>
              </a:solidFill>
            </a:endParaRPr>
          </a:p>
          <a:p>
            <a:pPr indent="-393700" lvl="0" marL="457200" rtl="0" algn="l">
              <a:spcBef>
                <a:spcPts val="1600"/>
              </a:spcBef>
              <a:spcAft>
                <a:spcPts val="0"/>
              </a:spcAft>
              <a:buClr>
                <a:srgbClr val="000000"/>
              </a:buClr>
              <a:buSzPts val="2600"/>
              <a:buChar char="❖"/>
            </a:pPr>
            <a:r>
              <a:rPr b="1" lang="en" sz="2600">
                <a:solidFill>
                  <a:srgbClr val="000000"/>
                </a:solidFill>
              </a:rPr>
              <a:t>It is the death that you die after your life leaves this earth.</a:t>
            </a:r>
            <a:endParaRPr b="1" sz="2600">
              <a:solidFill>
                <a:srgbClr val="000000"/>
              </a:solidFill>
            </a:endParaRPr>
          </a:p>
          <a:p>
            <a:pPr indent="0" lvl="0" marL="457200" rtl="0" algn="l">
              <a:spcBef>
                <a:spcPts val="1600"/>
              </a:spcBef>
              <a:spcAft>
                <a:spcPts val="0"/>
              </a:spcAft>
              <a:buNone/>
            </a:pPr>
            <a:r>
              <a:t/>
            </a:r>
            <a:endParaRPr b="1" sz="2600">
              <a:solidFill>
                <a:srgbClr val="000000"/>
              </a:solidFill>
            </a:endParaRPr>
          </a:p>
          <a:p>
            <a:pPr indent="0" lvl="0" marL="0" rtl="0" algn="l">
              <a:spcBef>
                <a:spcPts val="1600"/>
              </a:spcBef>
              <a:spcAft>
                <a:spcPts val="0"/>
              </a:spcAft>
              <a:buNone/>
            </a:pPr>
            <a:r>
              <a:rPr b="1" lang="en" sz="2600">
                <a:solidFill>
                  <a:srgbClr val="351C75"/>
                </a:solidFill>
              </a:rPr>
              <a:t>The Second Death</a:t>
            </a:r>
            <a:endParaRPr b="1" sz="2600">
              <a:solidFill>
                <a:srgbClr val="351C75"/>
              </a:solidFill>
            </a:endParaRPr>
          </a:p>
          <a:p>
            <a:pPr indent="-361950" lvl="0" marL="457200" rtl="0" algn="l">
              <a:spcBef>
                <a:spcPts val="1600"/>
              </a:spcBef>
              <a:spcAft>
                <a:spcPts val="0"/>
              </a:spcAft>
              <a:buClr>
                <a:srgbClr val="000000"/>
              </a:buClr>
              <a:buSzPts val="2100"/>
              <a:buChar char="❖"/>
            </a:pPr>
            <a:r>
              <a:rPr b="1" lang="en" sz="2600">
                <a:solidFill>
                  <a:srgbClr val="000000"/>
                </a:solidFill>
              </a:rPr>
              <a:t>It’s the death that takes place in the lake of fire </a:t>
            </a:r>
            <a:r>
              <a:rPr b="1" lang="en" sz="2600">
                <a:solidFill>
                  <a:srgbClr val="000000"/>
                </a:solidFill>
                <a:highlight>
                  <a:srgbClr val="FFFF00"/>
                </a:highlight>
              </a:rPr>
              <a:t>(Which is not Hell)</a:t>
            </a:r>
            <a:r>
              <a:rPr b="1" lang="en" sz="2100">
                <a:solidFill>
                  <a:srgbClr val="000000"/>
                </a:solidFill>
              </a:rPr>
              <a:t> </a:t>
            </a:r>
            <a:endParaRPr b="1" sz="21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anim calcmode="lin" valueType="num">
                                      <p:cBhvr additive="base">
                                        <p:cTn dur="1000"/>
                                        <p:tgtEl>
                                          <p:spTgt spid="22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anim calcmode="lin" valueType="num">
                                      <p:cBhvr additive="base">
                                        <p:cTn dur="1000"/>
                                        <p:tgtEl>
                                          <p:spTgt spid="22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anim calcmode="lin" valueType="num">
                                      <p:cBhvr additive="base">
                                        <p:cTn dur="1000"/>
                                        <p:tgtEl>
                                          <p:spTgt spid="22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xEl>
                                              <p:pRg end="3" st="3"/>
                                            </p:txEl>
                                          </p:spTgt>
                                        </p:tgtEl>
                                        <p:attrNameLst>
                                          <p:attrName>style.visibility</p:attrName>
                                        </p:attrNameLst>
                                      </p:cBhvr>
                                      <p:to>
                                        <p:strVal val="visible"/>
                                      </p:to>
                                    </p:set>
                                    <p:anim calcmode="lin" valueType="num">
                                      <p:cBhvr additive="base">
                                        <p:cTn dur="1000"/>
                                        <p:tgtEl>
                                          <p:spTgt spid="22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xEl>
                                              <p:pRg end="4" st="4"/>
                                            </p:txEl>
                                          </p:spTgt>
                                        </p:tgtEl>
                                        <p:attrNameLst>
                                          <p:attrName>style.visibility</p:attrName>
                                        </p:attrNameLst>
                                      </p:cBhvr>
                                      <p:to>
                                        <p:strVal val="visible"/>
                                      </p:to>
                                    </p:set>
                                    <p:anim calcmode="lin" valueType="num">
                                      <p:cBhvr additive="base">
                                        <p:cTn dur="1000"/>
                                        <p:tgtEl>
                                          <p:spTgt spid="22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FIRST DEATH &amp; SECOND DEATH</a:t>
            </a:r>
            <a:endParaRPr sz="4000">
              <a:solidFill>
                <a:srgbClr val="FFFF00"/>
              </a:solidFill>
            </a:endParaRPr>
          </a:p>
        </p:txBody>
      </p:sp>
      <p:sp>
        <p:nvSpPr>
          <p:cNvPr id="234" name="Google Shape;234;p40"/>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351C75"/>
                </a:solidFill>
              </a:rPr>
              <a:t>The </a:t>
            </a:r>
            <a:r>
              <a:rPr b="1" lang="en" sz="2600">
                <a:solidFill>
                  <a:srgbClr val="351C75"/>
                </a:solidFill>
              </a:rPr>
              <a:t>Second Death</a:t>
            </a:r>
            <a:endParaRPr b="1" sz="2600">
              <a:solidFill>
                <a:srgbClr val="351C75"/>
              </a:solidFill>
            </a:endParaRPr>
          </a:p>
          <a:p>
            <a:pPr indent="-361950" lvl="0" marL="457200" rtl="0" algn="l">
              <a:spcBef>
                <a:spcPts val="1600"/>
              </a:spcBef>
              <a:spcAft>
                <a:spcPts val="0"/>
              </a:spcAft>
              <a:buClr>
                <a:srgbClr val="000000"/>
              </a:buClr>
              <a:buSzPts val="2100"/>
              <a:buChar char="❖"/>
            </a:pPr>
            <a:r>
              <a:rPr b="1" lang="en" sz="2600">
                <a:solidFill>
                  <a:srgbClr val="000000"/>
                </a:solidFill>
              </a:rPr>
              <a:t>This second death is complete annihilation because death and hell go into this lake of fire as well.</a:t>
            </a:r>
            <a:endParaRPr b="1" sz="2600">
              <a:solidFill>
                <a:srgbClr val="000000"/>
              </a:solidFill>
            </a:endParaRPr>
          </a:p>
          <a:p>
            <a:pPr indent="0" lvl="0" marL="0" rtl="0" algn="l">
              <a:spcBef>
                <a:spcPts val="1600"/>
              </a:spcBef>
              <a:spcAft>
                <a:spcPts val="0"/>
              </a:spcAft>
              <a:buNone/>
            </a:pPr>
            <a:r>
              <a:t/>
            </a:r>
            <a:endParaRPr b="1" sz="2600">
              <a:solidFill>
                <a:srgbClr val="000000"/>
              </a:solidFill>
            </a:endParaRPr>
          </a:p>
          <a:p>
            <a:pPr indent="-393700" lvl="0" marL="457200" rtl="0" algn="l">
              <a:spcBef>
                <a:spcPts val="1600"/>
              </a:spcBef>
              <a:spcAft>
                <a:spcPts val="0"/>
              </a:spcAft>
              <a:buClr>
                <a:srgbClr val="000000"/>
              </a:buClr>
              <a:buSzPts val="2600"/>
              <a:buChar char="❖"/>
            </a:pPr>
            <a:r>
              <a:rPr b="1" lang="en" sz="2600">
                <a:solidFill>
                  <a:srgbClr val="000000"/>
                </a:solidFill>
              </a:rPr>
              <a:t>This is where death (first death), hell, and all unrighteous will be completely destroyed never to exist ever again.</a:t>
            </a:r>
            <a:endParaRPr b="1" sz="26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 calcmode="lin" valueType="num">
                                      <p:cBhvr additive="base">
                                        <p:cTn dur="1000"/>
                                        <p:tgtEl>
                                          <p:spTgt spid="23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 calcmode="lin" valueType="num">
                                      <p:cBhvr additive="base">
                                        <p:cTn dur="1000"/>
                                        <p:tgtEl>
                                          <p:spTgt spid="23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anim calcmode="lin" valueType="num">
                                      <p:cBhvr additive="base">
                                        <p:cTn dur="1000"/>
                                        <p:tgtEl>
                                          <p:spTgt spid="23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anim calcmode="lin" valueType="num">
                                      <p:cBhvr additive="base">
                                        <p:cTn dur="1000"/>
                                        <p:tgtEl>
                                          <p:spTgt spid="23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OUR GOD IS A CONSUMING FIRE</a:t>
            </a:r>
            <a:endParaRPr sz="4000">
              <a:solidFill>
                <a:srgbClr val="FFFF00"/>
              </a:solidFill>
            </a:endParaRPr>
          </a:p>
        </p:txBody>
      </p:sp>
      <p:sp>
        <p:nvSpPr>
          <p:cNvPr id="240" name="Google Shape;240;p41"/>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351C75"/>
                </a:solidFill>
              </a:rPr>
              <a:t>Hebrews 12:28-29</a:t>
            </a:r>
            <a:endParaRPr b="1" sz="3200">
              <a:solidFill>
                <a:srgbClr val="351C75"/>
              </a:solidFill>
            </a:endParaRPr>
          </a:p>
          <a:p>
            <a:pPr indent="0" lvl="0" marL="457200" rtl="0" algn="l">
              <a:spcBef>
                <a:spcPts val="1600"/>
              </a:spcBef>
              <a:spcAft>
                <a:spcPts val="0"/>
              </a:spcAft>
              <a:buNone/>
            </a:pPr>
            <a:r>
              <a:rPr b="1" lang="en" sz="3200">
                <a:solidFill>
                  <a:srgbClr val="000000"/>
                </a:solidFill>
              </a:rPr>
              <a:t>28Wherefore we </a:t>
            </a:r>
            <a:r>
              <a:rPr b="1" lang="en" sz="3200">
                <a:solidFill>
                  <a:srgbClr val="000000"/>
                </a:solidFill>
                <a:highlight>
                  <a:srgbClr val="FFFF00"/>
                </a:highlight>
              </a:rPr>
              <a:t>receiving a kingdom</a:t>
            </a:r>
            <a:r>
              <a:rPr b="1" lang="en" sz="3200">
                <a:solidFill>
                  <a:srgbClr val="000000"/>
                </a:solidFill>
              </a:rPr>
              <a:t> which cannot be moved, let us have grace, whereby we may serve God acceptably with reverence and godly fear: </a:t>
            </a:r>
            <a:endParaRPr b="1" sz="3200">
              <a:solidFill>
                <a:srgbClr val="000000"/>
              </a:solidFill>
            </a:endParaRPr>
          </a:p>
          <a:p>
            <a:pPr indent="0" lvl="0" marL="457200" rtl="0" algn="l">
              <a:spcBef>
                <a:spcPts val="1600"/>
              </a:spcBef>
              <a:spcAft>
                <a:spcPts val="1600"/>
              </a:spcAft>
              <a:buNone/>
            </a:pPr>
            <a:r>
              <a:rPr b="1" lang="en" sz="3200">
                <a:solidFill>
                  <a:srgbClr val="000000"/>
                </a:solidFill>
              </a:rPr>
              <a:t>29</a:t>
            </a:r>
            <a:r>
              <a:rPr b="1" lang="en" sz="3200">
                <a:solidFill>
                  <a:srgbClr val="000000"/>
                </a:solidFill>
                <a:highlight>
                  <a:srgbClr val="FFFF00"/>
                </a:highlight>
              </a:rPr>
              <a:t>For our God is a </a:t>
            </a:r>
            <a:r>
              <a:rPr b="1" lang="en" sz="3200" u="sng">
                <a:solidFill>
                  <a:srgbClr val="000000"/>
                </a:solidFill>
                <a:highlight>
                  <a:srgbClr val="FFFF00"/>
                </a:highlight>
              </a:rPr>
              <a:t>consuming fire</a:t>
            </a:r>
            <a:r>
              <a:rPr b="1" lang="en" sz="3200">
                <a:solidFill>
                  <a:srgbClr val="000000"/>
                </a:solidFill>
                <a:highlight>
                  <a:srgbClr val="FFFF00"/>
                </a:highlight>
              </a:rPr>
              <a:t>.</a:t>
            </a:r>
            <a:endParaRPr b="1" sz="3200">
              <a:solidFill>
                <a:srgbClr val="000000"/>
              </a:solidFill>
              <a:highlight>
                <a:srgbClr val="FFFF00"/>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 calcmode="lin" valueType="num">
                                      <p:cBhvr additive="base">
                                        <p:cTn dur="1000"/>
                                        <p:tgtEl>
                                          <p:spTgt spid="24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 calcmode="lin" valueType="num">
                                      <p:cBhvr additive="base">
                                        <p:cTn dur="1000"/>
                                        <p:tgtEl>
                                          <p:spTgt spid="24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anim calcmode="lin" valueType="num">
                                      <p:cBhvr additive="base">
                                        <p:cTn dur="1000"/>
                                        <p:tgtEl>
                                          <p:spTgt spid="24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0" y="0"/>
            <a:ext cx="9144000" cy="685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FFFF00"/>
                </a:solidFill>
              </a:rPr>
              <a:t>Matthew 25:34-46</a:t>
            </a:r>
            <a:endParaRPr b="1" sz="3200">
              <a:solidFill>
                <a:srgbClr val="FFFF00"/>
              </a:solidFill>
            </a:endParaRPr>
          </a:p>
          <a:p>
            <a:pPr indent="0" lvl="0" marL="0" rtl="0" algn="l">
              <a:spcBef>
                <a:spcPts val="0"/>
              </a:spcBef>
              <a:spcAft>
                <a:spcPts val="0"/>
              </a:spcAft>
              <a:buNone/>
            </a:pPr>
            <a:r>
              <a:t/>
            </a:r>
            <a:endParaRPr sz="2100"/>
          </a:p>
          <a:p>
            <a:pPr indent="0" lvl="0" marL="0" rtl="0" algn="l">
              <a:spcBef>
                <a:spcPts val="0"/>
              </a:spcBef>
              <a:spcAft>
                <a:spcPts val="0"/>
              </a:spcAft>
              <a:buNone/>
            </a:pPr>
            <a:r>
              <a:rPr lang="en" sz="3000"/>
              <a:t>37 Then shall the righteous answer him, saying, Lord, when saw we thee an hungred, and fed thee? or thirsty, and gave thee drink?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38 When saw we thee a stranger, and took thee in? or naked, and clothed thee?</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39 Or when saw we thee sick, or in prison, and came unto thee?</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ALL SOULS BELONG TO GOD</a:t>
            </a:r>
            <a:endParaRPr sz="4000">
              <a:solidFill>
                <a:srgbClr val="FFFF00"/>
              </a:solidFill>
            </a:endParaRPr>
          </a:p>
        </p:txBody>
      </p:sp>
      <p:sp>
        <p:nvSpPr>
          <p:cNvPr id="246" name="Google Shape;246;p42"/>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351C75"/>
                </a:solidFill>
              </a:rPr>
              <a:t>Ezekiel</a:t>
            </a:r>
            <a:r>
              <a:rPr b="1" lang="en" sz="2600">
                <a:solidFill>
                  <a:srgbClr val="351C75"/>
                </a:solidFill>
              </a:rPr>
              <a:t> 18:4</a:t>
            </a:r>
            <a:endParaRPr b="1" sz="2500">
              <a:solidFill>
                <a:srgbClr val="000000"/>
              </a:solidFill>
            </a:endParaRPr>
          </a:p>
          <a:p>
            <a:pPr indent="0" lvl="0" marL="0" rtl="0" algn="l">
              <a:spcBef>
                <a:spcPts val="1600"/>
              </a:spcBef>
              <a:spcAft>
                <a:spcPts val="0"/>
              </a:spcAft>
              <a:buNone/>
            </a:pPr>
            <a:r>
              <a:rPr b="1" lang="en" sz="2500">
                <a:solidFill>
                  <a:srgbClr val="000000"/>
                </a:solidFill>
              </a:rPr>
              <a:t>[4] Behold, </a:t>
            </a:r>
            <a:r>
              <a:rPr b="1" lang="en" sz="2500" u="sng">
                <a:solidFill>
                  <a:srgbClr val="000000"/>
                </a:solidFill>
                <a:highlight>
                  <a:srgbClr val="FFFF00"/>
                </a:highlight>
              </a:rPr>
              <a:t>all souls are mine;</a:t>
            </a:r>
            <a:r>
              <a:rPr b="1" lang="en" sz="2500">
                <a:solidFill>
                  <a:srgbClr val="000000"/>
                </a:solidFill>
              </a:rPr>
              <a:t> as the soul of the father, so also the soul of the son is mine: </a:t>
            </a:r>
            <a:r>
              <a:rPr b="1" lang="en" sz="2500">
                <a:solidFill>
                  <a:srgbClr val="000000"/>
                </a:solidFill>
                <a:highlight>
                  <a:srgbClr val="FFFF00"/>
                </a:highlight>
              </a:rPr>
              <a:t>the soul that sinneth, </a:t>
            </a:r>
            <a:r>
              <a:rPr b="1" lang="en" sz="2500" u="sng">
                <a:solidFill>
                  <a:srgbClr val="000000"/>
                </a:solidFill>
                <a:highlight>
                  <a:srgbClr val="FFFF00"/>
                </a:highlight>
              </a:rPr>
              <a:t>it shall die</a:t>
            </a:r>
            <a:r>
              <a:rPr b="1" lang="en" sz="2500">
                <a:solidFill>
                  <a:srgbClr val="000000"/>
                </a:solidFill>
                <a:highlight>
                  <a:srgbClr val="FFFF00"/>
                </a:highlight>
              </a:rPr>
              <a:t>.</a:t>
            </a:r>
            <a:r>
              <a:rPr b="1" lang="en" sz="2500">
                <a:solidFill>
                  <a:srgbClr val="000000"/>
                </a:solidFill>
              </a:rPr>
              <a:t> </a:t>
            </a:r>
            <a:r>
              <a:rPr b="1" lang="en" sz="2500">
                <a:solidFill>
                  <a:srgbClr val="351C75"/>
                </a:solidFill>
              </a:rPr>
              <a:t>(Completely Annihilate)</a:t>
            </a:r>
            <a:endParaRPr b="1" sz="2500">
              <a:solidFill>
                <a:srgbClr val="351C75"/>
              </a:solidFill>
            </a:endParaRPr>
          </a:p>
          <a:p>
            <a:pPr indent="0" lvl="0" marL="0" rtl="0" algn="l">
              <a:spcBef>
                <a:spcPts val="1600"/>
              </a:spcBef>
              <a:spcAft>
                <a:spcPts val="0"/>
              </a:spcAft>
              <a:buNone/>
            </a:pPr>
            <a:r>
              <a:rPr b="1" lang="en" sz="2600">
                <a:solidFill>
                  <a:srgbClr val="351C75"/>
                </a:solidFill>
              </a:rPr>
              <a:t>Matthew 10:28</a:t>
            </a:r>
            <a:endParaRPr b="1" sz="2600">
              <a:solidFill>
                <a:srgbClr val="351C75"/>
              </a:solidFill>
            </a:endParaRPr>
          </a:p>
          <a:p>
            <a:pPr indent="0" lvl="0" marL="0" rtl="0" algn="l">
              <a:spcBef>
                <a:spcPts val="1600"/>
              </a:spcBef>
              <a:spcAft>
                <a:spcPts val="0"/>
              </a:spcAft>
              <a:buNone/>
            </a:pPr>
            <a:r>
              <a:rPr b="1" lang="en" sz="2500">
                <a:solidFill>
                  <a:srgbClr val="000000"/>
                </a:solidFill>
              </a:rPr>
              <a:t>28And fear not them which kill the body, but are not able to kill the soul: </a:t>
            </a:r>
            <a:r>
              <a:rPr b="1" lang="en" sz="2500">
                <a:solidFill>
                  <a:srgbClr val="000000"/>
                </a:solidFill>
                <a:highlight>
                  <a:srgbClr val="FFFF00"/>
                </a:highlight>
              </a:rPr>
              <a:t>but rather fear him which is able to </a:t>
            </a:r>
            <a:r>
              <a:rPr b="1" lang="en" sz="2500" u="sng">
                <a:solidFill>
                  <a:srgbClr val="000000"/>
                </a:solidFill>
                <a:highlight>
                  <a:srgbClr val="FFFF00"/>
                </a:highlight>
              </a:rPr>
              <a:t>destroy</a:t>
            </a:r>
            <a:r>
              <a:rPr b="1" lang="en" sz="2500">
                <a:solidFill>
                  <a:srgbClr val="000000"/>
                </a:solidFill>
                <a:highlight>
                  <a:srgbClr val="FFFF00"/>
                </a:highlight>
              </a:rPr>
              <a:t> both soul and body in hell.</a:t>
            </a:r>
            <a:r>
              <a:rPr b="1" lang="en" sz="2500">
                <a:solidFill>
                  <a:srgbClr val="000000"/>
                </a:solidFill>
              </a:rPr>
              <a:t> - </a:t>
            </a:r>
            <a:r>
              <a:rPr b="1" lang="en" sz="2500">
                <a:solidFill>
                  <a:srgbClr val="351C75"/>
                </a:solidFill>
              </a:rPr>
              <a:t>(Render Useless, Mar, Separation)</a:t>
            </a:r>
            <a:endParaRPr b="1" sz="2500">
              <a:solidFill>
                <a:srgbClr val="351C75"/>
              </a:solidFill>
            </a:endParaRPr>
          </a:p>
          <a:p>
            <a:pPr indent="0" lvl="0" marL="457200" rtl="0" algn="l">
              <a:spcBef>
                <a:spcPts val="1600"/>
              </a:spcBef>
              <a:spcAft>
                <a:spcPts val="1600"/>
              </a:spcAft>
              <a:buNone/>
            </a:pPr>
            <a:r>
              <a:t/>
            </a:r>
            <a:endParaRPr b="1" sz="3200">
              <a:solidFill>
                <a:srgbClr val="000000"/>
              </a:solidFill>
              <a:highlight>
                <a:srgbClr val="FFFF00"/>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 calcmode="lin" valueType="num">
                                      <p:cBhvr additive="base">
                                        <p:cTn dur="1000"/>
                                        <p:tgtEl>
                                          <p:spTgt spid="24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 calcmode="lin" valueType="num">
                                      <p:cBhvr additive="base">
                                        <p:cTn dur="1000"/>
                                        <p:tgtEl>
                                          <p:spTgt spid="24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 calcmode="lin" valueType="num">
                                      <p:cBhvr additive="base">
                                        <p:cTn dur="1000"/>
                                        <p:tgtEl>
                                          <p:spTgt spid="24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 calcmode="lin" valueType="num">
                                      <p:cBhvr additive="base">
                                        <p:cTn dur="1000"/>
                                        <p:tgtEl>
                                          <p:spTgt spid="24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 calcmode="lin" valueType="num">
                                      <p:cBhvr additive="base">
                                        <p:cTn dur="1000"/>
                                        <p:tgtEl>
                                          <p:spTgt spid="24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ALL SOULS BELONG TO GOD</a:t>
            </a:r>
            <a:endParaRPr sz="4000">
              <a:solidFill>
                <a:srgbClr val="FFFF00"/>
              </a:solidFill>
            </a:endParaRPr>
          </a:p>
        </p:txBody>
      </p:sp>
      <p:sp>
        <p:nvSpPr>
          <p:cNvPr id="252" name="Google Shape;252;p43"/>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Clr>
                <a:srgbClr val="351C75"/>
              </a:buClr>
              <a:buSzPts val="2600"/>
              <a:buChar char="●"/>
            </a:pPr>
            <a:r>
              <a:rPr b="1" lang="en" sz="2600">
                <a:solidFill>
                  <a:srgbClr val="351C75"/>
                </a:solidFill>
              </a:rPr>
              <a:t>So if God is a consuming fire and all souls are His that means that He can do whatever he wants with men’s souls.</a:t>
            </a:r>
            <a:endParaRPr b="1" sz="2600">
              <a:solidFill>
                <a:srgbClr val="351C75"/>
              </a:solidFill>
            </a:endParaRPr>
          </a:p>
          <a:p>
            <a:pPr indent="-393700" lvl="0" marL="457200" rtl="0" algn="l">
              <a:spcBef>
                <a:spcPts val="0"/>
              </a:spcBef>
              <a:spcAft>
                <a:spcPts val="0"/>
              </a:spcAft>
              <a:buClr>
                <a:srgbClr val="351C75"/>
              </a:buClr>
              <a:buSzPts val="2600"/>
              <a:buChar char="●"/>
            </a:pPr>
            <a:r>
              <a:rPr b="1" lang="en" sz="2600">
                <a:solidFill>
                  <a:srgbClr val="351C75"/>
                </a:solidFill>
              </a:rPr>
              <a:t>There are souls that will utterly and completely be destroyed by this lake of fire who He is the source of.</a:t>
            </a:r>
            <a:endParaRPr b="1" sz="2600">
              <a:solidFill>
                <a:srgbClr val="351C75"/>
              </a:solidFill>
            </a:endParaRPr>
          </a:p>
          <a:p>
            <a:pPr indent="-393700" lvl="0" marL="457200" rtl="0" algn="l">
              <a:spcBef>
                <a:spcPts val="0"/>
              </a:spcBef>
              <a:spcAft>
                <a:spcPts val="0"/>
              </a:spcAft>
              <a:buClr>
                <a:srgbClr val="351C75"/>
              </a:buClr>
              <a:buSzPts val="2600"/>
              <a:buChar char="●"/>
            </a:pPr>
            <a:r>
              <a:rPr b="1" lang="en" sz="2600">
                <a:solidFill>
                  <a:srgbClr val="351C75"/>
                </a:solidFill>
              </a:rPr>
              <a:t>This is because of the choice that those souls made here on earth. (FREE MORAL AGENCY)</a:t>
            </a:r>
            <a:endParaRPr b="1" sz="2600">
              <a:solidFill>
                <a:srgbClr val="351C75"/>
              </a:solidFill>
            </a:endParaRPr>
          </a:p>
          <a:p>
            <a:pPr indent="-393700" lvl="0" marL="457200" rtl="0" algn="l">
              <a:spcBef>
                <a:spcPts val="0"/>
              </a:spcBef>
              <a:spcAft>
                <a:spcPts val="0"/>
              </a:spcAft>
              <a:buClr>
                <a:srgbClr val="351C75"/>
              </a:buClr>
              <a:buSzPts val="2600"/>
              <a:buChar char="●"/>
            </a:pPr>
            <a:r>
              <a:rPr b="1" lang="en" sz="2600">
                <a:solidFill>
                  <a:srgbClr val="351C75"/>
                </a:solidFill>
                <a:highlight>
                  <a:srgbClr val="FFFF00"/>
                </a:highlight>
              </a:rPr>
              <a:t>ALL SOULS BELONG TO GOD, BUT ALL SOULS ARE NOT PART OF GOD</a:t>
            </a:r>
            <a:endParaRPr b="1" sz="2600">
              <a:solidFill>
                <a:srgbClr val="351C75"/>
              </a:solidFill>
              <a:highlight>
                <a:srgbClr val="FFFF00"/>
              </a:highlight>
            </a:endParaRPr>
          </a:p>
          <a:p>
            <a:pPr indent="0" lvl="0" marL="457200" rtl="0" algn="l">
              <a:spcBef>
                <a:spcPts val="1600"/>
              </a:spcBef>
              <a:spcAft>
                <a:spcPts val="1600"/>
              </a:spcAft>
              <a:buNone/>
            </a:pPr>
            <a:r>
              <a:t/>
            </a:r>
            <a:endParaRPr b="1" sz="3200">
              <a:solidFill>
                <a:srgbClr val="000000"/>
              </a:solidFill>
              <a:highlight>
                <a:srgbClr val="FFFF00"/>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 calcmode="lin" valueType="num">
                                      <p:cBhvr additive="base">
                                        <p:cTn dur="1000"/>
                                        <p:tgtEl>
                                          <p:spTgt spid="25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 calcmode="lin" valueType="num">
                                      <p:cBhvr additive="base">
                                        <p:cTn dur="1000"/>
                                        <p:tgtEl>
                                          <p:spTgt spid="25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2">
                                            <p:txEl>
                                              <p:pRg end="2" st="2"/>
                                            </p:txEl>
                                          </p:spTgt>
                                        </p:tgtEl>
                                        <p:attrNameLst>
                                          <p:attrName>style.visibility</p:attrName>
                                        </p:attrNameLst>
                                      </p:cBhvr>
                                      <p:to>
                                        <p:strVal val="visible"/>
                                      </p:to>
                                    </p:set>
                                    <p:anim calcmode="lin" valueType="num">
                                      <p:cBhvr additive="base">
                                        <p:cTn dur="1000"/>
                                        <p:tgtEl>
                                          <p:spTgt spid="25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2">
                                            <p:txEl>
                                              <p:pRg end="3" st="3"/>
                                            </p:txEl>
                                          </p:spTgt>
                                        </p:tgtEl>
                                        <p:attrNameLst>
                                          <p:attrName>style.visibility</p:attrName>
                                        </p:attrNameLst>
                                      </p:cBhvr>
                                      <p:to>
                                        <p:strVal val="visible"/>
                                      </p:to>
                                    </p:set>
                                    <p:anim calcmode="lin" valueType="num">
                                      <p:cBhvr additive="base">
                                        <p:cTn dur="1000"/>
                                        <p:tgtEl>
                                          <p:spTgt spid="25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2">
                                            <p:txEl>
                                              <p:pRg end="4" st="4"/>
                                            </p:txEl>
                                          </p:spTgt>
                                        </p:tgtEl>
                                        <p:attrNameLst>
                                          <p:attrName>style.visibility</p:attrName>
                                        </p:attrNameLst>
                                      </p:cBhvr>
                                      <p:to>
                                        <p:strVal val="visible"/>
                                      </p:to>
                                    </p:set>
                                    <p:anim calcmode="lin" valueType="num">
                                      <p:cBhvr additive="base">
                                        <p:cTn dur="1000"/>
                                        <p:tgtEl>
                                          <p:spTgt spid="25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4"/>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00"/>
                </a:solidFill>
              </a:rPr>
              <a:t>ALL SOULS BELONG TO GOD</a:t>
            </a:r>
            <a:endParaRPr sz="4000">
              <a:solidFill>
                <a:srgbClr val="FFFF00"/>
              </a:solidFill>
            </a:endParaRPr>
          </a:p>
        </p:txBody>
      </p:sp>
      <p:sp>
        <p:nvSpPr>
          <p:cNvPr id="258" name="Google Shape;258;p44"/>
          <p:cNvSpPr txBox="1"/>
          <p:nvPr>
            <p:ph idx="1" type="body"/>
          </p:nvPr>
        </p:nvSpPr>
        <p:spPr>
          <a:xfrm>
            <a:off x="69425" y="2558767"/>
            <a:ext cx="9034800" cy="41721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351C75"/>
              </a:buClr>
              <a:buSzPts val="3000"/>
              <a:buChar char="●"/>
            </a:pPr>
            <a:r>
              <a:rPr b="1" lang="en" sz="3000">
                <a:solidFill>
                  <a:srgbClr val="351C75"/>
                </a:solidFill>
              </a:rPr>
              <a:t>So if those souls, hell, and death are all eternal, then that means God lives in hell and in death and in those souls that are to be destroyed… (WE KNOW HE DOESN’T)</a:t>
            </a:r>
            <a:endParaRPr b="1" sz="3000">
              <a:solidFill>
                <a:srgbClr val="351C75"/>
              </a:solidFill>
            </a:endParaRPr>
          </a:p>
          <a:p>
            <a:pPr indent="-419100" lvl="0" marL="457200" rtl="0" algn="l">
              <a:spcBef>
                <a:spcPts val="0"/>
              </a:spcBef>
              <a:spcAft>
                <a:spcPts val="0"/>
              </a:spcAft>
              <a:buClr>
                <a:srgbClr val="351C75"/>
              </a:buClr>
              <a:buSzPts val="3000"/>
              <a:buChar char="●"/>
            </a:pPr>
            <a:r>
              <a:rPr b="1" lang="en" sz="3000">
                <a:solidFill>
                  <a:srgbClr val="351C75"/>
                </a:solidFill>
              </a:rPr>
              <a:t>We know this is not the case because light (Who God is the source of) and Darkness cannot dwell together.</a:t>
            </a:r>
            <a:endParaRPr b="1" sz="3000">
              <a:solidFill>
                <a:srgbClr val="351C75"/>
              </a:solidFill>
            </a:endParaRPr>
          </a:p>
          <a:p>
            <a:pPr indent="0" lvl="0" marL="457200" rtl="0" algn="l">
              <a:spcBef>
                <a:spcPts val="1600"/>
              </a:spcBef>
              <a:spcAft>
                <a:spcPts val="1600"/>
              </a:spcAft>
              <a:buNone/>
            </a:pPr>
            <a:r>
              <a:t/>
            </a:r>
            <a:endParaRPr b="1" sz="3200">
              <a:solidFill>
                <a:srgbClr val="000000"/>
              </a:solidFill>
              <a:highlight>
                <a:srgbClr val="FFFF00"/>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 calcmode="lin" valueType="num">
                                      <p:cBhvr additive="base">
                                        <p:cTn dur="1000"/>
                                        <p:tgtEl>
                                          <p:spTgt spid="25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anim calcmode="lin" valueType="num">
                                      <p:cBhvr additive="base">
                                        <p:cTn dur="1000"/>
                                        <p:tgtEl>
                                          <p:spTgt spid="25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8">
                                            <p:txEl>
                                              <p:pRg end="2" st="2"/>
                                            </p:txEl>
                                          </p:spTgt>
                                        </p:tgtEl>
                                        <p:attrNameLst>
                                          <p:attrName>style.visibility</p:attrName>
                                        </p:attrNameLst>
                                      </p:cBhvr>
                                      <p:to>
                                        <p:strVal val="visible"/>
                                      </p:to>
                                    </p:set>
                                    <p:anim calcmode="lin" valueType="num">
                                      <p:cBhvr additive="base">
                                        <p:cTn dur="1000"/>
                                        <p:tgtEl>
                                          <p:spTgt spid="25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nvSpPr>
        <p:spPr>
          <a:xfrm>
            <a:off x="179000" y="234950"/>
            <a:ext cx="8849400" cy="518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rgbClr val="FFFFFF"/>
                </a:solidFill>
                <a:latin typeface="Roboto"/>
                <a:ea typeface="Roboto"/>
                <a:cs typeface="Roboto"/>
                <a:sym typeface="Roboto"/>
              </a:rPr>
              <a:t>LIGHT &amp; DARKNESS CANNOT CO-EXIST</a:t>
            </a:r>
            <a:endParaRPr sz="3800">
              <a:solidFill>
                <a:srgbClr val="FFFFFF"/>
              </a:solidFill>
              <a:latin typeface="Roboto"/>
              <a:ea typeface="Roboto"/>
              <a:cs typeface="Roboto"/>
              <a:sym typeface="Roboto"/>
            </a:endParaRPr>
          </a:p>
          <a:p>
            <a:pPr indent="0" lvl="0" marL="0" rtl="0" algn="ctr">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b="1" lang="en" sz="3200">
                <a:solidFill>
                  <a:srgbClr val="FFFF00"/>
                </a:solidFill>
                <a:latin typeface="Roboto"/>
                <a:ea typeface="Roboto"/>
                <a:cs typeface="Roboto"/>
                <a:sym typeface="Roboto"/>
              </a:rPr>
              <a:t>2 Corinthians 6:14-15</a:t>
            </a:r>
            <a:endParaRPr b="1" sz="3200">
              <a:solidFill>
                <a:srgbClr val="FFFF00"/>
              </a:solidFill>
              <a:latin typeface="Roboto"/>
              <a:ea typeface="Roboto"/>
              <a:cs typeface="Roboto"/>
              <a:sym typeface="Roboto"/>
            </a:endParaRPr>
          </a:p>
          <a:p>
            <a:pPr indent="0" lvl="0" marL="0" rtl="0" algn="l">
              <a:spcBef>
                <a:spcPts val="0"/>
              </a:spcBef>
              <a:spcAft>
                <a:spcPts val="0"/>
              </a:spcAft>
              <a:buNone/>
            </a:pPr>
            <a:r>
              <a:rPr lang="en" sz="3100">
                <a:solidFill>
                  <a:srgbClr val="FFFFFF"/>
                </a:solidFill>
                <a:latin typeface="Roboto"/>
                <a:ea typeface="Roboto"/>
                <a:cs typeface="Roboto"/>
                <a:sym typeface="Roboto"/>
              </a:rPr>
              <a:t>14</a:t>
            </a:r>
            <a:r>
              <a:rPr lang="en" sz="3100">
                <a:highlight>
                  <a:srgbClr val="FFFF00"/>
                </a:highlight>
                <a:latin typeface="Roboto"/>
                <a:ea typeface="Roboto"/>
                <a:cs typeface="Roboto"/>
                <a:sym typeface="Roboto"/>
              </a:rPr>
              <a:t>Be ye not unequally yoked together with unbelievers</a:t>
            </a:r>
            <a:r>
              <a:rPr lang="en" sz="3100">
                <a:solidFill>
                  <a:srgbClr val="FFFFFF"/>
                </a:solidFill>
                <a:latin typeface="Roboto"/>
                <a:ea typeface="Roboto"/>
                <a:cs typeface="Roboto"/>
                <a:sym typeface="Roboto"/>
              </a:rPr>
              <a:t>: for </a:t>
            </a:r>
            <a:r>
              <a:rPr lang="en" sz="3100" u="sng">
                <a:solidFill>
                  <a:srgbClr val="FFFFFF"/>
                </a:solidFill>
                <a:latin typeface="Roboto"/>
                <a:ea typeface="Roboto"/>
                <a:cs typeface="Roboto"/>
                <a:sym typeface="Roboto"/>
              </a:rPr>
              <a:t>what fellowship</a:t>
            </a:r>
            <a:r>
              <a:rPr lang="en" sz="3100">
                <a:solidFill>
                  <a:srgbClr val="FFFFFF"/>
                </a:solidFill>
                <a:latin typeface="Roboto"/>
                <a:ea typeface="Roboto"/>
                <a:cs typeface="Roboto"/>
                <a:sym typeface="Roboto"/>
              </a:rPr>
              <a:t> hath righteousness with unrighteousness? </a:t>
            </a:r>
            <a:r>
              <a:rPr lang="en" sz="3100">
                <a:highlight>
                  <a:srgbClr val="FFFF00"/>
                </a:highlight>
                <a:latin typeface="Roboto"/>
                <a:ea typeface="Roboto"/>
                <a:cs typeface="Roboto"/>
                <a:sym typeface="Roboto"/>
              </a:rPr>
              <a:t>and what communion hath light with darkness?</a:t>
            </a:r>
            <a:r>
              <a:rPr lang="en" sz="3100">
                <a:solidFill>
                  <a:srgbClr val="FFFFFF"/>
                </a:solidFill>
                <a:latin typeface="Roboto"/>
                <a:ea typeface="Roboto"/>
                <a:cs typeface="Roboto"/>
                <a:sym typeface="Roboto"/>
              </a:rPr>
              <a:t> </a:t>
            </a:r>
            <a:endParaRPr sz="3100">
              <a:solidFill>
                <a:srgbClr val="FFFFFF"/>
              </a:solidFill>
              <a:latin typeface="Roboto"/>
              <a:ea typeface="Roboto"/>
              <a:cs typeface="Roboto"/>
              <a:sym typeface="Roboto"/>
            </a:endParaRPr>
          </a:p>
          <a:p>
            <a:pPr indent="0" lvl="0" marL="0" rtl="0" algn="l">
              <a:spcBef>
                <a:spcPts val="0"/>
              </a:spcBef>
              <a:spcAft>
                <a:spcPts val="0"/>
              </a:spcAft>
              <a:buNone/>
            </a:pPr>
            <a:r>
              <a:t/>
            </a:r>
            <a:endParaRPr sz="3100">
              <a:solidFill>
                <a:srgbClr val="FFFFFF"/>
              </a:solidFill>
              <a:latin typeface="Roboto"/>
              <a:ea typeface="Roboto"/>
              <a:cs typeface="Roboto"/>
              <a:sym typeface="Roboto"/>
            </a:endParaRPr>
          </a:p>
          <a:p>
            <a:pPr indent="0" lvl="0" marL="0" rtl="0" algn="l">
              <a:spcBef>
                <a:spcPts val="0"/>
              </a:spcBef>
              <a:spcAft>
                <a:spcPts val="0"/>
              </a:spcAft>
              <a:buNone/>
            </a:pPr>
            <a:r>
              <a:rPr lang="en" sz="3100">
                <a:solidFill>
                  <a:srgbClr val="FFFFFF"/>
                </a:solidFill>
                <a:latin typeface="Roboto"/>
                <a:ea typeface="Roboto"/>
                <a:cs typeface="Roboto"/>
                <a:sym typeface="Roboto"/>
              </a:rPr>
              <a:t>15And what </a:t>
            </a:r>
            <a:r>
              <a:rPr lang="en" sz="3100" u="sng">
                <a:solidFill>
                  <a:srgbClr val="FFFFFF"/>
                </a:solidFill>
                <a:latin typeface="Roboto"/>
                <a:ea typeface="Roboto"/>
                <a:cs typeface="Roboto"/>
                <a:sym typeface="Roboto"/>
              </a:rPr>
              <a:t>concord</a:t>
            </a:r>
            <a:r>
              <a:rPr lang="en" sz="3100">
                <a:solidFill>
                  <a:srgbClr val="FFFFFF"/>
                </a:solidFill>
                <a:latin typeface="Roboto"/>
                <a:ea typeface="Roboto"/>
                <a:cs typeface="Roboto"/>
                <a:sym typeface="Roboto"/>
              </a:rPr>
              <a:t> hath Christ with Belial? or </a:t>
            </a:r>
            <a:r>
              <a:rPr lang="en" sz="3100" u="sng">
                <a:solidFill>
                  <a:srgbClr val="FFFFFF"/>
                </a:solidFill>
                <a:latin typeface="Roboto"/>
                <a:ea typeface="Roboto"/>
                <a:cs typeface="Roboto"/>
                <a:sym typeface="Roboto"/>
              </a:rPr>
              <a:t>what part hath he that believeth with an infidel?</a:t>
            </a:r>
            <a:endParaRPr sz="3100" u="sng">
              <a:solidFill>
                <a:srgbClr val="FFFFFF"/>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nvSpPr>
        <p:spPr>
          <a:xfrm>
            <a:off x="179000" y="234950"/>
            <a:ext cx="8849400" cy="615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rgbClr val="FFFFFF"/>
                </a:solidFill>
                <a:latin typeface="Roboto"/>
                <a:ea typeface="Roboto"/>
                <a:cs typeface="Roboto"/>
                <a:sym typeface="Roboto"/>
              </a:rPr>
              <a:t>WHO HAS THIS ETERNAL LIFE AND WHO DOESN’T</a:t>
            </a:r>
            <a:endParaRPr b="1" sz="2900">
              <a:solidFill>
                <a:srgbClr val="FFFFFF"/>
              </a:solidFill>
              <a:latin typeface="Roboto"/>
              <a:ea typeface="Roboto"/>
              <a:cs typeface="Roboto"/>
              <a:sym typeface="Roboto"/>
            </a:endParaRPr>
          </a:p>
          <a:p>
            <a:pPr indent="0" lvl="0" marL="0" rtl="0" algn="ctr">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b="1" lang="en" sz="3000">
                <a:solidFill>
                  <a:srgbClr val="FFFF00"/>
                </a:solidFill>
                <a:latin typeface="Roboto"/>
                <a:ea typeface="Roboto"/>
                <a:cs typeface="Roboto"/>
                <a:sym typeface="Roboto"/>
              </a:rPr>
              <a:t>1 John 3:15 KJVS</a:t>
            </a:r>
            <a:endParaRPr b="1" sz="3000">
              <a:solidFill>
                <a:srgbClr val="FFFF00"/>
              </a:solidFill>
              <a:latin typeface="Roboto"/>
              <a:ea typeface="Roboto"/>
              <a:cs typeface="Roboto"/>
              <a:sym typeface="Roboto"/>
            </a:endParaRPr>
          </a:p>
          <a:p>
            <a:pPr indent="0" lvl="0" marL="0" rtl="0" algn="l">
              <a:spcBef>
                <a:spcPts val="0"/>
              </a:spcBef>
              <a:spcAft>
                <a:spcPts val="0"/>
              </a:spcAft>
              <a:buNone/>
            </a:pPr>
            <a:r>
              <a:rPr lang="en" sz="2900">
                <a:solidFill>
                  <a:srgbClr val="FFFFFF"/>
                </a:solidFill>
                <a:latin typeface="Roboto"/>
                <a:ea typeface="Roboto"/>
                <a:cs typeface="Roboto"/>
                <a:sym typeface="Roboto"/>
              </a:rPr>
              <a:t>[15] Whosoever hateth his brother is a murderer: </a:t>
            </a:r>
            <a:r>
              <a:rPr lang="en" sz="2900">
                <a:highlight>
                  <a:srgbClr val="FFFF00"/>
                </a:highlight>
                <a:latin typeface="Roboto"/>
                <a:ea typeface="Roboto"/>
                <a:cs typeface="Roboto"/>
                <a:sym typeface="Roboto"/>
              </a:rPr>
              <a:t>and ye know that </a:t>
            </a:r>
            <a:r>
              <a:rPr lang="en" sz="2900" u="sng">
                <a:highlight>
                  <a:srgbClr val="FFFF00"/>
                </a:highlight>
                <a:latin typeface="Roboto"/>
                <a:ea typeface="Roboto"/>
                <a:cs typeface="Roboto"/>
                <a:sym typeface="Roboto"/>
              </a:rPr>
              <a:t>no murderer hath eternal life </a:t>
            </a:r>
            <a:r>
              <a:rPr lang="en" sz="2900" u="sng">
                <a:solidFill>
                  <a:srgbClr val="351C75"/>
                </a:solidFill>
                <a:highlight>
                  <a:srgbClr val="FFFF00"/>
                </a:highlight>
                <a:latin typeface="Roboto"/>
                <a:ea typeface="Roboto"/>
                <a:cs typeface="Roboto"/>
                <a:sym typeface="Roboto"/>
              </a:rPr>
              <a:t>(ZOE)</a:t>
            </a:r>
            <a:r>
              <a:rPr lang="en" sz="2900" u="sng">
                <a:highlight>
                  <a:srgbClr val="FFFF00"/>
                </a:highlight>
                <a:latin typeface="Roboto"/>
                <a:ea typeface="Roboto"/>
                <a:cs typeface="Roboto"/>
                <a:sym typeface="Roboto"/>
              </a:rPr>
              <a:t> abiding in him.</a:t>
            </a:r>
            <a:endParaRPr sz="2900" u="sng">
              <a:highlight>
                <a:srgbClr val="FFFF00"/>
              </a:highlight>
              <a:latin typeface="Roboto"/>
              <a:ea typeface="Roboto"/>
              <a:cs typeface="Roboto"/>
              <a:sym typeface="Roboto"/>
            </a:endParaRPr>
          </a:p>
          <a:p>
            <a:pPr indent="0" lvl="0" marL="0" rtl="0" algn="l">
              <a:spcBef>
                <a:spcPts val="0"/>
              </a:spcBef>
              <a:spcAft>
                <a:spcPts val="0"/>
              </a:spcAft>
              <a:buNone/>
            </a:pPr>
            <a:r>
              <a:t/>
            </a:r>
            <a:endParaRPr b="1" sz="2900">
              <a:solidFill>
                <a:srgbClr val="FFFF00"/>
              </a:solidFill>
              <a:latin typeface="Roboto"/>
              <a:ea typeface="Roboto"/>
              <a:cs typeface="Roboto"/>
              <a:sym typeface="Roboto"/>
            </a:endParaRPr>
          </a:p>
          <a:p>
            <a:pPr indent="0" lvl="0" marL="0" rtl="0" algn="l">
              <a:spcBef>
                <a:spcPts val="0"/>
              </a:spcBef>
              <a:spcAft>
                <a:spcPts val="0"/>
              </a:spcAft>
              <a:buNone/>
            </a:pPr>
            <a:r>
              <a:rPr b="1" lang="en" sz="3000">
                <a:solidFill>
                  <a:srgbClr val="FFFF00"/>
                </a:solidFill>
                <a:latin typeface="Roboto"/>
                <a:ea typeface="Roboto"/>
                <a:cs typeface="Roboto"/>
                <a:sym typeface="Roboto"/>
              </a:rPr>
              <a:t>1 John 5:11-12 KJVS</a:t>
            </a:r>
            <a:endParaRPr b="1" sz="3000">
              <a:solidFill>
                <a:srgbClr val="FFFF00"/>
              </a:solidFill>
              <a:latin typeface="Roboto"/>
              <a:ea typeface="Roboto"/>
              <a:cs typeface="Roboto"/>
              <a:sym typeface="Roboto"/>
            </a:endParaRPr>
          </a:p>
          <a:p>
            <a:pPr indent="0" lvl="0" marL="0" rtl="0" algn="l">
              <a:spcBef>
                <a:spcPts val="0"/>
              </a:spcBef>
              <a:spcAft>
                <a:spcPts val="0"/>
              </a:spcAft>
              <a:buNone/>
            </a:pPr>
            <a:r>
              <a:rPr lang="en" sz="2900">
                <a:solidFill>
                  <a:srgbClr val="FFFFFF"/>
                </a:solidFill>
                <a:latin typeface="Roboto"/>
                <a:ea typeface="Roboto"/>
                <a:cs typeface="Roboto"/>
                <a:sym typeface="Roboto"/>
              </a:rPr>
              <a:t>[11] And this is the record, that </a:t>
            </a:r>
            <a:r>
              <a:rPr lang="en" sz="2900">
                <a:highlight>
                  <a:srgbClr val="FFFF00"/>
                </a:highlight>
                <a:latin typeface="Roboto"/>
                <a:ea typeface="Roboto"/>
                <a:cs typeface="Roboto"/>
                <a:sym typeface="Roboto"/>
              </a:rPr>
              <a:t>God hath </a:t>
            </a:r>
            <a:r>
              <a:rPr lang="en" sz="2900" u="sng">
                <a:highlight>
                  <a:srgbClr val="FFFF00"/>
                </a:highlight>
                <a:latin typeface="Roboto"/>
                <a:ea typeface="Roboto"/>
                <a:cs typeface="Roboto"/>
                <a:sym typeface="Roboto"/>
              </a:rPr>
              <a:t>given to us eternal life </a:t>
            </a:r>
            <a:r>
              <a:rPr lang="en" sz="2900" u="sng">
                <a:solidFill>
                  <a:srgbClr val="351C75"/>
                </a:solidFill>
                <a:highlight>
                  <a:srgbClr val="FFFF00"/>
                </a:highlight>
                <a:latin typeface="Roboto"/>
                <a:ea typeface="Roboto"/>
                <a:cs typeface="Roboto"/>
                <a:sym typeface="Roboto"/>
              </a:rPr>
              <a:t>(ZOE)</a:t>
            </a:r>
            <a:r>
              <a:rPr lang="en" sz="2900">
                <a:highlight>
                  <a:srgbClr val="FFFF00"/>
                </a:highlight>
                <a:latin typeface="Roboto"/>
                <a:ea typeface="Roboto"/>
                <a:cs typeface="Roboto"/>
                <a:sym typeface="Roboto"/>
              </a:rPr>
              <a:t>, and </a:t>
            </a:r>
            <a:r>
              <a:rPr lang="en" sz="2900" u="sng">
                <a:highlight>
                  <a:srgbClr val="FFFF00"/>
                </a:highlight>
                <a:latin typeface="Roboto"/>
                <a:ea typeface="Roboto"/>
                <a:cs typeface="Roboto"/>
                <a:sym typeface="Roboto"/>
              </a:rPr>
              <a:t>this life </a:t>
            </a:r>
            <a:r>
              <a:rPr lang="en" sz="2900" u="sng">
                <a:solidFill>
                  <a:srgbClr val="351C75"/>
                </a:solidFill>
                <a:highlight>
                  <a:srgbClr val="FFFF00"/>
                </a:highlight>
                <a:latin typeface="Roboto"/>
                <a:ea typeface="Roboto"/>
                <a:cs typeface="Roboto"/>
                <a:sym typeface="Roboto"/>
              </a:rPr>
              <a:t>(ZOE)</a:t>
            </a:r>
            <a:r>
              <a:rPr lang="en" sz="2900" u="sng">
                <a:highlight>
                  <a:srgbClr val="FFFF00"/>
                </a:highlight>
                <a:latin typeface="Roboto"/>
                <a:ea typeface="Roboto"/>
                <a:cs typeface="Roboto"/>
                <a:sym typeface="Roboto"/>
              </a:rPr>
              <a:t> is in his Son</a:t>
            </a:r>
            <a:r>
              <a:rPr lang="en" sz="2900">
                <a:highlight>
                  <a:srgbClr val="FFFF00"/>
                </a:highlight>
                <a:latin typeface="Roboto"/>
                <a:ea typeface="Roboto"/>
                <a:cs typeface="Roboto"/>
                <a:sym typeface="Roboto"/>
              </a:rPr>
              <a:t>.</a:t>
            </a:r>
            <a:r>
              <a:rPr lang="en" sz="2900">
                <a:solidFill>
                  <a:srgbClr val="FFFFFF"/>
                </a:solidFill>
                <a:latin typeface="Roboto"/>
                <a:ea typeface="Roboto"/>
                <a:cs typeface="Roboto"/>
                <a:sym typeface="Roboto"/>
              </a:rPr>
              <a:t> </a:t>
            </a:r>
            <a:endParaRPr sz="2900">
              <a:solidFill>
                <a:srgbClr val="FFFFFF"/>
              </a:solidFill>
              <a:latin typeface="Roboto"/>
              <a:ea typeface="Roboto"/>
              <a:cs typeface="Roboto"/>
              <a:sym typeface="Roboto"/>
            </a:endParaRPr>
          </a:p>
          <a:p>
            <a:pPr indent="0" lvl="0" marL="0" rtl="0" algn="l">
              <a:spcBef>
                <a:spcPts val="0"/>
              </a:spcBef>
              <a:spcAft>
                <a:spcPts val="0"/>
              </a:spcAft>
              <a:buNone/>
            </a:pPr>
            <a:r>
              <a:t/>
            </a:r>
            <a:endParaRPr sz="2900">
              <a:solidFill>
                <a:srgbClr val="FFFFFF"/>
              </a:solidFill>
              <a:latin typeface="Roboto"/>
              <a:ea typeface="Roboto"/>
              <a:cs typeface="Roboto"/>
              <a:sym typeface="Roboto"/>
            </a:endParaRPr>
          </a:p>
          <a:p>
            <a:pPr indent="0" lvl="0" marL="0" rtl="0" algn="l">
              <a:spcBef>
                <a:spcPts val="0"/>
              </a:spcBef>
              <a:spcAft>
                <a:spcPts val="0"/>
              </a:spcAft>
              <a:buNone/>
            </a:pPr>
            <a:r>
              <a:rPr lang="en" sz="2900">
                <a:solidFill>
                  <a:srgbClr val="FFFFFF"/>
                </a:solidFill>
                <a:latin typeface="Roboto"/>
                <a:ea typeface="Roboto"/>
                <a:cs typeface="Roboto"/>
                <a:sym typeface="Roboto"/>
              </a:rPr>
              <a:t>[12] </a:t>
            </a:r>
            <a:r>
              <a:rPr lang="en" sz="2900">
                <a:highlight>
                  <a:srgbClr val="FFFF00"/>
                </a:highlight>
                <a:latin typeface="Roboto"/>
                <a:ea typeface="Roboto"/>
                <a:cs typeface="Roboto"/>
                <a:sym typeface="Roboto"/>
              </a:rPr>
              <a:t>He that hath the Son </a:t>
            </a:r>
            <a:r>
              <a:rPr lang="en" sz="2900" u="sng">
                <a:highlight>
                  <a:srgbClr val="FFFF00"/>
                </a:highlight>
                <a:latin typeface="Roboto"/>
                <a:ea typeface="Roboto"/>
                <a:cs typeface="Roboto"/>
                <a:sym typeface="Roboto"/>
              </a:rPr>
              <a:t>hath life </a:t>
            </a:r>
            <a:r>
              <a:rPr lang="en" sz="2900" u="sng">
                <a:solidFill>
                  <a:srgbClr val="351C75"/>
                </a:solidFill>
                <a:highlight>
                  <a:srgbClr val="FFFF00"/>
                </a:highlight>
                <a:latin typeface="Roboto"/>
                <a:ea typeface="Roboto"/>
                <a:cs typeface="Roboto"/>
                <a:sym typeface="Roboto"/>
              </a:rPr>
              <a:t>(ZOE)</a:t>
            </a:r>
            <a:r>
              <a:rPr lang="en" sz="2900">
                <a:solidFill>
                  <a:srgbClr val="FFFFFF"/>
                </a:solidFill>
                <a:latin typeface="Roboto"/>
                <a:ea typeface="Roboto"/>
                <a:cs typeface="Roboto"/>
                <a:sym typeface="Roboto"/>
              </a:rPr>
              <a:t>; and </a:t>
            </a:r>
            <a:r>
              <a:rPr lang="en" sz="2900" u="sng">
                <a:highlight>
                  <a:srgbClr val="FFFF00"/>
                </a:highlight>
                <a:latin typeface="Roboto"/>
                <a:ea typeface="Roboto"/>
                <a:cs typeface="Roboto"/>
                <a:sym typeface="Roboto"/>
              </a:rPr>
              <a:t>he that hath not the Son of God hath not life. </a:t>
            </a:r>
            <a:r>
              <a:rPr lang="en" sz="2900" u="sng">
                <a:solidFill>
                  <a:srgbClr val="351C75"/>
                </a:solidFill>
                <a:highlight>
                  <a:srgbClr val="FFFF00"/>
                </a:highlight>
                <a:latin typeface="Roboto"/>
                <a:ea typeface="Roboto"/>
                <a:cs typeface="Roboto"/>
                <a:sym typeface="Roboto"/>
              </a:rPr>
              <a:t>(ZOE)</a:t>
            </a:r>
            <a:endParaRPr sz="2900" u="sng">
              <a:solidFill>
                <a:srgbClr val="351C75"/>
              </a:solidFill>
              <a:highlight>
                <a:srgbClr val="FFFF00"/>
              </a:highlight>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7"/>
          <p:cNvSpPr txBox="1"/>
          <p:nvPr/>
        </p:nvSpPr>
        <p:spPr>
          <a:xfrm>
            <a:off x="179000" y="234950"/>
            <a:ext cx="8849400" cy="598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rgbClr val="FFFFFF"/>
                </a:solidFill>
                <a:latin typeface="Roboto"/>
                <a:ea typeface="Roboto"/>
                <a:cs typeface="Roboto"/>
                <a:sym typeface="Roboto"/>
              </a:rPr>
              <a:t>WHO HAS THIS ETERNAL LIFE AND WHO DOESN’T</a:t>
            </a:r>
            <a:endParaRPr b="1" sz="2900">
              <a:solidFill>
                <a:srgbClr val="FFFFFF"/>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b="1" lang="en" sz="3000">
                <a:solidFill>
                  <a:srgbClr val="FFFF00"/>
                </a:solidFill>
                <a:latin typeface="Roboto"/>
                <a:ea typeface="Roboto"/>
                <a:cs typeface="Roboto"/>
                <a:sym typeface="Roboto"/>
              </a:rPr>
              <a:t>CAB - The Smyrnaean Church Age"</a:t>
            </a:r>
            <a:endParaRPr b="1" sz="3000">
              <a:solidFill>
                <a:srgbClr val="FFFF00"/>
              </a:solidFill>
              <a:latin typeface="Roboto"/>
              <a:ea typeface="Roboto"/>
              <a:cs typeface="Roboto"/>
              <a:sym typeface="Roboto"/>
            </a:endParaRPr>
          </a:p>
          <a:p>
            <a:pPr indent="0" lvl="0" marL="0" rtl="0" algn="l">
              <a:spcBef>
                <a:spcPts val="0"/>
              </a:spcBef>
              <a:spcAft>
                <a:spcPts val="0"/>
              </a:spcAft>
              <a:buNone/>
            </a:pPr>
            <a:r>
              <a:rPr lang="en" sz="2800">
                <a:solidFill>
                  <a:srgbClr val="FFFFFF"/>
                </a:solidFill>
                <a:latin typeface="Roboto"/>
                <a:ea typeface="Roboto"/>
                <a:cs typeface="Roboto"/>
                <a:sym typeface="Roboto"/>
              </a:rPr>
              <a:t>You might wonder now, when you can use that word, “eternal,” and not use it the way we have been taught. That is easy. </a:t>
            </a:r>
            <a:r>
              <a:rPr lang="en" sz="2800">
                <a:highlight>
                  <a:srgbClr val="FFFF00"/>
                </a:highlight>
                <a:latin typeface="Roboto"/>
                <a:ea typeface="Roboto"/>
                <a:cs typeface="Roboto"/>
                <a:sym typeface="Roboto"/>
              </a:rPr>
              <a:t>When it applies to God it means to be without beginning or end, and ever enduring and never ceasing.</a:t>
            </a:r>
            <a:r>
              <a:rPr lang="en" sz="2800">
                <a:solidFill>
                  <a:srgbClr val="FFFFFF"/>
                </a:solidFill>
                <a:latin typeface="Roboto"/>
                <a:ea typeface="Roboto"/>
                <a:cs typeface="Roboto"/>
                <a:sym typeface="Roboto"/>
              </a:rPr>
              <a:t> And when you talk of eternal life you have that in mind which is the life of God. “This is the record, that God has given us eternal life, and that life is in the Son. He that hath the Son hath life.” </a:t>
            </a:r>
            <a:r>
              <a:rPr lang="en" sz="2800">
                <a:highlight>
                  <a:srgbClr val="FFFF00"/>
                </a:highlight>
                <a:latin typeface="Roboto"/>
                <a:ea typeface="Roboto"/>
                <a:cs typeface="Roboto"/>
                <a:sym typeface="Roboto"/>
              </a:rPr>
              <a:t>Now then, </a:t>
            </a:r>
            <a:r>
              <a:rPr lang="en" sz="2800" u="sng">
                <a:highlight>
                  <a:srgbClr val="FFFF00"/>
                </a:highlight>
                <a:latin typeface="Roboto"/>
                <a:ea typeface="Roboto"/>
                <a:cs typeface="Roboto"/>
                <a:sym typeface="Roboto"/>
              </a:rPr>
              <a:t>only sons of God have life eternal</a:t>
            </a:r>
            <a:r>
              <a:rPr lang="en" sz="2800">
                <a:highlight>
                  <a:srgbClr val="FFFF00"/>
                </a:highlight>
                <a:latin typeface="Roboto"/>
                <a:ea typeface="Roboto"/>
                <a:cs typeface="Roboto"/>
                <a:sym typeface="Roboto"/>
              </a:rPr>
              <a:t>, the kind that never had a beginning, but always was.</a:t>
            </a:r>
            <a:r>
              <a:rPr lang="en" sz="2800">
                <a:solidFill>
                  <a:srgbClr val="FFFFFF"/>
                </a:solidFill>
                <a:latin typeface="Roboto"/>
                <a:ea typeface="Roboto"/>
                <a:cs typeface="Roboto"/>
                <a:sym typeface="Roboto"/>
              </a:rPr>
              <a:t> That is right.</a:t>
            </a:r>
            <a:endParaRPr sz="2800">
              <a:solidFill>
                <a:srgbClr val="FFFFFF"/>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nvSpPr>
        <p:spPr>
          <a:xfrm>
            <a:off x="179000" y="234950"/>
            <a:ext cx="8849400" cy="632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rgbClr val="FFFFFF"/>
                </a:solidFill>
                <a:latin typeface="Roboto"/>
                <a:ea typeface="Roboto"/>
                <a:cs typeface="Roboto"/>
                <a:sym typeface="Roboto"/>
              </a:rPr>
              <a:t>WHO HAS THIS ETERNAL LIFE AND WHO DOESN’T</a:t>
            </a:r>
            <a:endParaRPr b="1" sz="2900">
              <a:solidFill>
                <a:srgbClr val="FFFFFF"/>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b="1" lang="en" sz="3500">
                <a:solidFill>
                  <a:srgbClr val="FFFF00"/>
                </a:solidFill>
                <a:latin typeface="Roboto"/>
                <a:ea typeface="Roboto"/>
                <a:cs typeface="Roboto"/>
                <a:sym typeface="Roboto"/>
              </a:rPr>
              <a:t>CAB - The Smyrnaean Church Age"</a:t>
            </a:r>
            <a:endParaRPr b="1" sz="3500">
              <a:solidFill>
                <a:srgbClr val="FFFF00"/>
              </a:solidFill>
              <a:latin typeface="Roboto"/>
              <a:ea typeface="Roboto"/>
              <a:cs typeface="Roboto"/>
              <a:sym typeface="Roboto"/>
            </a:endParaRPr>
          </a:p>
          <a:p>
            <a:pPr indent="0" lvl="0" marL="0" rtl="0" algn="l">
              <a:spcBef>
                <a:spcPts val="0"/>
              </a:spcBef>
              <a:spcAft>
                <a:spcPts val="0"/>
              </a:spcAft>
              <a:buNone/>
            </a:pPr>
            <a:r>
              <a:rPr lang="en" sz="3300">
                <a:highlight>
                  <a:srgbClr val="FFFF00"/>
                </a:highlight>
                <a:latin typeface="Roboto"/>
                <a:ea typeface="Roboto"/>
                <a:cs typeface="Roboto"/>
                <a:sym typeface="Roboto"/>
              </a:rPr>
              <a:t>You have something in you right now that is eternal — without beginning or end. </a:t>
            </a:r>
            <a:r>
              <a:rPr lang="en" sz="3300" u="sng">
                <a:highlight>
                  <a:srgbClr val="FFFF00"/>
                </a:highlight>
                <a:latin typeface="Roboto"/>
                <a:ea typeface="Roboto"/>
                <a:cs typeface="Roboto"/>
                <a:sym typeface="Roboto"/>
              </a:rPr>
              <a:t>It is the Spirit of God.</a:t>
            </a:r>
            <a:r>
              <a:rPr lang="en" sz="3300">
                <a:highlight>
                  <a:srgbClr val="FFFF00"/>
                </a:highlight>
                <a:latin typeface="Roboto"/>
                <a:ea typeface="Roboto"/>
                <a:cs typeface="Roboto"/>
                <a:sym typeface="Roboto"/>
              </a:rPr>
              <a:t> It is a part of God Himself. It is the life of God.</a:t>
            </a:r>
            <a:endParaRPr sz="3300">
              <a:highlight>
                <a:srgbClr val="FFFF00"/>
              </a:highlight>
              <a:latin typeface="Roboto"/>
              <a:ea typeface="Roboto"/>
              <a:cs typeface="Roboto"/>
              <a:sym typeface="Roboto"/>
            </a:endParaRPr>
          </a:p>
          <a:p>
            <a:pPr indent="0" lvl="0" marL="0" rtl="0" algn="l">
              <a:spcBef>
                <a:spcPts val="0"/>
              </a:spcBef>
              <a:spcAft>
                <a:spcPts val="0"/>
              </a:spcAft>
              <a:buNone/>
            </a:pPr>
            <a:r>
              <a:t/>
            </a:r>
            <a:endParaRPr sz="3300">
              <a:solidFill>
                <a:srgbClr val="FFFFFF"/>
              </a:solidFill>
              <a:latin typeface="Roboto"/>
              <a:ea typeface="Roboto"/>
              <a:cs typeface="Roboto"/>
              <a:sym typeface="Roboto"/>
            </a:endParaRPr>
          </a:p>
          <a:p>
            <a:pPr indent="0" lvl="0" marL="0" rtl="0" algn="l">
              <a:spcBef>
                <a:spcPts val="0"/>
              </a:spcBef>
              <a:spcAft>
                <a:spcPts val="0"/>
              </a:spcAft>
              <a:buNone/>
            </a:pPr>
            <a:r>
              <a:rPr lang="en" sz="3300">
                <a:solidFill>
                  <a:srgbClr val="FFFFFF"/>
                </a:solidFill>
                <a:latin typeface="Roboto"/>
                <a:ea typeface="Roboto"/>
                <a:cs typeface="Roboto"/>
                <a:sym typeface="Roboto"/>
              </a:rPr>
              <a:t>Now if a sinner is going to go to hell and then suffer the same as you are going to heaven and enjoy heaven, </a:t>
            </a:r>
            <a:r>
              <a:rPr lang="en" sz="3300">
                <a:highlight>
                  <a:srgbClr val="FFFF00"/>
                </a:highlight>
                <a:latin typeface="Roboto"/>
                <a:ea typeface="Roboto"/>
                <a:cs typeface="Roboto"/>
                <a:sym typeface="Roboto"/>
              </a:rPr>
              <a:t>then he has the same kind of life you have already.</a:t>
            </a:r>
            <a:endParaRPr sz="3300">
              <a:highlight>
                <a:srgbClr val="FFFF00"/>
              </a:highlight>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9"/>
          <p:cNvSpPr txBox="1"/>
          <p:nvPr/>
        </p:nvSpPr>
        <p:spPr>
          <a:xfrm>
            <a:off x="179000" y="234950"/>
            <a:ext cx="8849400" cy="651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FFFF00"/>
                </a:solidFill>
                <a:latin typeface="Roboto"/>
                <a:ea typeface="Roboto"/>
                <a:cs typeface="Roboto"/>
                <a:sym typeface="Roboto"/>
              </a:rPr>
              <a:t>SATAN IS TO BE CAST INTO THE LAKE OF FIRE</a:t>
            </a:r>
            <a:endParaRPr b="1" sz="32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lang="en" sz="3500">
                <a:solidFill>
                  <a:srgbClr val="FFFF00"/>
                </a:solidFill>
                <a:latin typeface="Roboto"/>
                <a:ea typeface="Roboto"/>
                <a:cs typeface="Roboto"/>
                <a:sym typeface="Roboto"/>
              </a:rPr>
              <a:t>Revelation 20:10 KJVS</a:t>
            </a:r>
            <a:endParaRPr sz="3500">
              <a:solidFill>
                <a:srgbClr val="FFFF00"/>
              </a:solidFill>
              <a:latin typeface="Roboto"/>
              <a:ea typeface="Roboto"/>
              <a:cs typeface="Roboto"/>
              <a:sym typeface="Roboto"/>
            </a:endParaRPr>
          </a:p>
          <a:p>
            <a:pPr indent="0" lvl="0" marL="0" rtl="0" algn="l">
              <a:spcBef>
                <a:spcPts val="0"/>
              </a:spcBef>
              <a:spcAft>
                <a:spcPts val="0"/>
              </a:spcAft>
              <a:buNone/>
            </a:pPr>
            <a:r>
              <a:rPr lang="en" sz="3400">
                <a:solidFill>
                  <a:srgbClr val="FFFFFF"/>
                </a:solidFill>
                <a:latin typeface="Roboto"/>
                <a:ea typeface="Roboto"/>
                <a:cs typeface="Roboto"/>
                <a:sym typeface="Roboto"/>
              </a:rPr>
              <a:t>[10] And the devil that deceived them </a:t>
            </a:r>
            <a:r>
              <a:rPr b="1" lang="en" sz="3400">
                <a:highlight>
                  <a:srgbClr val="FFFF00"/>
                </a:highlight>
                <a:latin typeface="Roboto"/>
                <a:ea typeface="Roboto"/>
                <a:cs typeface="Roboto"/>
                <a:sym typeface="Roboto"/>
              </a:rPr>
              <a:t>was cast into the lake of fire</a:t>
            </a:r>
            <a:r>
              <a:rPr lang="en" sz="3400">
                <a:solidFill>
                  <a:srgbClr val="FFFFFF"/>
                </a:solidFill>
                <a:latin typeface="Roboto"/>
                <a:ea typeface="Roboto"/>
                <a:cs typeface="Roboto"/>
                <a:sym typeface="Roboto"/>
              </a:rPr>
              <a:t> and brimstone, where the beast and the false prophet are, and shall be tormented </a:t>
            </a:r>
            <a:r>
              <a:rPr b="1" lang="en" sz="3400" u="sng">
                <a:highlight>
                  <a:srgbClr val="FFFF00"/>
                </a:highlight>
                <a:latin typeface="Roboto"/>
                <a:ea typeface="Roboto"/>
                <a:cs typeface="Roboto"/>
                <a:sym typeface="Roboto"/>
              </a:rPr>
              <a:t>day and night for ever and ever.</a:t>
            </a:r>
            <a:endParaRPr b="1" sz="3400" u="sng">
              <a:highlight>
                <a:srgbClr val="FFFF00"/>
              </a:highlight>
              <a:latin typeface="Roboto"/>
              <a:ea typeface="Roboto"/>
              <a:cs typeface="Roboto"/>
              <a:sym typeface="Roboto"/>
            </a:endParaRPr>
          </a:p>
          <a:p>
            <a:pPr indent="0" lvl="0" marL="0" rtl="0" algn="l">
              <a:spcBef>
                <a:spcPts val="0"/>
              </a:spcBef>
              <a:spcAft>
                <a:spcPts val="0"/>
              </a:spcAft>
              <a:buNone/>
            </a:pPr>
            <a:r>
              <a:t/>
            </a:r>
            <a:endParaRPr b="1" sz="3400">
              <a:highlight>
                <a:srgbClr val="FFFF00"/>
              </a:highlight>
              <a:latin typeface="Roboto"/>
              <a:ea typeface="Roboto"/>
              <a:cs typeface="Roboto"/>
              <a:sym typeface="Roboto"/>
            </a:endParaRPr>
          </a:p>
          <a:p>
            <a:pPr indent="0" lvl="0" marL="0" rtl="0" algn="l">
              <a:spcBef>
                <a:spcPts val="0"/>
              </a:spcBef>
              <a:spcAft>
                <a:spcPts val="0"/>
              </a:spcAft>
              <a:buNone/>
            </a:pPr>
            <a:r>
              <a:t/>
            </a:r>
            <a:endParaRPr b="1" sz="3400">
              <a:highlight>
                <a:srgbClr val="FFFF00"/>
              </a:highlight>
              <a:latin typeface="Roboto"/>
              <a:ea typeface="Roboto"/>
              <a:cs typeface="Roboto"/>
              <a:sym typeface="Roboto"/>
            </a:endParaRPr>
          </a:p>
          <a:p>
            <a:pPr indent="0" lvl="0" marL="0" rtl="0" algn="l">
              <a:spcBef>
                <a:spcPts val="0"/>
              </a:spcBef>
              <a:spcAft>
                <a:spcPts val="0"/>
              </a:spcAft>
              <a:buNone/>
            </a:pPr>
            <a:r>
              <a:rPr b="1" i="1" lang="en" sz="3400">
                <a:solidFill>
                  <a:srgbClr val="FFFFFF"/>
                </a:solidFill>
                <a:latin typeface="Roboto"/>
                <a:ea typeface="Roboto"/>
                <a:cs typeface="Roboto"/>
                <a:sym typeface="Roboto"/>
              </a:rPr>
              <a:t>This For Ever And Ever In This Verse Sounds Like It’s For Eternity But...</a:t>
            </a:r>
            <a:endParaRPr b="1" i="1" sz="3400">
              <a:solidFill>
                <a:srgbClr val="FFFFFF"/>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0"/>
          <p:cNvSpPr txBox="1"/>
          <p:nvPr/>
        </p:nvSpPr>
        <p:spPr>
          <a:xfrm>
            <a:off x="179000" y="234950"/>
            <a:ext cx="8849400" cy="635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FFFF00"/>
                </a:solidFill>
                <a:latin typeface="Roboto"/>
                <a:ea typeface="Roboto"/>
                <a:cs typeface="Roboto"/>
                <a:sym typeface="Roboto"/>
              </a:rPr>
              <a:t>SATAN IS TO BE CAST INTO THE LAKE OF FIRE</a:t>
            </a:r>
            <a:endParaRPr b="1" sz="32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lang="en" sz="3100">
                <a:solidFill>
                  <a:srgbClr val="FFFF00"/>
                </a:solidFill>
                <a:latin typeface="Roboto"/>
                <a:ea typeface="Roboto"/>
                <a:cs typeface="Roboto"/>
                <a:sym typeface="Roboto"/>
              </a:rPr>
              <a:t>Revelation 20:13-15 KJVS</a:t>
            </a:r>
            <a:endParaRPr sz="3100">
              <a:solidFill>
                <a:srgbClr val="FFFF00"/>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[13] And the sea gave up the dead which were in it; </a:t>
            </a:r>
            <a:r>
              <a:rPr lang="en" sz="3000">
                <a:highlight>
                  <a:srgbClr val="FFFF00"/>
                </a:highlight>
                <a:latin typeface="Roboto"/>
                <a:ea typeface="Roboto"/>
                <a:cs typeface="Roboto"/>
                <a:sym typeface="Roboto"/>
              </a:rPr>
              <a:t>and death and hell delivered up the dead which were in them:</a:t>
            </a:r>
            <a:r>
              <a:rPr lang="en" sz="3000">
                <a:solidFill>
                  <a:srgbClr val="FFFFFF"/>
                </a:solidFill>
                <a:latin typeface="Roboto"/>
                <a:ea typeface="Roboto"/>
                <a:cs typeface="Roboto"/>
                <a:sym typeface="Roboto"/>
              </a:rPr>
              <a:t> and they were judged every man according to their works. </a:t>
            </a:r>
            <a:endParaRPr sz="30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[14] </a:t>
            </a:r>
            <a:r>
              <a:rPr lang="en" sz="3000">
                <a:highlight>
                  <a:srgbClr val="FFFF00"/>
                </a:highlight>
                <a:latin typeface="Roboto"/>
                <a:ea typeface="Roboto"/>
                <a:cs typeface="Roboto"/>
                <a:sym typeface="Roboto"/>
              </a:rPr>
              <a:t>And death and hell were cast into the lake of fire. </a:t>
            </a:r>
            <a:r>
              <a:rPr lang="en" sz="3000" u="sng">
                <a:highlight>
                  <a:srgbClr val="FFFF00"/>
                </a:highlight>
                <a:latin typeface="Roboto"/>
                <a:ea typeface="Roboto"/>
                <a:cs typeface="Roboto"/>
                <a:sym typeface="Roboto"/>
              </a:rPr>
              <a:t>This is the second death.</a:t>
            </a:r>
            <a:r>
              <a:rPr lang="en" sz="3000">
                <a:solidFill>
                  <a:srgbClr val="FFFFFF"/>
                </a:solidFill>
                <a:latin typeface="Roboto"/>
                <a:ea typeface="Roboto"/>
                <a:cs typeface="Roboto"/>
                <a:sym typeface="Roboto"/>
              </a:rPr>
              <a:t> </a:t>
            </a:r>
            <a:endParaRPr sz="30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[15] And </a:t>
            </a:r>
            <a:r>
              <a:rPr lang="en" sz="3000">
                <a:highlight>
                  <a:srgbClr val="FFFF00"/>
                </a:highlight>
                <a:latin typeface="Roboto"/>
                <a:ea typeface="Roboto"/>
                <a:cs typeface="Roboto"/>
                <a:sym typeface="Roboto"/>
              </a:rPr>
              <a:t>whosoever was not found written in the </a:t>
            </a:r>
            <a:r>
              <a:rPr lang="en" sz="3000" u="sng">
                <a:highlight>
                  <a:srgbClr val="FFFF00"/>
                </a:highlight>
                <a:latin typeface="Roboto"/>
                <a:ea typeface="Roboto"/>
                <a:cs typeface="Roboto"/>
                <a:sym typeface="Roboto"/>
              </a:rPr>
              <a:t>book of life was cast into the lake of fire.</a:t>
            </a:r>
            <a:endParaRPr b="1" i="1" sz="2900" u="sng">
              <a:highlight>
                <a:srgbClr val="FFFF00"/>
              </a:highlight>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1"/>
          <p:cNvSpPr txBox="1"/>
          <p:nvPr/>
        </p:nvSpPr>
        <p:spPr>
          <a:xfrm>
            <a:off x="179000" y="234950"/>
            <a:ext cx="8849400" cy="500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rgbClr val="FFFF00"/>
                </a:solidFill>
                <a:latin typeface="Roboto"/>
                <a:ea typeface="Roboto"/>
                <a:cs typeface="Roboto"/>
                <a:sym typeface="Roboto"/>
              </a:rPr>
              <a:t>SATAN IS TO BE CAST INTO THE LAKE OF FIRE</a:t>
            </a:r>
            <a:endParaRPr b="1" sz="32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lang="en" sz="3600">
                <a:solidFill>
                  <a:srgbClr val="FFFFFF"/>
                </a:solidFill>
                <a:latin typeface="Roboto"/>
                <a:ea typeface="Roboto"/>
                <a:cs typeface="Roboto"/>
                <a:sym typeface="Roboto"/>
              </a:rPr>
              <a:t>Compare Revelation 20:10 to this verse:</a:t>
            </a:r>
            <a:endParaRPr sz="3600">
              <a:solidFill>
                <a:srgbClr val="FFFFFF"/>
              </a:solidFill>
              <a:latin typeface="Roboto"/>
              <a:ea typeface="Roboto"/>
              <a:cs typeface="Roboto"/>
              <a:sym typeface="Roboto"/>
            </a:endParaRPr>
          </a:p>
          <a:p>
            <a:pPr indent="0" lvl="0" marL="0" rtl="0" algn="l">
              <a:spcBef>
                <a:spcPts val="0"/>
              </a:spcBef>
              <a:spcAft>
                <a:spcPts val="0"/>
              </a:spcAft>
              <a:buNone/>
            </a:pPr>
            <a:r>
              <a:t/>
            </a:r>
            <a:endParaRPr sz="3600">
              <a:solidFill>
                <a:srgbClr val="FFFF00"/>
              </a:solidFill>
              <a:latin typeface="Roboto"/>
              <a:ea typeface="Roboto"/>
              <a:cs typeface="Roboto"/>
              <a:sym typeface="Roboto"/>
            </a:endParaRPr>
          </a:p>
          <a:p>
            <a:pPr indent="0" lvl="0" marL="0" rtl="0" algn="l">
              <a:spcBef>
                <a:spcPts val="0"/>
              </a:spcBef>
              <a:spcAft>
                <a:spcPts val="0"/>
              </a:spcAft>
              <a:buNone/>
            </a:pPr>
            <a:r>
              <a:rPr b="1" lang="en" sz="3500">
                <a:solidFill>
                  <a:srgbClr val="FFFF00"/>
                </a:solidFill>
                <a:latin typeface="Roboto"/>
                <a:ea typeface="Roboto"/>
                <a:cs typeface="Roboto"/>
                <a:sym typeface="Roboto"/>
              </a:rPr>
              <a:t>Revelation 22:5 KJVS</a:t>
            </a:r>
            <a:endParaRPr b="1" sz="3500">
              <a:solidFill>
                <a:srgbClr val="FFFF00"/>
              </a:solidFill>
              <a:latin typeface="Roboto"/>
              <a:ea typeface="Roboto"/>
              <a:cs typeface="Roboto"/>
              <a:sym typeface="Roboto"/>
            </a:endParaRPr>
          </a:p>
          <a:p>
            <a:pPr indent="0" lvl="0" marL="0" rtl="0" algn="l">
              <a:spcBef>
                <a:spcPts val="0"/>
              </a:spcBef>
              <a:spcAft>
                <a:spcPts val="0"/>
              </a:spcAft>
              <a:buNone/>
            </a:pPr>
            <a:r>
              <a:rPr lang="en" sz="3400">
                <a:solidFill>
                  <a:srgbClr val="FFFFFF"/>
                </a:solidFill>
                <a:latin typeface="Roboto"/>
                <a:ea typeface="Roboto"/>
                <a:cs typeface="Roboto"/>
                <a:sym typeface="Roboto"/>
              </a:rPr>
              <a:t>[5] </a:t>
            </a:r>
            <a:r>
              <a:rPr lang="en" sz="3400">
                <a:highlight>
                  <a:srgbClr val="FFFF00"/>
                </a:highlight>
                <a:latin typeface="Roboto"/>
                <a:ea typeface="Roboto"/>
                <a:cs typeface="Roboto"/>
                <a:sym typeface="Roboto"/>
              </a:rPr>
              <a:t>And there shall be no night there;</a:t>
            </a:r>
            <a:r>
              <a:rPr lang="en" sz="3400">
                <a:solidFill>
                  <a:srgbClr val="FFFFFF"/>
                </a:solidFill>
                <a:latin typeface="Roboto"/>
                <a:ea typeface="Roboto"/>
                <a:cs typeface="Roboto"/>
                <a:sym typeface="Roboto"/>
              </a:rPr>
              <a:t> and they need no candle, </a:t>
            </a:r>
            <a:r>
              <a:rPr lang="en" sz="3400">
                <a:highlight>
                  <a:srgbClr val="FFFF00"/>
                </a:highlight>
                <a:latin typeface="Roboto"/>
                <a:ea typeface="Roboto"/>
                <a:cs typeface="Roboto"/>
                <a:sym typeface="Roboto"/>
              </a:rPr>
              <a:t>neither light of the sun;</a:t>
            </a:r>
            <a:r>
              <a:rPr lang="en" sz="3400">
                <a:solidFill>
                  <a:srgbClr val="FFFFFF"/>
                </a:solidFill>
                <a:latin typeface="Roboto"/>
                <a:ea typeface="Roboto"/>
                <a:cs typeface="Roboto"/>
                <a:sym typeface="Roboto"/>
              </a:rPr>
              <a:t> for the Lord God giveth them light: </a:t>
            </a:r>
            <a:r>
              <a:rPr lang="en" sz="3400" u="sng">
                <a:highlight>
                  <a:srgbClr val="FFFF00"/>
                </a:highlight>
                <a:latin typeface="Roboto"/>
                <a:ea typeface="Roboto"/>
                <a:cs typeface="Roboto"/>
                <a:sym typeface="Roboto"/>
              </a:rPr>
              <a:t>and they shall reign for ever and ever.</a:t>
            </a:r>
            <a:endParaRPr i="1" sz="34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0" y="0"/>
            <a:ext cx="9144000" cy="685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FFFF00"/>
                </a:solidFill>
              </a:rPr>
              <a:t>Matthew 25:34-46</a:t>
            </a:r>
            <a:endParaRPr b="1" sz="3200">
              <a:solidFill>
                <a:srgbClr val="FFFF00"/>
              </a:solidFill>
            </a:endParaRPr>
          </a:p>
          <a:p>
            <a:pPr indent="0" lvl="0" marL="0" rtl="0" algn="l">
              <a:spcBef>
                <a:spcPts val="0"/>
              </a:spcBef>
              <a:spcAft>
                <a:spcPts val="0"/>
              </a:spcAft>
              <a:buNone/>
            </a:pPr>
            <a:r>
              <a:t/>
            </a:r>
            <a:endParaRPr sz="2100"/>
          </a:p>
          <a:p>
            <a:pPr indent="0" lvl="0" marL="0" rtl="0" algn="l">
              <a:spcBef>
                <a:spcPts val="0"/>
              </a:spcBef>
              <a:spcAft>
                <a:spcPts val="0"/>
              </a:spcAft>
              <a:buNone/>
            </a:pPr>
            <a:r>
              <a:rPr lang="en" sz="3000"/>
              <a:t>40 And the King shall answer and say unto them, Verily I say unto you, Inasmuch as ye have done it unto one of the least of these my brethren, ye have done it unto me.</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41 Then shall he say also unto them on the left hand, Depart from me, ye cursed, </a:t>
            </a:r>
            <a:r>
              <a:rPr lang="en" sz="3000">
                <a:solidFill>
                  <a:srgbClr val="000000"/>
                </a:solidFill>
                <a:highlight>
                  <a:srgbClr val="FFFF00"/>
                </a:highlight>
              </a:rPr>
              <a:t>into everlasting fire, prepared for the devil and his angels:</a:t>
            </a:r>
            <a:r>
              <a:rPr lang="en" sz="3000"/>
              <a:t>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42 For I was an hungred, and ye gave me no meat: I was thirsty, and ye gave me no drink:</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nvSpPr>
        <p:spPr>
          <a:xfrm>
            <a:off x="179000" y="234950"/>
            <a:ext cx="8849400" cy="474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FFF00"/>
                </a:solidFill>
                <a:latin typeface="Roboto"/>
                <a:ea typeface="Roboto"/>
                <a:cs typeface="Roboto"/>
                <a:sym typeface="Roboto"/>
              </a:rPr>
              <a:t>THE PHRASE FOR EVER AND EVER</a:t>
            </a:r>
            <a:endParaRPr b="1" sz="40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476250" lvl="0" marL="457200" rtl="0" algn="l">
              <a:spcBef>
                <a:spcPts val="0"/>
              </a:spcBef>
              <a:spcAft>
                <a:spcPts val="0"/>
              </a:spcAft>
              <a:buClr>
                <a:srgbClr val="FFFFFF"/>
              </a:buClr>
              <a:buSzPts val="3900"/>
              <a:buFont typeface="Roboto"/>
              <a:buChar char="●"/>
            </a:pPr>
            <a:r>
              <a:rPr i="1" lang="en" sz="3900">
                <a:solidFill>
                  <a:srgbClr val="FFFFFF"/>
                </a:solidFill>
                <a:latin typeface="Roboto"/>
                <a:ea typeface="Roboto"/>
                <a:cs typeface="Roboto"/>
                <a:sym typeface="Roboto"/>
              </a:rPr>
              <a:t>The phrase Ever and Ever sounds like it could just mean eternity and even in the Greek it denotes that. </a:t>
            </a:r>
            <a:endParaRPr i="1" sz="3900">
              <a:solidFill>
                <a:srgbClr val="FFFFFF"/>
              </a:solidFill>
              <a:latin typeface="Roboto"/>
              <a:ea typeface="Roboto"/>
              <a:cs typeface="Roboto"/>
              <a:sym typeface="Roboto"/>
            </a:endParaRPr>
          </a:p>
          <a:p>
            <a:pPr indent="-476250" lvl="0" marL="457200" rtl="0" algn="l">
              <a:spcBef>
                <a:spcPts val="0"/>
              </a:spcBef>
              <a:spcAft>
                <a:spcPts val="0"/>
              </a:spcAft>
              <a:buClr>
                <a:srgbClr val="FFFFFF"/>
              </a:buClr>
              <a:buSzPts val="3900"/>
              <a:buFont typeface="Roboto"/>
              <a:buChar char="●"/>
            </a:pPr>
            <a:r>
              <a:rPr i="1" lang="en" sz="3900">
                <a:solidFill>
                  <a:srgbClr val="FFFFFF"/>
                </a:solidFill>
                <a:latin typeface="Roboto"/>
                <a:ea typeface="Roboto"/>
                <a:cs typeface="Roboto"/>
                <a:sym typeface="Roboto"/>
              </a:rPr>
              <a:t>But it also means a space of time. See below:</a:t>
            </a:r>
            <a:endParaRPr i="1" sz="3900">
              <a:solidFill>
                <a:srgbClr val="FFFFFF"/>
              </a:solidFill>
              <a:latin typeface="Roboto"/>
              <a:ea typeface="Roboto"/>
              <a:cs typeface="Roboto"/>
              <a:sym typeface="Roboto"/>
            </a:endParaRPr>
          </a:p>
          <a:p>
            <a:pPr indent="0" lvl="0" marL="0" rtl="0" algn="l">
              <a:spcBef>
                <a:spcPts val="0"/>
              </a:spcBef>
              <a:spcAft>
                <a:spcPts val="0"/>
              </a:spcAft>
              <a:buNone/>
            </a:pPr>
            <a:r>
              <a:t/>
            </a:r>
            <a:endParaRPr b="1" sz="23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 calcmode="lin" valueType="num">
                                      <p:cBhvr additive="base">
                                        <p:cTn dur="1000"/>
                                        <p:tgtEl>
                                          <p:spTgt spid="29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anim calcmode="lin" valueType="num">
                                      <p:cBhvr additive="base">
                                        <p:cTn dur="1000"/>
                                        <p:tgtEl>
                                          <p:spTgt spid="29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anim calcmode="lin" valueType="num">
                                      <p:cBhvr additive="base">
                                        <p:cTn dur="1000"/>
                                        <p:tgtEl>
                                          <p:spTgt spid="29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anim calcmode="lin" valueType="num">
                                      <p:cBhvr additive="base">
                                        <p:cTn dur="1000"/>
                                        <p:tgtEl>
                                          <p:spTgt spid="29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xEl>
                                              <p:pRg end="4" st="4"/>
                                            </p:txEl>
                                          </p:spTgt>
                                        </p:tgtEl>
                                        <p:attrNameLst>
                                          <p:attrName>style.visibility</p:attrName>
                                        </p:attrNameLst>
                                      </p:cBhvr>
                                      <p:to>
                                        <p:strVal val="visible"/>
                                      </p:to>
                                    </p:set>
                                    <p:anim calcmode="lin" valueType="num">
                                      <p:cBhvr additive="base">
                                        <p:cTn dur="1000"/>
                                        <p:tgtEl>
                                          <p:spTgt spid="29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3"/>
          <p:cNvSpPr txBox="1"/>
          <p:nvPr/>
        </p:nvSpPr>
        <p:spPr>
          <a:xfrm>
            <a:off x="179000" y="234950"/>
            <a:ext cx="8849400" cy="697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FFFF00"/>
                </a:solidFill>
                <a:latin typeface="Roboto"/>
                <a:ea typeface="Roboto"/>
                <a:cs typeface="Roboto"/>
                <a:sym typeface="Roboto"/>
              </a:rPr>
              <a:t>THE PHRASE FOR EVER AND EVER</a:t>
            </a:r>
            <a:endParaRPr b="1" sz="27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b="1" lang="en" sz="2300">
                <a:solidFill>
                  <a:srgbClr val="FFFF00"/>
                </a:solidFill>
                <a:latin typeface="Roboto"/>
                <a:ea typeface="Roboto"/>
                <a:cs typeface="Roboto"/>
                <a:sym typeface="Roboto"/>
              </a:rPr>
              <a:t>For Ever And Ever</a:t>
            </a:r>
            <a:endParaRPr b="1" sz="2300">
              <a:solidFill>
                <a:srgbClr val="FFFF00"/>
              </a:solidFill>
              <a:latin typeface="Roboto"/>
              <a:ea typeface="Roboto"/>
              <a:cs typeface="Roboto"/>
              <a:sym typeface="Roboto"/>
            </a:endParaRPr>
          </a:p>
          <a:p>
            <a:pPr indent="0" lvl="0" marL="0" rtl="0" algn="l">
              <a:spcBef>
                <a:spcPts val="0"/>
              </a:spcBef>
              <a:spcAft>
                <a:spcPts val="0"/>
              </a:spcAft>
              <a:buNone/>
            </a:pPr>
            <a:r>
              <a:rPr lang="en" sz="2300">
                <a:solidFill>
                  <a:srgbClr val="FFFFFF"/>
                </a:solidFill>
                <a:latin typeface="Roboto"/>
                <a:ea typeface="Roboto"/>
                <a:cs typeface="Roboto"/>
                <a:sym typeface="Roboto"/>
              </a:rPr>
              <a:t>Original Word</a:t>
            </a:r>
            <a:endParaRPr sz="2300">
              <a:solidFill>
                <a:srgbClr val="FFFFFF"/>
              </a:solidFill>
              <a:latin typeface="Roboto"/>
              <a:ea typeface="Roboto"/>
              <a:cs typeface="Roboto"/>
              <a:sym typeface="Roboto"/>
            </a:endParaRPr>
          </a:p>
          <a:p>
            <a:pPr indent="0" lvl="0" marL="0" rtl="0" algn="l">
              <a:spcBef>
                <a:spcPts val="0"/>
              </a:spcBef>
              <a:spcAft>
                <a:spcPts val="0"/>
              </a:spcAft>
              <a:buNone/>
            </a:pPr>
            <a:r>
              <a:rPr lang="en" sz="2300">
                <a:solidFill>
                  <a:srgbClr val="FFFFFF"/>
                </a:solidFill>
                <a:latin typeface="Roboto"/>
                <a:ea typeface="Roboto"/>
                <a:cs typeface="Roboto"/>
                <a:sym typeface="Roboto"/>
              </a:rPr>
              <a:t>αἰών</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sz="2300">
              <a:solidFill>
                <a:srgbClr val="FFFFFF"/>
              </a:solidFill>
              <a:latin typeface="Roboto"/>
              <a:ea typeface="Roboto"/>
              <a:cs typeface="Roboto"/>
              <a:sym typeface="Roboto"/>
            </a:endParaRPr>
          </a:p>
          <a:p>
            <a:pPr indent="0" lvl="0" marL="0" rtl="0" algn="l">
              <a:spcBef>
                <a:spcPts val="0"/>
              </a:spcBef>
              <a:spcAft>
                <a:spcPts val="0"/>
              </a:spcAft>
              <a:buNone/>
            </a:pPr>
            <a:r>
              <a:rPr b="1" lang="en" sz="2300">
                <a:solidFill>
                  <a:srgbClr val="FFFFFF"/>
                </a:solidFill>
                <a:latin typeface="Roboto"/>
                <a:ea typeface="Roboto"/>
                <a:cs typeface="Roboto"/>
                <a:sym typeface="Roboto"/>
              </a:rPr>
              <a:t>Transliterated Word</a:t>
            </a:r>
            <a:endParaRPr b="1" sz="2300">
              <a:solidFill>
                <a:srgbClr val="FFFFFF"/>
              </a:solidFill>
              <a:latin typeface="Roboto"/>
              <a:ea typeface="Roboto"/>
              <a:cs typeface="Roboto"/>
              <a:sym typeface="Roboto"/>
            </a:endParaRPr>
          </a:p>
          <a:p>
            <a:pPr indent="0" lvl="0" marL="0" rtl="0" algn="l">
              <a:spcBef>
                <a:spcPts val="0"/>
              </a:spcBef>
              <a:spcAft>
                <a:spcPts val="0"/>
              </a:spcAft>
              <a:buNone/>
            </a:pPr>
            <a:r>
              <a:rPr lang="en" sz="2300">
                <a:solidFill>
                  <a:srgbClr val="FFFFFF"/>
                </a:solidFill>
                <a:latin typeface="Roboto"/>
                <a:ea typeface="Roboto"/>
                <a:cs typeface="Roboto"/>
                <a:sym typeface="Roboto"/>
              </a:rPr>
              <a:t>aiōn</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sz="2300">
              <a:solidFill>
                <a:srgbClr val="FFFFFF"/>
              </a:solidFill>
              <a:latin typeface="Roboto"/>
              <a:ea typeface="Roboto"/>
              <a:cs typeface="Roboto"/>
              <a:sym typeface="Roboto"/>
            </a:endParaRPr>
          </a:p>
          <a:p>
            <a:pPr indent="0" lvl="0" marL="0" rtl="0" algn="l">
              <a:spcBef>
                <a:spcPts val="0"/>
              </a:spcBef>
              <a:spcAft>
                <a:spcPts val="0"/>
              </a:spcAft>
              <a:buNone/>
            </a:pPr>
            <a:r>
              <a:rPr b="1" lang="en" sz="2300">
                <a:solidFill>
                  <a:srgbClr val="FFFFFF"/>
                </a:solidFill>
                <a:latin typeface="Roboto"/>
                <a:ea typeface="Roboto"/>
                <a:cs typeface="Roboto"/>
                <a:sym typeface="Roboto"/>
              </a:rPr>
              <a:t>Phonetic Spelling</a:t>
            </a:r>
            <a:endParaRPr b="1" sz="2300">
              <a:solidFill>
                <a:srgbClr val="FFFFFF"/>
              </a:solidFill>
              <a:latin typeface="Roboto"/>
              <a:ea typeface="Roboto"/>
              <a:cs typeface="Roboto"/>
              <a:sym typeface="Roboto"/>
            </a:endParaRPr>
          </a:p>
          <a:p>
            <a:pPr indent="0" lvl="0" marL="0" rtl="0" algn="l">
              <a:spcBef>
                <a:spcPts val="0"/>
              </a:spcBef>
              <a:spcAft>
                <a:spcPts val="0"/>
              </a:spcAft>
              <a:buNone/>
            </a:pPr>
            <a:r>
              <a:rPr lang="en" sz="2300">
                <a:solidFill>
                  <a:srgbClr val="FFFFFF"/>
                </a:solidFill>
                <a:latin typeface="Roboto"/>
                <a:ea typeface="Roboto"/>
                <a:cs typeface="Roboto"/>
                <a:sym typeface="Roboto"/>
              </a:rPr>
              <a:t>ahee-ohn'</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sz="2300">
              <a:solidFill>
                <a:srgbClr val="FFFFFF"/>
              </a:solidFill>
              <a:latin typeface="Roboto"/>
              <a:ea typeface="Roboto"/>
              <a:cs typeface="Roboto"/>
              <a:sym typeface="Roboto"/>
            </a:endParaRPr>
          </a:p>
          <a:p>
            <a:pPr indent="-374650" lvl="0" marL="457200" rtl="0" algn="l">
              <a:spcBef>
                <a:spcPts val="0"/>
              </a:spcBef>
              <a:spcAft>
                <a:spcPts val="0"/>
              </a:spcAft>
              <a:buClr>
                <a:srgbClr val="FFFFFF"/>
              </a:buClr>
              <a:buSzPts val="2300"/>
              <a:buFont typeface="Roboto"/>
              <a:buAutoNum type="arabicPeriod"/>
            </a:pPr>
            <a:r>
              <a:rPr lang="en" sz="2300">
                <a:solidFill>
                  <a:srgbClr val="FFFFFF"/>
                </a:solidFill>
                <a:latin typeface="Roboto"/>
                <a:ea typeface="Roboto"/>
                <a:cs typeface="Roboto"/>
                <a:sym typeface="Roboto"/>
              </a:rPr>
              <a:t>for ever, an unbroken age, perpetuity of time, eternity</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sz="2300">
              <a:solidFill>
                <a:srgbClr val="FFFFFF"/>
              </a:solidFill>
              <a:latin typeface="Roboto"/>
              <a:ea typeface="Roboto"/>
              <a:cs typeface="Roboto"/>
              <a:sym typeface="Roboto"/>
            </a:endParaRPr>
          </a:p>
          <a:p>
            <a:pPr indent="-374650" lvl="0" marL="457200" rtl="0" algn="l">
              <a:spcBef>
                <a:spcPts val="0"/>
              </a:spcBef>
              <a:spcAft>
                <a:spcPts val="0"/>
              </a:spcAft>
              <a:buClr>
                <a:srgbClr val="FFFFFF"/>
              </a:buClr>
              <a:buSzPts val="2300"/>
              <a:buFont typeface="Roboto"/>
              <a:buAutoNum type="arabicPeriod"/>
            </a:pPr>
            <a:r>
              <a:rPr lang="en" sz="2300">
                <a:solidFill>
                  <a:srgbClr val="FFFFFF"/>
                </a:solidFill>
                <a:latin typeface="Roboto"/>
                <a:ea typeface="Roboto"/>
                <a:cs typeface="Roboto"/>
                <a:sym typeface="Roboto"/>
              </a:rPr>
              <a:t>the worlds, universe</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sz="2300">
              <a:solidFill>
                <a:srgbClr val="FFFFFF"/>
              </a:solidFill>
              <a:latin typeface="Roboto"/>
              <a:ea typeface="Roboto"/>
              <a:cs typeface="Roboto"/>
              <a:sym typeface="Roboto"/>
            </a:endParaRPr>
          </a:p>
          <a:p>
            <a:pPr indent="-374650" lvl="0" marL="457200" rtl="0" algn="l">
              <a:spcBef>
                <a:spcPts val="0"/>
              </a:spcBef>
              <a:spcAft>
                <a:spcPts val="0"/>
              </a:spcAft>
              <a:buClr>
                <a:srgbClr val="FFFFFF"/>
              </a:buClr>
              <a:buSzPts val="2300"/>
              <a:buFont typeface="Roboto"/>
              <a:buAutoNum type="arabicPeriod"/>
            </a:pPr>
            <a:r>
              <a:rPr b="1" lang="en" sz="2300">
                <a:solidFill>
                  <a:srgbClr val="FFFFFF"/>
                </a:solidFill>
                <a:latin typeface="Roboto"/>
                <a:ea typeface="Roboto"/>
                <a:cs typeface="Roboto"/>
                <a:sym typeface="Roboto"/>
              </a:rPr>
              <a:t>period of time, age</a:t>
            </a:r>
            <a:endParaRPr i="1" sz="4900">
              <a:solidFill>
                <a:srgbClr val="FFFFFF"/>
              </a:solidFill>
              <a:latin typeface="Roboto"/>
              <a:ea typeface="Roboto"/>
              <a:cs typeface="Roboto"/>
              <a:sym typeface="Roboto"/>
            </a:endParaRPr>
          </a:p>
          <a:p>
            <a:pPr indent="0" lvl="0" marL="0" rtl="0" algn="l">
              <a:spcBef>
                <a:spcPts val="0"/>
              </a:spcBef>
              <a:spcAft>
                <a:spcPts val="0"/>
              </a:spcAft>
              <a:buNone/>
            </a:pPr>
            <a:r>
              <a:t/>
            </a:r>
            <a:endParaRPr b="1" sz="2300">
              <a:solidFill>
                <a:srgbClr val="FFFFFF"/>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nvSpPr>
        <p:spPr>
          <a:xfrm>
            <a:off x="179000" y="234950"/>
            <a:ext cx="8849400" cy="628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FFF00"/>
                </a:solidFill>
                <a:latin typeface="Roboto"/>
                <a:ea typeface="Roboto"/>
                <a:cs typeface="Roboto"/>
                <a:sym typeface="Roboto"/>
              </a:rPr>
              <a:t>THE PHRASE FOR EVER AND EVER</a:t>
            </a:r>
            <a:endParaRPr b="1" sz="4000">
              <a:solidFill>
                <a:srgbClr val="FFFF00"/>
              </a:solidFill>
              <a:latin typeface="Roboto"/>
              <a:ea typeface="Roboto"/>
              <a:cs typeface="Roboto"/>
              <a:sym typeface="Roboto"/>
            </a:endParaRPr>
          </a:p>
          <a:p>
            <a:pPr indent="0" lvl="0" marL="0" rtl="0" algn="ctr">
              <a:spcBef>
                <a:spcPts val="0"/>
              </a:spcBef>
              <a:spcAft>
                <a:spcPts val="0"/>
              </a:spcAft>
              <a:buNone/>
            </a:pPr>
            <a:r>
              <a:t/>
            </a:r>
            <a:endParaRPr b="1" sz="32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b="1" lang="en" sz="4000">
                <a:solidFill>
                  <a:srgbClr val="FFFF00"/>
                </a:solidFill>
                <a:latin typeface="Roboto"/>
                <a:ea typeface="Roboto"/>
                <a:cs typeface="Roboto"/>
                <a:sym typeface="Roboto"/>
              </a:rPr>
              <a:t>For Ever And Ever</a:t>
            </a:r>
            <a:endParaRPr b="1" sz="4000">
              <a:solidFill>
                <a:srgbClr val="FFFF00"/>
              </a:solidFill>
              <a:latin typeface="Roboto"/>
              <a:ea typeface="Roboto"/>
              <a:cs typeface="Roboto"/>
              <a:sym typeface="Roboto"/>
            </a:endParaRPr>
          </a:p>
          <a:p>
            <a:pPr indent="0" lvl="0" marL="457200" rtl="0" algn="l">
              <a:spcBef>
                <a:spcPts val="0"/>
              </a:spcBef>
              <a:spcAft>
                <a:spcPts val="0"/>
              </a:spcAft>
              <a:buNone/>
            </a:pPr>
            <a:r>
              <a:t/>
            </a:r>
            <a:endParaRPr sz="4000">
              <a:solidFill>
                <a:srgbClr val="FFFFFF"/>
              </a:solidFill>
              <a:latin typeface="Roboto"/>
              <a:ea typeface="Roboto"/>
              <a:cs typeface="Roboto"/>
              <a:sym typeface="Roboto"/>
            </a:endParaRPr>
          </a:p>
          <a:p>
            <a:pPr indent="0" lvl="0" marL="457200" rtl="0" algn="l">
              <a:spcBef>
                <a:spcPts val="0"/>
              </a:spcBef>
              <a:spcAft>
                <a:spcPts val="0"/>
              </a:spcAft>
              <a:buNone/>
            </a:pPr>
            <a:r>
              <a:rPr lang="en" sz="4000">
                <a:solidFill>
                  <a:srgbClr val="FFFFFF"/>
                </a:solidFill>
                <a:latin typeface="Roboto"/>
                <a:ea typeface="Roboto"/>
                <a:cs typeface="Roboto"/>
                <a:sym typeface="Roboto"/>
              </a:rPr>
              <a:t>This Same Phrase Is Used In Both Revelations 20:10 and Revelations Revelation 20:13-15 That We Just Read.</a:t>
            </a:r>
            <a:endParaRPr sz="4000">
              <a:solidFill>
                <a:srgbClr val="FFFFFF"/>
              </a:solidFill>
              <a:latin typeface="Roboto"/>
              <a:ea typeface="Roboto"/>
              <a:cs typeface="Roboto"/>
              <a:sym typeface="Roboto"/>
            </a:endParaRPr>
          </a:p>
          <a:p>
            <a:pPr indent="0" lvl="0" marL="457200" rtl="0" algn="l">
              <a:spcBef>
                <a:spcPts val="0"/>
              </a:spcBef>
              <a:spcAft>
                <a:spcPts val="0"/>
              </a:spcAft>
              <a:buNone/>
            </a:pPr>
            <a:r>
              <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b="1" sz="2300">
              <a:solidFill>
                <a:srgbClr val="FFFFFF"/>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5"/>
          <p:cNvSpPr txBox="1"/>
          <p:nvPr/>
        </p:nvSpPr>
        <p:spPr>
          <a:xfrm>
            <a:off x="179000" y="234950"/>
            <a:ext cx="8849400" cy="738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FFF00"/>
                </a:solidFill>
                <a:latin typeface="Roboto"/>
                <a:ea typeface="Roboto"/>
                <a:cs typeface="Roboto"/>
                <a:sym typeface="Roboto"/>
              </a:rPr>
              <a:t>THE PHRASE FOR EVER AND EVER</a:t>
            </a:r>
            <a:endParaRPr b="1" sz="40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457200" rtl="0" algn="l">
              <a:spcBef>
                <a:spcPts val="0"/>
              </a:spcBef>
              <a:spcAft>
                <a:spcPts val="0"/>
              </a:spcAft>
              <a:buNone/>
            </a:pPr>
            <a:r>
              <a:rPr b="1" lang="en" sz="3800">
                <a:solidFill>
                  <a:srgbClr val="FFFF00"/>
                </a:solidFill>
                <a:latin typeface="Roboto"/>
                <a:ea typeface="Roboto"/>
                <a:cs typeface="Roboto"/>
                <a:sym typeface="Roboto"/>
              </a:rPr>
              <a:t>5</a:t>
            </a:r>
            <a:r>
              <a:rPr b="1" lang="en" sz="3900">
                <a:solidFill>
                  <a:srgbClr val="FFFF00"/>
                </a:solidFill>
                <a:latin typeface="Roboto"/>
                <a:ea typeface="Roboto"/>
                <a:cs typeface="Roboto"/>
                <a:sym typeface="Roboto"/>
              </a:rPr>
              <a:t>7-0925 - "Questions And Answers On Hebrews #1"</a:t>
            </a:r>
            <a:endParaRPr b="1" sz="3900">
              <a:solidFill>
                <a:srgbClr val="FFFF00"/>
              </a:solidFill>
              <a:latin typeface="Roboto"/>
              <a:ea typeface="Roboto"/>
              <a:cs typeface="Roboto"/>
              <a:sym typeface="Roboto"/>
            </a:endParaRPr>
          </a:p>
          <a:p>
            <a:pPr indent="0" lvl="0" marL="457200" rtl="0" algn="l">
              <a:spcBef>
                <a:spcPts val="0"/>
              </a:spcBef>
              <a:spcAft>
                <a:spcPts val="0"/>
              </a:spcAft>
              <a:buNone/>
            </a:pPr>
            <a:r>
              <a:rPr lang="en" sz="3800">
                <a:solidFill>
                  <a:srgbClr val="FFFFFF"/>
                </a:solidFill>
                <a:latin typeface="Roboto"/>
                <a:ea typeface="Roboto"/>
                <a:cs typeface="Roboto"/>
                <a:sym typeface="Roboto"/>
              </a:rPr>
              <a:t>229 Now, to get the word “forever” look at the aeon—aeon. Did you notice here in the Bible? How many’s ever heard it said, “And aeons and ae-…”? How many knows that aeon is “a space of time”? Why, sure, anybody knows that aeon is “a space of time.”</a:t>
            </a:r>
            <a:endParaRPr sz="3800">
              <a:solidFill>
                <a:srgbClr val="FFFFFF"/>
              </a:solidFill>
              <a:latin typeface="Roboto"/>
              <a:ea typeface="Roboto"/>
              <a:cs typeface="Roboto"/>
              <a:sym typeface="Roboto"/>
            </a:endParaRPr>
          </a:p>
          <a:p>
            <a:pPr indent="0" lvl="0" marL="457200" rtl="0" algn="l">
              <a:spcBef>
                <a:spcPts val="0"/>
              </a:spcBef>
              <a:spcAft>
                <a:spcPts val="0"/>
              </a:spcAft>
              <a:buNone/>
            </a:pPr>
            <a:r>
              <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b="1" sz="2300">
              <a:solidFill>
                <a:srgbClr val="FFFFFF"/>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6"/>
          <p:cNvSpPr txBox="1"/>
          <p:nvPr/>
        </p:nvSpPr>
        <p:spPr>
          <a:xfrm>
            <a:off x="179000" y="234950"/>
            <a:ext cx="8849400" cy="732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FFF00"/>
                </a:solidFill>
                <a:latin typeface="Roboto"/>
                <a:ea typeface="Roboto"/>
                <a:cs typeface="Roboto"/>
                <a:sym typeface="Roboto"/>
              </a:rPr>
              <a:t>THE PHRASE FOR EVER AND EVER</a:t>
            </a:r>
            <a:endParaRPr b="1" sz="40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457200" rtl="0" algn="l">
              <a:spcBef>
                <a:spcPts val="0"/>
              </a:spcBef>
              <a:spcAft>
                <a:spcPts val="0"/>
              </a:spcAft>
              <a:buNone/>
            </a:pPr>
            <a:r>
              <a:rPr lang="en" sz="3400">
                <a:solidFill>
                  <a:srgbClr val="FFFFFF"/>
                </a:solidFill>
                <a:latin typeface="Roboto"/>
                <a:ea typeface="Roboto"/>
                <a:cs typeface="Roboto"/>
                <a:sym typeface="Roboto"/>
              </a:rPr>
              <a:t>230 </a:t>
            </a:r>
            <a:r>
              <a:rPr lang="en" sz="3400">
                <a:highlight>
                  <a:srgbClr val="FFFF00"/>
                </a:highlight>
                <a:latin typeface="Roboto"/>
                <a:ea typeface="Roboto"/>
                <a:cs typeface="Roboto"/>
                <a:sym typeface="Roboto"/>
              </a:rPr>
              <a:t>“And they shall burn for aeons,” that’s spaces of time. “Cast into the lake of fire, and shall burn for aeons.” Aeons means the “spaces of time.”</a:t>
            </a:r>
            <a:r>
              <a:rPr lang="en" sz="3400">
                <a:solidFill>
                  <a:srgbClr val="FFFFFF"/>
                </a:solidFill>
                <a:latin typeface="Roboto"/>
                <a:ea typeface="Roboto"/>
                <a:cs typeface="Roboto"/>
                <a:sym typeface="Roboto"/>
              </a:rPr>
              <a:t> They may burn for a hundred million years in punishment but, finally, they have to come to an end; to be extinct, altogether. See, because everything that is not perfect is the perverted off of the Perfect; and it had a beginning, so it must have an end.</a:t>
            </a:r>
            <a:endParaRPr sz="3400">
              <a:solidFill>
                <a:srgbClr val="FFFFFF"/>
              </a:solidFill>
              <a:latin typeface="Roboto"/>
              <a:ea typeface="Roboto"/>
              <a:cs typeface="Roboto"/>
              <a:sym typeface="Roboto"/>
            </a:endParaRPr>
          </a:p>
          <a:p>
            <a:pPr indent="0" lvl="0" marL="457200" rtl="0" algn="l">
              <a:spcBef>
                <a:spcPts val="0"/>
              </a:spcBef>
              <a:spcAft>
                <a:spcPts val="0"/>
              </a:spcAft>
              <a:buNone/>
            </a:pPr>
            <a:r>
              <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b="1" sz="2300">
              <a:solidFill>
                <a:srgbClr val="FFFFFF"/>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7"/>
          <p:cNvSpPr txBox="1"/>
          <p:nvPr/>
        </p:nvSpPr>
        <p:spPr>
          <a:xfrm>
            <a:off x="179000" y="234950"/>
            <a:ext cx="8849400" cy="580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100">
                <a:solidFill>
                  <a:srgbClr val="FFFF00"/>
                </a:solidFill>
                <a:latin typeface="Roboto"/>
                <a:ea typeface="Roboto"/>
                <a:cs typeface="Roboto"/>
                <a:sym typeface="Roboto"/>
              </a:rPr>
              <a:t>THE PHRASE FOR EVER AND EVER</a:t>
            </a:r>
            <a:endParaRPr b="1" sz="41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457200" rtl="0" algn="l">
              <a:spcBef>
                <a:spcPts val="0"/>
              </a:spcBef>
              <a:spcAft>
                <a:spcPts val="0"/>
              </a:spcAft>
              <a:buNone/>
            </a:pPr>
            <a:r>
              <a:rPr lang="en" sz="4000">
                <a:solidFill>
                  <a:srgbClr val="FFFFFF"/>
                </a:solidFill>
                <a:latin typeface="Roboto"/>
                <a:ea typeface="Roboto"/>
                <a:cs typeface="Roboto"/>
                <a:sym typeface="Roboto"/>
              </a:rPr>
              <a:t>231 But we who believe on the Lord Jesus Christ has Zoe, “God’s Own Life” in us, and have Eternal Life. </a:t>
            </a:r>
            <a:r>
              <a:rPr lang="en" sz="4000">
                <a:highlight>
                  <a:srgbClr val="FFFF00"/>
                </a:highlight>
                <a:latin typeface="Roboto"/>
                <a:ea typeface="Roboto"/>
                <a:cs typeface="Roboto"/>
                <a:sym typeface="Roboto"/>
              </a:rPr>
              <a:t>Not have life forever and ever, the sinner has life forever and ever, but we have “Eternal Life.”</a:t>
            </a:r>
            <a:endParaRPr sz="4000">
              <a:highlight>
                <a:srgbClr val="FFFF00"/>
              </a:highlight>
              <a:latin typeface="Roboto"/>
              <a:ea typeface="Roboto"/>
              <a:cs typeface="Roboto"/>
              <a:sym typeface="Roboto"/>
            </a:endParaRPr>
          </a:p>
          <a:p>
            <a:pPr indent="0" lvl="0" marL="457200" rtl="0" algn="l">
              <a:spcBef>
                <a:spcPts val="0"/>
              </a:spcBef>
              <a:spcAft>
                <a:spcPts val="0"/>
              </a:spcAft>
              <a:buNone/>
            </a:pPr>
            <a:r>
              <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b="1" sz="2300">
              <a:solidFill>
                <a:srgbClr val="FFFFFF"/>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8"/>
          <p:cNvSpPr txBox="1"/>
          <p:nvPr/>
        </p:nvSpPr>
        <p:spPr>
          <a:xfrm>
            <a:off x="179000" y="234950"/>
            <a:ext cx="8849400" cy="743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rgbClr val="FFFF00"/>
                </a:solidFill>
                <a:latin typeface="Roboto"/>
                <a:ea typeface="Roboto"/>
                <a:cs typeface="Roboto"/>
                <a:sym typeface="Roboto"/>
              </a:rPr>
              <a:t>SATAN HAS HIS TIME IN HELL BEFORE BEING CAST INTO THE LAKE OF FIRE</a:t>
            </a:r>
            <a:endParaRPr sz="3800">
              <a:solidFill>
                <a:srgbClr val="FFFF00"/>
              </a:solidFill>
              <a:latin typeface="Roboto"/>
              <a:ea typeface="Roboto"/>
              <a:cs typeface="Roboto"/>
              <a:sym typeface="Roboto"/>
            </a:endParaRPr>
          </a:p>
          <a:p>
            <a:pPr indent="0" lvl="0" marL="0" rtl="0" algn="l">
              <a:spcBef>
                <a:spcPts val="0"/>
              </a:spcBef>
              <a:spcAft>
                <a:spcPts val="0"/>
              </a:spcAft>
              <a:buNone/>
            </a:pPr>
            <a:r>
              <a:t/>
            </a:r>
            <a:endParaRPr sz="3800">
              <a:solidFill>
                <a:srgbClr val="FFFF00"/>
              </a:solidFill>
              <a:latin typeface="Roboto"/>
              <a:ea typeface="Roboto"/>
              <a:cs typeface="Roboto"/>
              <a:sym typeface="Roboto"/>
            </a:endParaRPr>
          </a:p>
          <a:p>
            <a:pPr indent="0" lvl="0" marL="0" rtl="0" algn="l">
              <a:spcBef>
                <a:spcPts val="0"/>
              </a:spcBef>
              <a:spcAft>
                <a:spcPts val="0"/>
              </a:spcAft>
              <a:buNone/>
            </a:pPr>
            <a:r>
              <a:rPr b="1" lang="en" sz="3200">
                <a:solidFill>
                  <a:srgbClr val="FFFF00"/>
                </a:solidFill>
                <a:latin typeface="Roboto"/>
                <a:ea typeface="Roboto"/>
                <a:cs typeface="Roboto"/>
                <a:sym typeface="Roboto"/>
              </a:rPr>
              <a:t>Revelation 20:2-3 KJVS</a:t>
            </a:r>
            <a:endParaRPr b="1" sz="3200">
              <a:solidFill>
                <a:srgbClr val="FFFF00"/>
              </a:solidFill>
              <a:latin typeface="Roboto"/>
              <a:ea typeface="Roboto"/>
              <a:cs typeface="Roboto"/>
              <a:sym typeface="Roboto"/>
            </a:endParaRPr>
          </a:p>
          <a:p>
            <a:pPr indent="0" lvl="0" marL="0" rtl="0" algn="l">
              <a:spcBef>
                <a:spcPts val="0"/>
              </a:spcBef>
              <a:spcAft>
                <a:spcPts val="0"/>
              </a:spcAft>
              <a:buNone/>
            </a:pPr>
            <a:r>
              <a:rPr lang="en" sz="3100">
                <a:solidFill>
                  <a:srgbClr val="FFFFFF"/>
                </a:solidFill>
                <a:latin typeface="Roboto"/>
                <a:ea typeface="Roboto"/>
                <a:cs typeface="Roboto"/>
                <a:sym typeface="Roboto"/>
              </a:rPr>
              <a:t>[2] And he laid hold on the dragon, that old serpent, </a:t>
            </a:r>
            <a:r>
              <a:rPr lang="en" sz="3100">
                <a:highlight>
                  <a:srgbClr val="FFFF00"/>
                </a:highlight>
                <a:latin typeface="Roboto"/>
                <a:ea typeface="Roboto"/>
                <a:cs typeface="Roboto"/>
                <a:sym typeface="Roboto"/>
              </a:rPr>
              <a:t>which is the Devil, and Satan, and bound him a thousand years,</a:t>
            </a:r>
            <a:r>
              <a:rPr lang="en" sz="3100">
                <a:solidFill>
                  <a:srgbClr val="FFFFFF"/>
                </a:solidFill>
                <a:latin typeface="Roboto"/>
                <a:ea typeface="Roboto"/>
                <a:cs typeface="Roboto"/>
                <a:sym typeface="Roboto"/>
              </a:rPr>
              <a:t> </a:t>
            </a:r>
            <a:endParaRPr sz="3100">
              <a:solidFill>
                <a:srgbClr val="FFFFFF"/>
              </a:solidFill>
              <a:latin typeface="Roboto"/>
              <a:ea typeface="Roboto"/>
              <a:cs typeface="Roboto"/>
              <a:sym typeface="Roboto"/>
            </a:endParaRPr>
          </a:p>
          <a:p>
            <a:pPr indent="0" lvl="0" marL="457200" rtl="0" algn="l">
              <a:spcBef>
                <a:spcPts val="0"/>
              </a:spcBef>
              <a:spcAft>
                <a:spcPts val="0"/>
              </a:spcAft>
              <a:buNone/>
            </a:pPr>
            <a:r>
              <a:t/>
            </a:r>
            <a:endParaRPr sz="3100">
              <a:solidFill>
                <a:srgbClr val="FFFFFF"/>
              </a:solidFill>
              <a:latin typeface="Roboto"/>
              <a:ea typeface="Roboto"/>
              <a:cs typeface="Roboto"/>
              <a:sym typeface="Roboto"/>
            </a:endParaRPr>
          </a:p>
          <a:p>
            <a:pPr indent="0" lvl="0" marL="0" rtl="0" algn="l">
              <a:spcBef>
                <a:spcPts val="0"/>
              </a:spcBef>
              <a:spcAft>
                <a:spcPts val="0"/>
              </a:spcAft>
              <a:buNone/>
            </a:pPr>
            <a:r>
              <a:rPr lang="en" sz="3100">
                <a:solidFill>
                  <a:srgbClr val="FFFFFF"/>
                </a:solidFill>
                <a:latin typeface="Roboto"/>
                <a:ea typeface="Roboto"/>
                <a:cs typeface="Roboto"/>
                <a:sym typeface="Roboto"/>
              </a:rPr>
              <a:t>[3] </a:t>
            </a:r>
            <a:r>
              <a:rPr lang="en" sz="3100">
                <a:highlight>
                  <a:srgbClr val="FFFF00"/>
                </a:highlight>
                <a:latin typeface="Roboto"/>
                <a:ea typeface="Roboto"/>
                <a:cs typeface="Roboto"/>
                <a:sym typeface="Roboto"/>
              </a:rPr>
              <a:t>And cast him into the </a:t>
            </a:r>
            <a:r>
              <a:rPr lang="en" sz="3100" u="sng">
                <a:highlight>
                  <a:srgbClr val="FFFF00"/>
                </a:highlight>
                <a:latin typeface="Roboto"/>
                <a:ea typeface="Roboto"/>
                <a:cs typeface="Roboto"/>
                <a:sym typeface="Roboto"/>
              </a:rPr>
              <a:t>bottomless pit</a:t>
            </a:r>
            <a:r>
              <a:rPr lang="en" sz="3100">
                <a:highlight>
                  <a:srgbClr val="FFFF00"/>
                </a:highlight>
                <a:latin typeface="Roboto"/>
                <a:ea typeface="Roboto"/>
                <a:cs typeface="Roboto"/>
                <a:sym typeface="Roboto"/>
              </a:rPr>
              <a:t>, and shut him up</a:t>
            </a:r>
            <a:r>
              <a:rPr lang="en" sz="3100">
                <a:solidFill>
                  <a:srgbClr val="FFFFFF"/>
                </a:solidFill>
                <a:latin typeface="Roboto"/>
                <a:ea typeface="Roboto"/>
                <a:cs typeface="Roboto"/>
                <a:sym typeface="Roboto"/>
              </a:rPr>
              <a:t>, and set a seal upon him, that he should deceive the nations no more, </a:t>
            </a:r>
            <a:r>
              <a:rPr lang="en" sz="3100">
                <a:highlight>
                  <a:srgbClr val="FFFF00"/>
                </a:highlight>
                <a:latin typeface="Roboto"/>
                <a:ea typeface="Roboto"/>
                <a:cs typeface="Roboto"/>
                <a:sym typeface="Roboto"/>
              </a:rPr>
              <a:t>till the thousand years should be fulfilled:</a:t>
            </a:r>
            <a:r>
              <a:rPr lang="en" sz="3100">
                <a:solidFill>
                  <a:srgbClr val="FFFFFF"/>
                </a:solidFill>
                <a:latin typeface="Roboto"/>
                <a:ea typeface="Roboto"/>
                <a:cs typeface="Roboto"/>
                <a:sym typeface="Roboto"/>
              </a:rPr>
              <a:t> and after that he must be loosed a little season.</a:t>
            </a:r>
            <a:endParaRPr sz="3100">
              <a:solidFill>
                <a:srgbClr val="FFFFFF"/>
              </a:solidFill>
              <a:latin typeface="Roboto"/>
              <a:ea typeface="Roboto"/>
              <a:cs typeface="Roboto"/>
              <a:sym typeface="Roboto"/>
            </a:endParaRPr>
          </a:p>
          <a:p>
            <a:pPr indent="0" lvl="0" marL="457200" rtl="0" algn="l">
              <a:spcBef>
                <a:spcPts val="0"/>
              </a:spcBef>
              <a:spcAft>
                <a:spcPts val="0"/>
              </a:spcAft>
              <a:buNone/>
            </a:pPr>
            <a:r>
              <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b="1" sz="2300">
              <a:solidFill>
                <a:srgbClr val="FFFFFF"/>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Summary</a:t>
            </a:r>
            <a:endParaRPr/>
          </a:p>
        </p:txBody>
      </p:sp>
      <p:sp>
        <p:nvSpPr>
          <p:cNvPr id="334" name="Google Shape;334;p59"/>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God is the only source of eternal life (no beginning and no end)</a:t>
            </a:r>
            <a:endParaRPr sz="2600">
              <a:solidFill>
                <a:srgbClr val="000000"/>
              </a:solidFill>
            </a:endParaRPr>
          </a:p>
        </p:txBody>
      </p:sp>
      <p:pic>
        <p:nvPicPr>
          <p:cNvPr id="335" name="Google Shape;335;p59"/>
          <p:cNvPicPr preferRelativeResize="0"/>
          <p:nvPr/>
        </p:nvPicPr>
        <p:blipFill rotWithShape="1">
          <a:blip r:embed="rId3">
            <a:alphaModFix/>
          </a:blip>
          <a:srcRect b="4668" l="0" r="0" t="4677"/>
          <a:stretch/>
        </p:blipFill>
        <p:spPr>
          <a:xfrm>
            <a:off x="5355300" y="1425400"/>
            <a:ext cx="3005394" cy="40071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0"/>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Summary</a:t>
            </a:r>
            <a:endParaRPr/>
          </a:p>
        </p:txBody>
      </p:sp>
      <p:sp>
        <p:nvSpPr>
          <p:cNvPr id="341" name="Google Shape;341;p60"/>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There is no way that death, hell, and sinners will live eternally being punished.</a:t>
            </a:r>
            <a:endParaRPr sz="2600">
              <a:solidFill>
                <a:srgbClr val="000000"/>
              </a:solidFill>
            </a:endParaRPr>
          </a:p>
        </p:txBody>
      </p:sp>
      <p:pic>
        <p:nvPicPr>
          <p:cNvPr id="342" name="Google Shape;342;p60"/>
          <p:cNvPicPr preferRelativeResize="0"/>
          <p:nvPr/>
        </p:nvPicPr>
        <p:blipFill rotWithShape="1">
          <a:blip r:embed="rId3">
            <a:alphaModFix/>
          </a:blip>
          <a:srcRect b="4668" l="0" r="0" t="4677"/>
          <a:stretch/>
        </p:blipFill>
        <p:spPr>
          <a:xfrm>
            <a:off x="5355300" y="1425400"/>
            <a:ext cx="3005394" cy="40071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1"/>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Summary</a:t>
            </a:r>
            <a:endParaRPr/>
          </a:p>
        </p:txBody>
      </p:sp>
      <p:sp>
        <p:nvSpPr>
          <p:cNvPr id="348" name="Google Shape;348;p61"/>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Death, Hell, And Sinners have a beginning therefore they have to have an end. God who is eternal life never had a beginning and never will have an end.</a:t>
            </a:r>
            <a:endParaRPr sz="2600">
              <a:solidFill>
                <a:srgbClr val="000000"/>
              </a:solidFill>
            </a:endParaRPr>
          </a:p>
        </p:txBody>
      </p:sp>
      <p:pic>
        <p:nvPicPr>
          <p:cNvPr id="349" name="Google Shape;349;p61"/>
          <p:cNvPicPr preferRelativeResize="0"/>
          <p:nvPr/>
        </p:nvPicPr>
        <p:blipFill rotWithShape="1">
          <a:blip r:embed="rId3">
            <a:alphaModFix/>
          </a:blip>
          <a:srcRect b="4668" l="0" r="0" t="4677"/>
          <a:stretch/>
        </p:blipFill>
        <p:spPr>
          <a:xfrm>
            <a:off x="5355300" y="1425400"/>
            <a:ext cx="3005394" cy="40071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0" y="0"/>
            <a:ext cx="9144000" cy="685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FF00"/>
                </a:solidFill>
              </a:rPr>
              <a:t>Matthew 25:34-46</a:t>
            </a:r>
            <a:endParaRPr b="1" sz="2900">
              <a:solidFill>
                <a:srgbClr val="FFFF00"/>
              </a:solidFill>
            </a:endParaRPr>
          </a:p>
          <a:p>
            <a:pPr indent="0" lvl="0" marL="0" rtl="0" algn="l">
              <a:spcBef>
                <a:spcPts val="0"/>
              </a:spcBef>
              <a:spcAft>
                <a:spcPts val="0"/>
              </a:spcAft>
              <a:buNone/>
            </a:pPr>
            <a:r>
              <a:t/>
            </a:r>
            <a:endParaRPr sz="2100"/>
          </a:p>
          <a:p>
            <a:pPr indent="0" lvl="0" marL="0" rtl="0" algn="l">
              <a:spcBef>
                <a:spcPts val="0"/>
              </a:spcBef>
              <a:spcAft>
                <a:spcPts val="0"/>
              </a:spcAft>
              <a:buNone/>
            </a:pPr>
            <a:r>
              <a:rPr lang="en" sz="2700"/>
              <a:t>43 I was a stranger, and ye took me not in: naked, and ye clothed me not: sick, and in prison, and ye visited me not. </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700"/>
              <a:t>44 Then shall they also answer him, saying, Lord, when saw we thee an hungred, or athirst, or a stranger, or naked, or sick, or in prison, and did not minister unto thee? </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700"/>
              <a:t>45 Then shall he answer them, saying, Verily I say unto you, Inasmuch as ye did it not to one of the least of these, ye did it not to me. </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700"/>
              <a:t>46 And these shall go away into </a:t>
            </a:r>
            <a:r>
              <a:rPr lang="en" sz="2700">
                <a:solidFill>
                  <a:srgbClr val="000000"/>
                </a:solidFill>
                <a:highlight>
                  <a:srgbClr val="FFFF00"/>
                </a:highlight>
              </a:rPr>
              <a:t>everlasting punishment</a:t>
            </a:r>
            <a:r>
              <a:rPr lang="en" sz="2700"/>
              <a:t>: but the righteous into </a:t>
            </a:r>
            <a:r>
              <a:rPr lang="en" sz="2700">
                <a:solidFill>
                  <a:srgbClr val="000000"/>
                </a:solidFill>
                <a:highlight>
                  <a:srgbClr val="FFFF00"/>
                </a:highlight>
              </a:rPr>
              <a:t>life eternal.</a:t>
            </a:r>
            <a:endParaRPr sz="2700">
              <a:solidFill>
                <a:srgbClr val="000000"/>
              </a:solidFill>
              <a:highlight>
                <a:srgbClr val="FFFF00"/>
              </a:high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2"/>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Summary</a:t>
            </a:r>
            <a:endParaRPr/>
          </a:p>
        </p:txBody>
      </p:sp>
      <p:sp>
        <p:nvSpPr>
          <p:cNvPr id="355" name="Google Shape;355;p62"/>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The sinner at this time is being tormented in hell right now, but that torment will have to cease according to Revelation 20:13</a:t>
            </a:r>
            <a:endParaRPr sz="2600">
              <a:solidFill>
                <a:srgbClr val="000000"/>
              </a:solidFill>
            </a:endParaRPr>
          </a:p>
        </p:txBody>
      </p:sp>
      <p:pic>
        <p:nvPicPr>
          <p:cNvPr id="356" name="Google Shape;356;p62"/>
          <p:cNvPicPr preferRelativeResize="0"/>
          <p:nvPr/>
        </p:nvPicPr>
        <p:blipFill rotWithShape="1">
          <a:blip r:embed="rId3">
            <a:alphaModFix/>
          </a:blip>
          <a:srcRect b="4668" l="0" r="0" t="4677"/>
          <a:stretch/>
        </p:blipFill>
        <p:spPr>
          <a:xfrm>
            <a:off x="5355300" y="1425400"/>
            <a:ext cx="3005394" cy="400719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3"/>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Summary</a:t>
            </a:r>
            <a:endParaRPr/>
          </a:p>
        </p:txBody>
      </p:sp>
      <p:sp>
        <p:nvSpPr>
          <p:cNvPr id="362" name="Google Shape;362;p63"/>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Satan is heading to the same place not to be tormented day and night throughout all eternity, but to also be </a:t>
            </a:r>
            <a:r>
              <a:rPr lang="en" sz="2600">
                <a:solidFill>
                  <a:srgbClr val="000000"/>
                </a:solidFill>
              </a:rPr>
              <a:t>annihilated</a:t>
            </a:r>
            <a:r>
              <a:rPr lang="en" sz="2600">
                <a:solidFill>
                  <a:srgbClr val="000000"/>
                </a:solidFill>
              </a:rPr>
              <a:t> for good.</a:t>
            </a:r>
            <a:endParaRPr sz="2600">
              <a:solidFill>
                <a:srgbClr val="000000"/>
              </a:solidFill>
            </a:endParaRPr>
          </a:p>
        </p:txBody>
      </p:sp>
      <p:pic>
        <p:nvPicPr>
          <p:cNvPr id="363" name="Google Shape;363;p63"/>
          <p:cNvPicPr preferRelativeResize="0"/>
          <p:nvPr/>
        </p:nvPicPr>
        <p:blipFill rotWithShape="1">
          <a:blip r:embed="rId3">
            <a:alphaModFix/>
          </a:blip>
          <a:srcRect b="4668" l="0" r="0" t="4677"/>
          <a:stretch/>
        </p:blipFill>
        <p:spPr>
          <a:xfrm>
            <a:off x="5355300" y="1425400"/>
            <a:ext cx="3005394" cy="40071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4"/>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Summary</a:t>
            </a:r>
            <a:endParaRPr/>
          </a:p>
        </p:txBody>
      </p:sp>
      <p:sp>
        <p:nvSpPr>
          <p:cNvPr id="369" name="Google Shape;369;p64"/>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By You Having Eternal Life In Your Soul, You Have Already Conquered Death, Hell, Satan, And The Second Death. </a:t>
            </a:r>
            <a:r>
              <a:rPr b="1" lang="en" sz="2600">
                <a:solidFill>
                  <a:srgbClr val="000000"/>
                </a:solidFill>
              </a:rPr>
              <a:t>NONE OF THESE THINGS CAN HARM THE </a:t>
            </a:r>
            <a:r>
              <a:rPr b="1" lang="en" sz="2600">
                <a:solidFill>
                  <a:srgbClr val="000000"/>
                </a:solidFill>
              </a:rPr>
              <a:t>BELIEVER</a:t>
            </a:r>
            <a:endParaRPr b="1" sz="2600">
              <a:solidFill>
                <a:srgbClr val="000000"/>
              </a:solidFill>
            </a:endParaRPr>
          </a:p>
        </p:txBody>
      </p:sp>
      <p:pic>
        <p:nvPicPr>
          <p:cNvPr id="370" name="Google Shape;370;p64"/>
          <p:cNvPicPr preferRelativeResize="0"/>
          <p:nvPr/>
        </p:nvPicPr>
        <p:blipFill rotWithShape="1">
          <a:blip r:embed="rId3">
            <a:alphaModFix/>
          </a:blip>
          <a:srcRect b="4668" l="0" r="0" t="4677"/>
          <a:stretch/>
        </p:blipFill>
        <p:spPr>
          <a:xfrm>
            <a:off x="5355300" y="1425400"/>
            <a:ext cx="3005394" cy="400719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5"/>
          <p:cNvSpPr txBox="1"/>
          <p:nvPr>
            <p:ph idx="4294967295" type="title"/>
          </p:nvPr>
        </p:nvSpPr>
        <p:spPr>
          <a:xfrm>
            <a:off x="773700" y="439725"/>
            <a:ext cx="7596600" cy="635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00"/>
                </a:solidFill>
              </a:rPr>
              <a:t>CAB - The Smyrnaean Church Age"</a:t>
            </a:r>
            <a:endParaRPr>
              <a:solidFill>
                <a:srgbClr val="FFFF00"/>
              </a:solidFill>
            </a:endParaRPr>
          </a:p>
          <a:p>
            <a:pPr indent="0" lvl="0" marL="0" rtl="0" algn="ctr">
              <a:spcBef>
                <a:spcPts val="0"/>
              </a:spcBef>
              <a:spcAft>
                <a:spcPts val="0"/>
              </a:spcAft>
              <a:buNone/>
            </a:pPr>
            <a:r>
              <a:rPr lang="en" sz="3100">
                <a:solidFill>
                  <a:srgbClr val="FFFFFF"/>
                </a:solidFill>
              </a:rPr>
              <a:t>We all know that the second death is the lake of fire. Revelation 20:14, “And death and hell were cast into the lake of fire. This is the second death.” Of course that means all those who were therein, were cast into the lake of fire. Now then, I want to bring out something here for you. </a:t>
            </a:r>
            <a:r>
              <a:rPr lang="en" sz="3100">
                <a:solidFill>
                  <a:srgbClr val="000000"/>
                </a:solidFill>
                <a:highlight>
                  <a:srgbClr val="FFFF00"/>
                </a:highlight>
              </a:rPr>
              <a:t>It no doubt will cause people to comment on my strange doctrine. </a:t>
            </a:r>
            <a:r>
              <a:rPr lang="en" sz="3100" u="sng">
                <a:solidFill>
                  <a:srgbClr val="000000"/>
                </a:solidFill>
                <a:highlight>
                  <a:srgbClr val="FFFF00"/>
                </a:highlight>
              </a:rPr>
              <a:t>But I stand here on the authority of the Word of God</a:t>
            </a:r>
            <a:r>
              <a:rPr lang="en" sz="3100">
                <a:solidFill>
                  <a:srgbClr val="000000"/>
                </a:solidFill>
                <a:highlight>
                  <a:srgbClr val="FFFF00"/>
                </a:highlight>
              </a:rPr>
              <a:t> and deny that the unbeliever goes to an eternal hell and burns there eternally.</a:t>
            </a:r>
            <a:endParaRPr sz="3100">
              <a:solidFill>
                <a:srgbClr val="000000"/>
              </a:solidFill>
              <a:highlight>
                <a:srgbClr val="FFFF00"/>
              </a:highlight>
            </a:endParaRPr>
          </a:p>
          <a:p>
            <a:pPr indent="0" lvl="0" marL="0" rtl="0" algn="ctr">
              <a:spcBef>
                <a:spcPts val="0"/>
              </a:spcBef>
              <a:spcAft>
                <a:spcPts val="0"/>
              </a:spcAft>
              <a:buNone/>
            </a:pPr>
            <a:r>
              <a:t/>
            </a:r>
            <a:endParaRPr sz="35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00"/>
                </a:solidFill>
              </a:rPr>
              <a:t>THE TOPIC OF HELL IS POPULAR AMONGST CHRISTIANS AND NON-CHRISTIANS</a:t>
            </a:r>
            <a:endParaRPr sz="2100">
              <a:solidFill>
                <a:srgbClr val="FFFF00"/>
              </a:solidFill>
            </a:endParaRPr>
          </a:p>
        </p:txBody>
      </p:sp>
      <p:pic>
        <p:nvPicPr>
          <p:cNvPr id="94" name="Google Shape;94;p18"/>
          <p:cNvPicPr preferRelativeResize="0"/>
          <p:nvPr/>
        </p:nvPicPr>
        <p:blipFill>
          <a:blip r:embed="rId3">
            <a:alphaModFix/>
          </a:blip>
          <a:stretch>
            <a:fillRect/>
          </a:stretch>
        </p:blipFill>
        <p:spPr>
          <a:xfrm>
            <a:off x="152400" y="977900"/>
            <a:ext cx="3686175" cy="2533650"/>
          </a:xfrm>
          <a:prstGeom prst="rect">
            <a:avLst/>
          </a:prstGeom>
          <a:noFill/>
          <a:ln>
            <a:noFill/>
          </a:ln>
        </p:spPr>
      </p:pic>
      <p:pic>
        <p:nvPicPr>
          <p:cNvPr id="95" name="Google Shape;95;p18"/>
          <p:cNvPicPr preferRelativeResize="0"/>
          <p:nvPr/>
        </p:nvPicPr>
        <p:blipFill>
          <a:blip r:embed="rId4">
            <a:alphaModFix/>
          </a:blip>
          <a:stretch>
            <a:fillRect/>
          </a:stretch>
        </p:blipFill>
        <p:spPr>
          <a:xfrm>
            <a:off x="3990975" y="977900"/>
            <a:ext cx="4886325" cy="2552700"/>
          </a:xfrm>
          <a:prstGeom prst="rect">
            <a:avLst/>
          </a:prstGeom>
          <a:noFill/>
          <a:ln>
            <a:noFill/>
          </a:ln>
        </p:spPr>
      </p:pic>
      <p:pic>
        <p:nvPicPr>
          <p:cNvPr id="96" name="Google Shape;96;p18"/>
          <p:cNvPicPr preferRelativeResize="0"/>
          <p:nvPr/>
        </p:nvPicPr>
        <p:blipFill>
          <a:blip r:embed="rId5">
            <a:alphaModFix/>
          </a:blip>
          <a:stretch>
            <a:fillRect/>
          </a:stretch>
        </p:blipFill>
        <p:spPr>
          <a:xfrm>
            <a:off x="152400" y="3683000"/>
            <a:ext cx="4914900" cy="2571750"/>
          </a:xfrm>
          <a:prstGeom prst="rect">
            <a:avLst/>
          </a:prstGeom>
          <a:noFill/>
          <a:ln>
            <a:noFill/>
          </a:ln>
        </p:spPr>
      </p:pic>
      <p:pic>
        <p:nvPicPr>
          <p:cNvPr id="97" name="Google Shape;97;p18"/>
          <p:cNvPicPr preferRelativeResize="0"/>
          <p:nvPr/>
        </p:nvPicPr>
        <p:blipFill>
          <a:blip r:embed="rId6">
            <a:alphaModFix/>
          </a:blip>
          <a:stretch>
            <a:fillRect/>
          </a:stretch>
        </p:blipFill>
        <p:spPr>
          <a:xfrm>
            <a:off x="5067300" y="3683000"/>
            <a:ext cx="3924300" cy="253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585475" y="532250"/>
            <a:ext cx="81327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rgbClr val="FFFF00"/>
                </a:solidFill>
                <a:latin typeface="Roboto"/>
                <a:ea typeface="Roboto"/>
                <a:cs typeface="Roboto"/>
                <a:sym typeface="Roboto"/>
              </a:rPr>
              <a:t>HELL IS ALSO KNOWN IN THE BIBLE AS:</a:t>
            </a:r>
            <a:endParaRPr sz="3400">
              <a:solidFill>
                <a:srgbClr val="FFFF00"/>
              </a:solidFill>
              <a:latin typeface="Roboto"/>
              <a:ea typeface="Roboto"/>
              <a:cs typeface="Roboto"/>
              <a:sym typeface="Roboto"/>
            </a:endParaRPr>
          </a:p>
        </p:txBody>
      </p:sp>
      <p:sp>
        <p:nvSpPr>
          <p:cNvPr id="103" name="Google Shape;103;p19"/>
          <p:cNvSpPr txBox="1"/>
          <p:nvPr/>
        </p:nvSpPr>
        <p:spPr>
          <a:xfrm>
            <a:off x="787725" y="1937375"/>
            <a:ext cx="7707000" cy="207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rgbClr val="FFFFFF"/>
                </a:solidFill>
                <a:latin typeface="Roboto"/>
                <a:ea typeface="Roboto"/>
                <a:cs typeface="Roboto"/>
                <a:sym typeface="Roboto"/>
              </a:rPr>
              <a:t>Hades </a:t>
            </a:r>
            <a:endParaRPr sz="4100">
              <a:solidFill>
                <a:srgbClr val="FFFFFF"/>
              </a:solidFill>
              <a:latin typeface="Roboto"/>
              <a:ea typeface="Roboto"/>
              <a:cs typeface="Roboto"/>
              <a:sym typeface="Roboto"/>
            </a:endParaRPr>
          </a:p>
          <a:p>
            <a:pPr indent="0" lvl="0" marL="0" rtl="0" algn="l">
              <a:spcBef>
                <a:spcPts val="0"/>
              </a:spcBef>
              <a:spcAft>
                <a:spcPts val="0"/>
              </a:spcAft>
              <a:buNone/>
            </a:pPr>
            <a:r>
              <a:t/>
            </a:r>
            <a:endParaRPr sz="4100">
              <a:solidFill>
                <a:srgbClr val="FFFFFF"/>
              </a:solidFill>
              <a:latin typeface="Roboto"/>
              <a:ea typeface="Roboto"/>
              <a:cs typeface="Roboto"/>
              <a:sym typeface="Roboto"/>
            </a:endParaRPr>
          </a:p>
          <a:p>
            <a:pPr indent="0" lvl="0" marL="0" rtl="0" algn="l">
              <a:spcBef>
                <a:spcPts val="0"/>
              </a:spcBef>
              <a:spcAft>
                <a:spcPts val="0"/>
              </a:spcAft>
              <a:buNone/>
            </a:pPr>
            <a:r>
              <a:rPr lang="en" sz="4100">
                <a:solidFill>
                  <a:srgbClr val="FFFFFF"/>
                </a:solidFill>
                <a:latin typeface="Roboto"/>
                <a:ea typeface="Roboto"/>
                <a:cs typeface="Roboto"/>
                <a:sym typeface="Roboto"/>
              </a:rPr>
              <a:t>Sheol</a:t>
            </a:r>
            <a:endParaRPr sz="41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 calcmode="lin" valueType="num">
                                      <p:cBhvr additive="base">
                                        <p:cTn dur="1000"/>
                                        <p:tgtEl>
                                          <p:spTgt spid="10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 calcmode="lin" valueType="num">
                                      <p:cBhvr additive="base">
                                        <p:cTn dur="1000"/>
                                        <p:tgtEl>
                                          <p:spTgt spid="10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anim calcmode="lin" valueType="num">
                                      <p:cBhvr additive="base">
                                        <p:cTn dur="1000"/>
                                        <p:tgtEl>
                                          <p:spTgt spid="10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00"/>
                </a:solidFill>
              </a:rPr>
              <a:t>DEFINE HELL:</a:t>
            </a:r>
            <a:endParaRPr sz="4000">
              <a:solidFill>
                <a:srgbClr val="FFFF00"/>
              </a:solidFill>
            </a:endParaRPr>
          </a:p>
        </p:txBody>
      </p:sp>
      <p:pic>
        <p:nvPicPr>
          <p:cNvPr id="109" name="Google Shape;109;p20"/>
          <p:cNvPicPr preferRelativeResize="0"/>
          <p:nvPr/>
        </p:nvPicPr>
        <p:blipFill>
          <a:blip r:embed="rId3">
            <a:alphaModFix/>
          </a:blip>
          <a:stretch>
            <a:fillRect/>
          </a:stretch>
        </p:blipFill>
        <p:spPr>
          <a:xfrm>
            <a:off x="590800" y="947400"/>
            <a:ext cx="7962400" cy="5865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00"/>
                </a:solidFill>
              </a:rPr>
              <a:t>DEFINE HADES:</a:t>
            </a:r>
            <a:endParaRPr sz="4000">
              <a:solidFill>
                <a:srgbClr val="FFFF00"/>
              </a:solidFill>
            </a:endParaRPr>
          </a:p>
        </p:txBody>
      </p:sp>
      <p:pic>
        <p:nvPicPr>
          <p:cNvPr id="115" name="Google Shape;115;p21"/>
          <p:cNvPicPr preferRelativeResize="0"/>
          <p:nvPr/>
        </p:nvPicPr>
        <p:blipFill>
          <a:blip r:embed="rId3">
            <a:alphaModFix/>
          </a:blip>
          <a:stretch>
            <a:fillRect/>
          </a:stretch>
        </p:blipFill>
        <p:spPr>
          <a:xfrm>
            <a:off x="76200" y="2099700"/>
            <a:ext cx="7236050" cy="4758300"/>
          </a:xfrm>
          <a:prstGeom prst="rect">
            <a:avLst/>
          </a:prstGeom>
          <a:noFill/>
          <a:ln>
            <a:noFill/>
          </a:ln>
        </p:spPr>
      </p:pic>
      <p:pic>
        <p:nvPicPr>
          <p:cNvPr id="116" name="Google Shape;116;p21"/>
          <p:cNvPicPr preferRelativeResize="0"/>
          <p:nvPr/>
        </p:nvPicPr>
        <p:blipFill>
          <a:blip r:embed="rId4">
            <a:alphaModFix/>
          </a:blip>
          <a:stretch>
            <a:fillRect/>
          </a:stretch>
        </p:blipFill>
        <p:spPr>
          <a:xfrm>
            <a:off x="5059025" y="910650"/>
            <a:ext cx="4084976" cy="40711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