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5" r:id="rId6"/>
    <p:sldId id="269" r:id="rId7"/>
    <p:sldId id="296" r:id="rId8"/>
    <p:sldId id="260" r:id="rId9"/>
    <p:sldId id="261" r:id="rId10"/>
    <p:sldId id="297" r:id="rId11"/>
    <p:sldId id="270" r:id="rId12"/>
    <p:sldId id="298" r:id="rId13"/>
    <p:sldId id="262" r:id="rId14"/>
    <p:sldId id="299" r:id="rId15"/>
    <p:sldId id="286" r:id="rId16"/>
    <p:sldId id="266" r:id="rId17"/>
    <p:sldId id="267" r:id="rId18"/>
    <p:sldId id="268" r:id="rId19"/>
    <p:sldId id="300" r:id="rId20"/>
    <p:sldId id="263" r:id="rId21"/>
    <p:sldId id="301" r:id="rId22"/>
    <p:sldId id="264" r:id="rId23"/>
    <p:sldId id="302" r:id="rId24"/>
    <p:sldId id="265" r:id="rId25"/>
    <p:sldId id="303" r:id="rId26"/>
    <p:sldId id="271" r:id="rId27"/>
    <p:sldId id="304" r:id="rId28"/>
    <p:sldId id="272" r:id="rId29"/>
    <p:sldId id="305" r:id="rId30"/>
    <p:sldId id="275" r:id="rId31"/>
    <p:sldId id="306" r:id="rId32"/>
    <p:sldId id="273" r:id="rId33"/>
    <p:sldId id="307" r:id="rId34"/>
    <p:sldId id="308" r:id="rId35"/>
    <p:sldId id="274" r:id="rId36"/>
    <p:sldId id="278" r:id="rId37"/>
    <p:sldId id="276" r:id="rId38"/>
    <p:sldId id="279" r:id="rId39"/>
    <p:sldId id="277" r:id="rId40"/>
    <p:sldId id="280" r:id="rId41"/>
    <p:sldId id="281" r:id="rId42"/>
    <p:sldId id="282" r:id="rId43"/>
    <p:sldId id="283" r:id="rId44"/>
    <p:sldId id="284" r:id="rId45"/>
    <p:sldId id="285" r:id="rId46"/>
    <p:sldId id="289" r:id="rId47"/>
    <p:sldId id="288" r:id="rId48"/>
    <p:sldId id="290" r:id="rId49"/>
    <p:sldId id="291" r:id="rId50"/>
    <p:sldId id="292" r:id="rId51"/>
    <p:sldId id="287" r:id="rId52"/>
    <p:sldId id="293" r:id="rId53"/>
    <p:sldId id="294"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643" autoAdjust="0"/>
  </p:normalViewPr>
  <p:slideViewPr>
    <p:cSldViewPr snapToGrid="0" snapToObjects="1">
      <p:cViewPr varScale="1">
        <p:scale>
          <a:sx n="104" d="100"/>
          <a:sy n="104" d="100"/>
        </p:scale>
        <p:origin x="-180" y="-84"/>
      </p:cViewPr>
      <p:guideLst>
        <p:guide orient="horz" pos="2160"/>
        <p:guide pos="3840"/>
      </p:guideLst>
    </p:cSldViewPr>
  </p:slideViewPr>
  <p:outlineViewPr>
    <p:cViewPr>
      <p:scale>
        <a:sx n="33" d="100"/>
        <a:sy n="33" d="100"/>
      </p:scale>
      <p:origin x="12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4AC5BF-DC32-6A42-8F57-A1D59B2C5A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E397F1D-AF1E-5C4D-9740-6DF34B42B4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5002CC5-2753-9641-86BC-D0C740D1087F}"/>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5" name="Footer Placeholder 4">
            <a:extLst>
              <a:ext uri="{FF2B5EF4-FFF2-40B4-BE49-F238E27FC236}">
                <a16:creationId xmlns:a16="http://schemas.microsoft.com/office/drawing/2014/main" xmlns="" id="{6A0AF960-AA8C-FD45-AA92-73C9BF052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E41CB3E-C1B2-064B-A24A-59DE6B1563E0}"/>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76304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8BB27D-8A0D-5C46-A952-0331C70A8C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97727FC-083A-1F4E-8920-939AC2ED1A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CAA9AB4-111E-AC4C-8E72-BB2F3532B9CC}"/>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5" name="Footer Placeholder 4">
            <a:extLst>
              <a:ext uri="{FF2B5EF4-FFF2-40B4-BE49-F238E27FC236}">
                <a16:creationId xmlns:a16="http://schemas.microsoft.com/office/drawing/2014/main" xmlns="" id="{4B9A4180-7D6B-5340-B3AA-6A2BA7798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3B4596B-6BA0-9742-9D21-11E87A2C5DCE}"/>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026527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5D644BC-8C29-AF4B-9704-B3554E9C36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1CA3B63-567D-FA44-820F-EFED9E387A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83DE873-6DB9-2E4D-A201-0798986CE880}"/>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5" name="Footer Placeholder 4">
            <a:extLst>
              <a:ext uri="{FF2B5EF4-FFF2-40B4-BE49-F238E27FC236}">
                <a16:creationId xmlns:a16="http://schemas.microsoft.com/office/drawing/2014/main" xmlns="" id="{0FB9B6A6-3120-E048-A5E0-8693FF565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87A0888-5534-204C-8A21-93C022233F34}"/>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736464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24B8FB-A694-F949-8C36-AD2D62F388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0A6F0FE-AECC-E94F-93A8-C827CCBC402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7237F8D-ED1D-D34D-B450-653BED09D390}"/>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5" name="Footer Placeholder 4">
            <a:extLst>
              <a:ext uri="{FF2B5EF4-FFF2-40B4-BE49-F238E27FC236}">
                <a16:creationId xmlns:a16="http://schemas.microsoft.com/office/drawing/2014/main" xmlns="" id="{0E3EC04D-8A12-0F43-915E-FE05577409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6F9649E-F995-CD46-BFFD-B577F60BBC32}"/>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647188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A880BA-9018-E644-8E9F-3B1AAE78F8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BE6AAE6-044E-9444-898A-1A222A6FA2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265091D5-D356-5243-9201-1A35D54AA077}"/>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5" name="Footer Placeholder 4">
            <a:extLst>
              <a:ext uri="{FF2B5EF4-FFF2-40B4-BE49-F238E27FC236}">
                <a16:creationId xmlns:a16="http://schemas.microsoft.com/office/drawing/2014/main" xmlns="" id="{AEBA87BD-3803-DA41-82FA-6B91B6BA22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0693536-A039-374F-B2EA-A221DBDA0906}"/>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9159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08D90C-13DC-A74A-9DF5-C25313A333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471D298-0CB3-6545-86E6-D1CAFC584F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AD8E068-70F9-8840-AED7-1AFA9C50C8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F0F7F46A-E211-5942-AB10-3D5E30C7FC9F}"/>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6" name="Footer Placeholder 5">
            <a:extLst>
              <a:ext uri="{FF2B5EF4-FFF2-40B4-BE49-F238E27FC236}">
                <a16:creationId xmlns:a16="http://schemas.microsoft.com/office/drawing/2014/main" xmlns="" id="{BC95FDE7-4F94-554A-9D6B-A1DEF23FB4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2C55F09-8A63-294D-9A2E-1348CC593EB7}"/>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167364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042707-E45C-7E43-B1ED-7B1C38EE7E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0101AC4-6A24-294F-BB2C-CF238A667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3503BFF-D386-FC4E-A00E-A9849744263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5B0CF01-B09E-7D49-B12A-D243AD3987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BF2E7FDC-5805-044F-A88E-A4B360771DC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33C4C43-C357-E845-969E-6831BFC2D972}"/>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8" name="Footer Placeholder 7">
            <a:extLst>
              <a:ext uri="{FF2B5EF4-FFF2-40B4-BE49-F238E27FC236}">
                <a16:creationId xmlns:a16="http://schemas.microsoft.com/office/drawing/2014/main" xmlns="" id="{F1BB604B-4BF2-7A4C-9BAD-C506B2650A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7F641B6-56FE-C543-B9EE-BC7B7931D6A6}"/>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887962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ACD5A7-9F37-D547-9DC0-AE816A3322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EFFD1F0-5358-4445-BD34-829418C131E6}"/>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4" name="Footer Placeholder 3">
            <a:extLst>
              <a:ext uri="{FF2B5EF4-FFF2-40B4-BE49-F238E27FC236}">
                <a16:creationId xmlns:a16="http://schemas.microsoft.com/office/drawing/2014/main" xmlns="" id="{880A02C2-4DF9-F54D-BA8D-F3DC186873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C9FEE8D-D96F-3647-B862-3E6B291AB617}"/>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149125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A8D3A5C-8513-9E47-826F-E825AE9963D3}"/>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3" name="Footer Placeholder 2">
            <a:extLst>
              <a:ext uri="{FF2B5EF4-FFF2-40B4-BE49-F238E27FC236}">
                <a16:creationId xmlns:a16="http://schemas.microsoft.com/office/drawing/2014/main" xmlns="" id="{D2F78B25-BD35-5E4A-AE41-ECC04676C6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FE0B20D2-C309-824E-9A81-99467BAE634D}"/>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86260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AEE68B-D022-0140-B9C4-8BEC182930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554EBA8-80EA-FE46-9CFB-3CBB052163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026604A-DD7C-7944-947B-6E18CB0C1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8C32F7F-9931-B248-97B9-0BC4F186A5C2}"/>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6" name="Footer Placeholder 5">
            <a:extLst>
              <a:ext uri="{FF2B5EF4-FFF2-40B4-BE49-F238E27FC236}">
                <a16:creationId xmlns:a16="http://schemas.microsoft.com/office/drawing/2014/main" xmlns="" id="{DF56528D-4932-924A-8657-0A96CE258D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146B9C7-7B6D-E343-891A-9E7617E2F00F}"/>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884741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B37AEA-1F5D-8144-8202-E7A48A1FDF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8CD1D3C-B8C1-704D-99D5-F2ABF5DED7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A0CA2A3-2076-1C4A-9A77-08DF38CC23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27CCFA3-8F13-4F4D-989E-4332B475595B}"/>
              </a:ext>
            </a:extLst>
          </p:cNvPr>
          <p:cNvSpPr>
            <a:spLocks noGrp="1"/>
          </p:cNvSpPr>
          <p:nvPr>
            <p:ph type="dt" sz="half" idx="10"/>
          </p:nvPr>
        </p:nvSpPr>
        <p:spPr/>
        <p:txBody>
          <a:bodyPr/>
          <a:lstStyle/>
          <a:p>
            <a:fld id="{4F092C6B-E33F-E04F-A3C2-E1BDCD05530B}" type="datetimeFigureOut">
              <a:rPr lang="en-US" smtClean="0"/>
              <a:pPr/>
              <a:t>6/13/2018</a:t>
            </a:fld>
            <a:endParaRPr lang="en-US"/>
          </a:p>
        </p:txBody>
      </p:sp>
      <p:sp>
        <p:nvSpPr>
          <p:cNvPr id="6" name="Footer Placeholder 5">
            <a:extLst>
              <a:ext uri="{FF2B5EF4-FFF2-40B4-BE49-F238E27FC236}">
                <a16:creationId xmlns:a16="http://schemas.microsoft.com/office/drawing/2014/main" xmlns="" id="{B58FE82C-C6EB-9F42-80A5-780197D3B8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80EAD1E-E7DF-EA4E-931B-0D8083EE9C0E}"/>
              </a:ext>
            </a:extLst>
          </p:cNvPr>
          <p:cNvSpPr>
            <a:spLocks noGrp="1"/>
          </p:cNvSpPr>
          <p:nvPr>
            <p:ph type="sldNum" sz="quarter" idx="12"/>
          </p:nvPr>
        </p:nvSpPr>
        <p:spPr/>
        <p:txBody>
          <a:body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697327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90E10D5-98DA-1249-A33D-97A7DA2642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D033089-5F20-B446-87CC-A6A04E5298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FBE50D9-C020-0D41-A0F1-34020247DB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92C6B-E33F-E04F-A3C2-E1BDCD05530B}" type="datetimeFigureOut">
              <a:rPr lang="en-US" smtClean="0"/>
              <a:pPr/>
              <a:t>6/13/2018</a:t>
            </a:fld>
            <a:endParaRPr lang="en-US"/>
          </a:p>
        </p:txBody>
      </p:sp>
      <p:sp>
        <p:nvSpPr>
          <p:cNvPr id="5" name="Footer Placeholder 4">
            <a:extLst>
              <a:ext uri="{FF2B5EF4-FFF2-40B4-BE49-F238E27FC236}">
                <a16:creationId xmlns:a16="http://schemas.microsoft.com/office/drawing/2014/main" xmlns="" id="{4D87EF67-79EB-9C48-AF0B-2F2D484FA4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87C3240-BF57-BD41-8281-9A0A1A8DE8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1BBD4-C574-264C-9218-A6020658AD9E}" type="slidenum">
              <a:rPr lang="en-US" smtClean="0"/>
              <a:pPr/>
              <a:t>‹#›</a:t>
            </a:fld>
            <a:endParaRPr lang="en-US"/>
          </a:p>
        </p:txBody>
      </p:sp>
    </p:spTree>
    <p:extLst>
      <p:ext uri="{BB962C8B-B14F-4D97-AF65-F5344CB8AC3E}">
        <p14:creationId xmlns:p14="http://schemas.microsoft.com/office/powerpoint/2010/main" xmlns="" val="2757743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jeffersonville.i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jeffersonville.i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jeffersonville.i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jeffersonville.i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jeffersonville.i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2" name="Title 1">
            <a:extLst>
              <a:ext uri="{FF2B5EF4-FFF2-40B4-BE49-F238E27FC236}">
                <a16:creationId xmlns:a16="http://schemas.microsoft.com/office/drawing/2014/main" xmlns="" id="{631B6995-20E3-834D-855F-F99484E4572A}"/>
              </a:ext>
            </a:extLst>
          </p:cNvPr>
          <p:cNvSpPr>
            <a:spLocks noGrp="1"/>
          </p:cNvSpPr>
          <p:nvPr>
            <p:ph type="ctrTitle"/>
          </p:nvPr>
        </p:nvSpPr>
        <p:spPr/>
        <p:txBody>
          <a:bodyPr/>
          <a:lstStyle/>
          <a:p>
            <a:r>
              <a:rPr lang="en-US" b="1" dirty="0"/>
              <a:t>THE KINGDOM OF GOD</a:t>
            </a:r>
          </a:p>
        </p:txBody>
      </p:sp>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p:txBody>
          <a:bodyPr>
            <a:normAutofit/>
          </a:bodyPr>
          <a:lstStyle/>
          <a:p>
            <a:r>
              <a:rPr lang="en-US" sz="3600" dirty="0">
                <a:solidFill>
                  <a:schemeClr val="accent1">
                    <a:lumMod val="50000"/>
                  </a:schemeClr>
                </a:solidFill>
              </a:rPr>
              <a:t>Is It External or Internal?</a:t>
            </a:r>
          </a:p>
        </p:txBody>
      </p:sp>
    </p:spTree>
    <p:extLst>
      <p:ext uri="{BB962C8B-B14F-4D97-AF65-F5344CB8AC3E}">
        <p14:creationId xmlns:p14="http://schemas.microsoft.com/office/powerpoint/2010/main" xmlns="" val="3437869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Autofit/>
          </a:bodyPr>
          <a:lstStyle/>
          <a:p>
            <a:r>
              <a:rPr lang="en-US" sz="4400" b="1" dirty="0" smtClean="0"/>
              <a:t>The </a:t>
            </a:r>
            <a:r>
              <a:rPr lang="en-US" sz="4400" b="1" dirty="0"/>
              <a:t>People of Israel Were Looking For An External Kingdom</a:t>
            </a:r>
          </a:p>
          <a:p>
            <a:pPr algn="l"/>
            <a:r>
              <a:rPr lang="en-US" sz="3200" b="1" dirty="0" smtClean="0"/>
              <a:t>Luke </a:t>
            </a:r>
            <a:r>
              <a:rPr lang="en-US" sz="3200" b="1" dirty="0"/>
              <a:t>19:10-11</a:t>
            </a:r>
          </a:p>
          <a:p>
            <a:pPr algn="l"/>
            <a:r>
              <a:rPr lang="en-US" sz="3200" dirty="0" smtClean="0"/>
              <a:t>10 For </a:t>
            </a:r>
            <a:r>
              <a:rPr lang="en-US" sz="3200" dirty="0"/>
              <a:t>the Son of man is come to seek and to save that which was lost. </a:t>
            </a:r>
          </a:p>
          <a:p>
            <a:pPr algn="l"/>
            <a:r>
              <a:rPr lang="en-US" sz="3200" dirty="0" smtClean="0"/>
              <a:t>11 And </a:t>
            </a:r>
            <a:r>
              <a:rPr lang="en-US" sz="3200" dirty="0"/>
              <a:t>as they heard these things, he added and </a:t>
            </a:r>
            <a:r>
              <a:rPr lang="en-US" sz="3200" dirty="0" err="1"/>
              <a:t>spake</a:t>
            </a:r>
            <a:r>
              <a:rPr lang="en-US" sz="3200" dirty="0"/>
              <a:t> a parable, because he was nigh to Jerusalem, and because they thought that the kingdom of God should immediately appear.</a:t>
            </a:r>
            <a:endParaRPr lang="en-US" sz="3200" b="1" dirty="0"/>
          </a:p>
          <a:p>
            <a:pPr algn="l"/>
            <a:endParaRPr lang="en-US" sz="3200" b="1" dirty="0"/>
          </a:p>
          <a:p>
            <a:pPr algn="l"/>
            <a:r>
              <a:rPr lang="en-US" sz="3200" b="1" dirty="0"/>
              <a:t>Mark 15:43 ???</a:t>
            </a:r>
          </a:p>
          <a:p>
            <a:pPr algn="l"/>
            <a:r>
              <a:rPr lang="en-US" sz="3200" dirty="0" smtClean="0"/>
              <a:t>43 Joseph </a:t>
            </a:r>
            <a:r>
              <a:rPr lang="en-US" sz="3200" dirty="0"/>
              <a:t>of </a:t>
            </a:r>
            <a:r>
              <a:rPr lang="en-US" sz="3200" dirty="0" err="1"/>
              <a:t>Arimathaea</a:t>
            </a:r>
            <a:r>
              <a:rPr lang="en-US" sz="3200" dirty="0"/>
              <a:t>, an </a:t>
            </a:r>
            <a:r>
              <a:rPr lang="en-US" sz="3200" dirty="0" err="1"/>
              <a:t>honourable</a:t>
            </a:r>
            <a:r>
              <a:rPr lang="en-US" sz="3200" dirty="0"/>
              <a:t> counsellor, which also waited for the kingdom of God, came, and went in boldly unto Pilate, and craved the body of Jesus.</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197733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Is The Kingdom of God External? What The Kingdom Is Not</a:t>
            </a:r>
          </a:p>
          <a:p>
            <a:pPr algn="l"/>
            <a:r>
              <a:rPr lang="en-US" sz="3200" b="1" dirty="0"/>
              <a:t>LUKE 17:20-21</a:t>
            </a:r>
          </a:p>
          <a:p>
            <a:pPr algn="l"/>
            <a:r>
              <a:rPr lang="en-US" sz="3200" dirty="0"/>
              <a:t>20</a:t>
            </a:r>
            <a:r>
              <a:rPr lang="en-US" sz="3200" b="1" dirty="0"/>
              <a:t> </a:t>
            </a:r>
            <a:r>
              <a:rPr lang="en-US" sz="3200" dirty="0"/>
              <a:t>And when he was demanded of the Pharisees, when the kingdom of God should come, he answered them and said, The kingdom of God cometh not with observation: </a:t>
            </a:r>
          </a:p>
          <a:p>
            <a:pPr algn="l"/>
            <a:r>
              <a:rPr lang="en-US" sz="3200" dirty="0"/>
              <a:t>21 Neither shall they say, Lo here! or, lo there! for, behold, the kingdom of God is within you</a:t>
            </a:r>
            <a:r>
              <a:rPr lang="en-US" sz="3200" dirty="0" smtClean="0"/>
              <a:t>.</a:t>
            </a:r>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638712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Is The Kingdom of God External? What The Kingdom Is Not</a:t>
            </a:r>
          </a:p>
          <a:p>
            <a:pPr algn="l"/>
            <a:r>
              <a:rPr lang="en-US" sz="3200" b="1" dirty="0" smtClean="0"/>
              <a:t>ACTS </a:t>
            </a:r>
            <a:r>
              <a:rPr lang="en-US" sz="3200" b="1" dirty="0"/>
              <a:t>1:6-8     </a:t>
            </a:r>
          </a:p>
          <a:p>
            <a:pPr algn="l"/>
            <a:r>
              <a:rPr lang="en-US" sz="3200" dirty="0"/>
              <a:t>6 When they therefore were come together, they asked of him, saying, Lord, wilt thou at this time restore again the kingdom to Israel?     </a:t>
            </a:r>
          </a:p>
          <a:p>
            <a:pPr algn="l"/>
            <a:r>
              <a:rPr lang="en-US" sz="3200" dirty="0"/>
              <a:t>7 And he said unto them, It is not for you to know the times or the seasons, which the Father hath put in his own power.</a:t>
            </a:r>
          </a:p>
          <a:p>
            <a:pPr algn="l"/>
            <a:r>
              <a:rPr lang="en-US" sz="3200" dirty="0"/>
              <a:t>8 But ye shall receive power, after that the Holy Ghost is come upon you: and ye shall be witnesses unto me both in Jerusalem, and in all Judaea, and in Samaria, and unto the uttermost part of the earth.</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638712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Is The Kingdom of God External? What The Kingdom Is Not</a:t>
            </a:r>
          </a:p>
          <a:p>
            <a:pPr algn="l"/>
            <a:r>
              <a:rPr lang="en-US" sz="3200" b="1" dirty="0"/>
              <a:t>John 18:33-38</a:t>
            </a:r>
          </a:p>
          <a:p>
            <a:pPr algn="l"/>
            <a:r>
              <a:rPr lang="en-US" sz="3200" dirty="0" smtClean="0"/>
              <a:t>33 Then </a:t>
            </a:r>
            <a:r>
              <a:rPr lang="en-US" sz="3200" dirty="0"/>
              <a:t>Pilate entered into the judgment hall again, and called Jesus, and said unto him, Art thou the King of the Jews? </a:t>
            </a:r>
          </a:p>
          <a:p>
            <a:pPr algn="l"/>
            <a:r>
              <a:rPr lang="en-US" sz="3200" dirty="0" smtClean="0"/>
              <a:t>34 Jesus </a:t>
            </a:r>
            <a:r>
              <a:rPr lang="en-US" sz="3200" dirty="0"/>
              <a:t>answered him, </a:t>
            </a:r>
            <a:r>
              <a:rPr lang="en-US" sz="3200" dirty="0" err="1"/>
              <a:t>Sayest</a:t>
            </a:r>
            <a:r>
              <a:rPr lang="en-US" sz="3200" dirty="0"/>
              <a:t> thou this thing of thyself, or did others tell it thee of me?</a:t>
            </a:r>
          </a:p>
          <a:p>
            <a:pPr algn="l"/>
            <a:r>
              <a:rPr lang="en-US" sz="3200" dirty="0" smtClean="0"/>
              <a:t>35 Pilate </a:t>
            </a:r>
            <a:r>
              <a:rPr lang="en-US" sz="3200" dirty="0"/>
              <a:t>answered, Am I a Jew? Thine own nation and the chief priests have delivered thee unto me: what hast thou done? </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615360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Is The Kingdom of God External? What The Kingdom Is Not</a:t>
            </a:r>
          </a:p>
          <a:p>
            <a:pPr algn="l"/>
            <a:r>
              <a:rPr lang="en-US" sz="3200" b="1" dirty="0"/>
              <a:t>John 18:33-38</a:t>
            </a:r>
          </a:p>
          <a:p>
            <a:pPr algn="l"/>
            <a:r>
              <a:rPr lang="en-US" sz="3200" b="1" dirty="0" smtClean="0"/>
              <a:t>36 Jesus </a:t>
            </a:r>
            <a:r>
              <a:rPr lang="en-US" sz="3200" b="1" dirty="0"/>
              <a:t>answered, My kingdom is not of this world: if my kingdom were of this world, then would my servants fight, that I should not be delivered to the Jews: but now is my kingdom not from hence. </a:t>
            </a:r>
          </a:p>
          <a:p>
            <a:pPr algn="l"/>
            <a:r>
              <a:rPr lang="en-US" sz="3200" dirty="0" smtClean="0"/>
              <a:t>37 Pilate </a:t>
            </a:r>
            <a:r>
              <a:rPr lang="en-US" sz="3200" dirty="0"/>
              <a:t>therefore said unto him, Art thou a king then? Jesus answered, Thou </a:t>
            </a:r>
            <a:r>
              <a:rPr lang="en-US" sz="3200" dirty="0" err="1"/>
              <a:t>sayest</a:t>
            </a:r>
            <a:r>
              <a:rPr lang="en-US" sz="3200" dirty="0"/>
              <a:t> that I am a king. To this end was I born, and for this cause came I into the world, that I should bear witness unto </a:t>
            </a:r>
            <a:r>
              <a:rPr lang="en-US" sz="3200" b="1" dirty="0">
                <a:solidFill>
                  <a:srgbClr val="FFFF00"/>
                </a:solidFill>
              </a:rPr>
              <a:t>the truth</a:t>
            </a:r>
            <a:r>
              <a:rPr lang="en-US" sz="3200" dirty="0"/>
              <a:t>. </a:t>
            </a:r>
            <a:r>
              <a:rPr lang="en-US" sz="3200" b="1" dirty="0">
                <a:solidFill>
                  <a:srgbClr val="FFFF00"/>
                </a:solidFill>
              </a:rPr>
              <a:t>Every one that is of the truth </a:t>
            </a:r>
            <a:r>
              <a:rPr lang="en-US" sz="3200" b="1" u="sng" dirty="0">
                <a:solidFill>
                  <a:srgbClr val="FFFF00"/>
                </a:solidFill>
              </a:rPr>
              <a:t>(Kingdom)</a:t>
            </a:r>
            <a:r>
              <a:rPr lang="en-US" sz="3200" b="1" dirty="0">
                <a:solidFill>
                  <a:srgbClr val="FFFF00"/>
                </a:solidFill>
              </a:rPr>
              <a:t> </a:t>
            </a:r>
            <a:r>
              <a:rPr lang="en-US" sz="3200" b="1" dirty="0" err="1">
                <a:solidFill>
                  <a:srgbClr val="FFFF00"/>
                </a:solidFill>
              </a:rPr>
              <a:t>heareth</a:t>
            </a:r>
            <a:r>
              <a:rPr lang="en-US" sz="3200" b="1" dirty="0">
                <a:solidFill>
                  <a:srgbClr val="FFFF00"/>
                </a:solidFill>
              </a:rPr>
              <a:t> my voice</a:t>
            </a:r>
            <a:r>
              <a:rPr lang="en-US" sz="3200" dirty="0"/>
              <a:t>. </a:t>
            </a:r>
          </a:p>
          <a:p>
            <a:pPr algn="l"/>
            <a:r>
              <a:rPr lang="en-US" sz="3200" dirty="0" smtClean="0"/>
              <a:t>38 Pilate </a:t>
            </a:r>
            <a:r>
              <a:rPr lang="en-US" sz="3200" dirty="0" err="1"/>
              <a:t>saith</a:t>
            </a:r>
            <a:r>
              <a:rPr lang="en-US" sz="3200" dirty="0"/>
              <a:t> unto him, What is truth? And when he had said this, he went out again unto the Jews, and </a:t>
            </a:r>
            <a:r>
              <a:rPr lang="en-US" sz="3200" dirty="0" err="1"/>
              <a:t>saith</a:t>
            </a:r>
            <a:r>
              <a:rPr lang="en-US" sz="3200" dirty="0"/>
              <a:t> unto them, I find in him no fault at all.</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615360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Is The Kingdom of God External? What The Kingdom Is Not</a:t>
            </a:r>
          </a:p>
          <a:p>
            <a:pPr algn="l"/>
            <a:endParaRPr lang="en-US" sz="3200" dirty="0"/>
          </a:p>
          <a:p>
            <a:pPr algn="l"/>
            <a:endParaRPr lang="en-US" sz="3200" dirty="0"/>
          </a:p>
          <a:p>
            <a:pPr algn="l"/>
            <a:r>
              <a:rPr lang="en-US" sz="3200" b="1" dirty="0"/>
              <a:t>58-1221E  </a:t>
            </a:r>
            <a:r>
              <a:rPr lang="en-US" sz="3200" b="1" dirty="0" smtClean="0"/>
              <a:t>THE.UNITY.OF.ONE.GOD.IN.THE.ONE.CHURCH</a:t>
            </a:r>
            <a:br>
              <a:rPr lang="en-US" sz="3200" b="1" dirty="0" smtClean="0"/>
            </a:br>
            <a:r>
              <a:rPr lang="en-US" sz="3200" b="1" dirty="0" smtClean="0"/>
              <a:t>_</a:t>
            </a:r>
            <a:r>
              <a:rPr lang="en-US" sz="3200" b="1" dirty="0"/>
              <a:t>  JEFFERSONVILLE.IN  V-16 N-8  SUNDAY_</a:t>
            </a:r>
          </a:p>
          <a:p>
            <a:pPr algn="l"/>
            <a:r>
              <a:rPr lang="en-US" sz="3200" dirty="0"/>
              <a:t>«  45       †        </a:t>
            </a:r>
            <a:r>
              <a:rPr lang="en-US" sz="3200" b="1" dirty="0"/>
              <a:t>God's Kingdom is not of this earth. God's Kingdom is in our hearts. It's the spiritual Kingdom, that we're born into It. </a:t>
            </a:r>
            <a:r>
              <a:rPr lang="en-US" sz="3200" dirty="0"/>
              <a:t>Jesus said, "The Kingdom of God comes, but not without violence. </a:t>
            </a:r>
            <a:r>
              <a:rPr lang="en-US" sz="3200" b="1" dirty="0"/>
              <a:t>And the Kingdom of God is within you." The Holy Spirit, God's Kingdom, moving in the man, and governing and controlling him, that's the Kingdom.</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3287988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Is The Kingdom of God External? What The Kingdom Is Not</a:t>
            </a:r>
          </a:p>
          <a:p>
            <a:endParaRPr lang="en-US" sz="3600" b="1" dirty="0"/>
          </a:p>
          <a:p>
            <a:r>
              <a:rPr lang="en-US" sz="3600" b="1" dirty="0"/>
              <a:t>Let’s Read Romans Chapter 14</a:t>
            </a:r>
          </a:p>
          <a:p>
            <a:endParaRPr lang="en-US" sz="3600" b="1" dirty="0"/>
          </a:p>
          <a:p>
            <a:pPr algn="l"/>
            <a:r>
              <a:rPr lang="en-US" sz="3600" b="1" dirty="0"/>
              <a:t>Romans 14:17</a:t>
            </a:r>
          </a:p>
          <a:p>
            <a:pPr algn="l"/>
            <a:r>
              <a:rPr lang="en-US" sz="3600" dirty="0" smtClean="0"/>
              <a:t>17 For </a:t>
            </a:r>
            <a:r>
              <a:rPr lang="en-US" sz="3600" dirty="0"/>
              <a:t>the kingdom of God is not meat and drink; but righteousness, and peace, and joy in the Holy Ghost.</a:t>
            </a:r>
            <a:endParaRPr lang="en-US" sz="3600"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1213649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lnSpcReduction="10000"/>
          </a:bodyPr>
          <a:lstStyle/>
          <a:p>
            <a:r>
              <a:rPr lang="en-US" sz="3600" b="1" dirty="0"/>
              <a:t>Is The Kingdom of God External? What The Kingdom Is Not</a:t>
            </a:r>
          </a:p>
          <a:p>
            <a:endParaRPr lang="en-US" sz="3600" b="1" dirty="0"/>
          </a:p>
          <a:p>
            <a:pPr algn="l"/>
            <a:r>
              <a:rPr lang="en-US" sz="3600" b="1" dirty="0"/>
              <a:t>64-0308  THE.TOKEN_  DALLAS.TX  V-19 N-12  SUNDAY_</a:t>
            </a:r>
          </a:p>
          <a:p>
            <a:pPr algn="l"/>
            <a:r>
              <a:rPr lang="en-US" sz="3600" dirty="0"/>
              <a:t>«  117       †          God, God's Blood-bound promises, makes us free from sin and shame, and different from the rest of the world. You don't have to dress different; anybody can dress different. You have to be, on the inside, different. The Life is on the inside; not dressing, wearing. "The Kingdom of God is not meat and drink, or wearing of apparel; but it's the long-suffering, goodness, gentleness, patience, in the Holy Ghost.”</a:t>
            </a:r>
          </a:p>
          <a:p>
            <a:pPr algn="l"/>
            <a:endParaRPr lang="en-US" dirty="0"/>
          </a:p>
          <a:p>
            <a:pPr algn="l"/>
            <a:endParaRPr lang="en-US" dirty="0"/>
          </a:p>
          <a:p>
            <a:r>
              <a:rPr lang="en-US" sz="3600" dirty="0"/>
              <a:t/>
            </a:r>
            <a:br>
              <a:rPr lang="en-US" sz="3600" dirty="0"/>
            </a:br>
            <a:endParaRPr lang="en-US" sz="3600"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1082630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fontScale="77500" lnSpcReduction="20000"/>
          </a:bodyPr>
          <a:lstStyle/>
          <a:p>
            <a:r>
              <a:rPr lang="en-US" sz="5800" b="1" dirty="0"/>
              <a:t>Is The Kingdom of God External? What The Kingdom Is Not</a:t>
            </a:r>
          </a:p>
          <a:p>
            <a:endParaRPr lang="en-US" sz="3600" dirty="0"/>
          </a:p>
          <a:p>
            <a:pPr algn="l"/>
            <a:r>
              <a:rPr lang="en-US" sz="3900" b="1" dirty="0"/>
              <a:t>58-0928M  THE.BAPTISM.OF.THE.HOLY.SPIRIT_  </a:t>
            </a:r>
            <a:r>
              <a:rPr lang="en-US" sz="3900" b="1" dirty="0" smtClean="0"/>
              <a:t>JEFFERSONVILLE.IN</a:t>
            </a:r>
            <a:r>
              <a:rPr lang="en-US" sz="3900" b="1" dirty="0"/>
              <a:t>  V-5 </a:t>
            </a:r>
            <a:r>
              <a:rPr lang="en-US" sz="3900" b="1" dirty="0" smtClean="0"/>
              <a:t/>
            </a:r>
            <a:br>
              <a:rPr lang="en-US" sz="3900" b="1" dirty="0" smtClean="0"/>
            </a:br>
            <a:r>
              <a:rPr lang="en-US" sz="3900" b="1" dirty="0" smtClean="0"/>
              <a:t>N-2</a:t>
            </a:r>
            <a:r>
              <a:rPr lang="en-US" sz="3900" b="1" dirty="0"/>
              <a:t>  SUNDAY_</a:t>
            </a:r>
          </a:p>
          <a:p>
            <a:pPr algn="l"/>
            <a:r>
              <a:rPr lang="en-US" sz="3900" dirty="0"/>
              <a:t>«  63       †        That's why we different with the Baptist, the Methodists, and the so-called Calvinistic thinking people. But Calvinism's right.</a:t>
            </a:r>
          </a:p>
          <a:p>
            <a:pPr algn="l"/>
            <a:r>
              <a:rPr lang="en-US" sz="3900" b="1" dirty="0"/>
              <a:t>Then we're going to come over on the Arminian side. What did they get? Works: that's the holiness groups. Works... "Bless God, I'll let my hair grow out," the women, and, "Oh, praise God, I won't even wear a short-sleeved shirt," the men will and so forth like that. That has nothing to </a:t>
            </a:r>
            <a:r>
              <a:rPr lang="en-US" sz="3900" b="1" dirty="0"/>
              <a:t>do with the Kingdom. </a:t>
            </a:r>
            <a:r>
              <a:rPr lang="en-US" sz="3900" b="1" dirty="0" smtClean="0"/>
              <a:t>No, sir. You can let your hair grow long; you can wear dresses whatever you want to; or you can do this, that, or the other, and it won't have nothing at all to do with it. </a:t>
            </a:r>
            <a:endParaRPr lang="en-US" sz="3900" b="1" dirty="0"/>
          </a:p>
          <a:p>
            <a:r>
              <a:rPr lang="en-US" sz="3600" dirty="0"/>
              <a:t/>
            </a:r>
            <a:br>
              <a:rPr lang="en-US" sz="3600" dirty="0"/>
            </a:br>
            <a:endParaRPr lang="en-US" sz="3600"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422254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Autofit/>
          </a:bodyPr>
          <a:lstStyle/>
          <a:p>
            <a:r>
              <a:rPr lang="en-US" sz="4400" b="1" dirty="0"/>
              <a:t>Is The Kingdom of God External? What The Kingdom Is Not</a:t>
            </a:r>
          </a:p>
          <a:p>
            <a:pPr algn="l"/>
            <a:r>
              <a:rPr lang="en-US" sz="2800" b="1" dirty="0" smtClean="0"/>
              <a:t>58-0928M</a:t>
            </a:r>
            <a:r>
              <a:rPr lang="en-US" sz="2800" b="1" dirty="0"/>
              <a:t>  THE.BAPTISM.OF.THE.HOLY.SPIRIT_  JEFFERSONVILLE.IN  V-5 N-2  SUNDAY_</a:t>
            </a:r>
          </a:p>
          <a:p>
            <a:pPr algn="l"/>
            <a:r>
              <a:rPr lang="en-US" sz="2800" b="1" dirty="0" smtClean="0"/>
              <a:t>You're </a:t>
            </a:r>
            <a:r>
              <a:rPr lang="en-US" sz="2800" b="1" dirty="0"/>
              <a:t>not saved because of your clothes. If so, God would just have made some patterns of such. Jesus wouldn't have had to die. You're saved because that God saved you by grace. And you do these things just in appreciation. Common decency will tell you that. You do those things in appreciation.</a:t>
            </a:r>
          </a:p>
          <a:p>
            <a:pPr algn="l"/>
            <a:r>
              <a:rPr lang="en-US" sz="2800" dirty="0"/>
              <a:t>Works is what I do for God. If I never preach another sermon and live here a hundred and fifty years, I'm still saved. Sure. I'm not saved because I'm a preacher. I'm saved because it's the grace of God that saved me. There wasn't one thing I could do to merit it.</a:t>
            </a:r>
          </a:p>
          <a:p>
            <a:pPr algn="l"/>
            <a:endParaRPr lang="en-US" sz="1800" dirty="0"/>
          </a:p>
          <a:p>
            <a:pPr algn="l"/>
            <a:endParaRPr lang="en-US" sz="1800" dirty="0"/>
          </a:p>
          <a:p>
            <a:r>
              <a:rPr lang="en-US" sz="2800" dirty="0"/>
              <a:t/>
            </a:r>
            <a:br>
              <a:rPr lang="en-US" sz="2800" dirty="0"/>
            </a:br>
            <a:endParaRPr lang="en-US" sz="2800"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422254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lnSpcReduction="10000"/>
          </a:bodyPr>
          <a:lstStyle/>
          <a:p>
            <a:pPr marL="342900" indent="-342900" algn="l">
              <a:buFont typeface="Arial" panose="020B0604020202020204" pitchFamily="34" charset="0"/>
              <a:buChar char="•"/>
            </a:pPr>
            <a:r>
              <a:rPr lang="en-US" sz="2800" dirty="0"/>
              <a:t>The Phrase The Kingdom of God started to be used at the time of John The Baptist coming.</a:t>
            </a:r>
          </a:p>
          <a:p>
            <a:pPr marL="342900" indent="-342900" algn="l">
              <a:buFont typeface="Arial" panose="020B0604020202020204" pitchFamily="34" charset="0"/>
              <a:buChar char="•"/>
            </a:pPr>
            <a:r>
              <a:rPr lang="en-US" sz="2800" dirty="0" smtClean="0"/>
              <a:t>The </a:t>
            </a:r>
            <a:r>
              <a:rPr lang="en-US" sz="2800" dirty="0"/>
              <a:t>phrase is used interchangeably with the phrases The Kingdom of Heaven or The Kingdom</a:t>
            </a:r>
          </a:p>
          <a:p>
            <a:pPr algn="l"/>
            <a:endParaRPr lang="en-US" sz="2800" dirty="0" smtClean="0"/>
          </a:p>
          <a:p>
            <a:pPr marL="342900" indent="-342900" algn="l">
              <a:buFont typeface="Arial" panose="020B0604020202020204" pitchFamily="34" charset="0"/>
              <a:buChar char="•"/>
            </a:pPr>
            <a:r>
              <a:rPr lang="en-US" sz="2800" dirty="0" smtClean="0"/>
              <a:t>It </a:t>
            </a:r>
            <a:r>
              <a:rPr lang="en-US" sz="2800" dirty="0"/>
              <a:t>was first used in Matthew 3:2</a:t>
            </a:r>
          </a:p>
          <a:p>
            <a:pPr algn="l"/>
            <a:endParaRPr lang="en-US" sz="2800" dirty="0" smtClean="0"/>
          </a:p>
          <a:p>
            <a:pPr marL="342900" indent="-342900" algn="l">
              <a:buFont typeface="Arial" panose="020B0604020202020204" pitchFamily="34" charset="0"/>
              <a:buChar char="•"/>
            </a:pPr>
            <a:r>
              <a:rPr lang="en-US" sz="2800" dirty="0" smtClean="0"/>
              <a:t>MATTHEW 3:1</a:t>
            </a:r>
          </a:p>
          <a:p>
            <a:pPr marL="342900" indent="-342900" algn="l"/>
            <a:r>
              <a:rPr lang="en-US" sz="2800" dirty="0" smtClean="0"/>
              <a:t>»     </a:t>
            </a:r>
            <a:r>
              <a:rPr lang="en-US" sz="2800" dirty="0"/>
              <a:t>1     †      ¶  In those days came John the Baptist, preaching in the wilderness of Judaea, MATTHEW 3:2»     2     †     And saying, Repent ye: for the kingdom of heaven is at hand. </a:t>
            </a:r>
          </a:p>
          <a:p>
            <a:pPr algn="l"/>
            <a:endParaRPr lang="en-US" sz="2800" dirty="0" smtClean="0"/>
          </a:p>
          <a:p>
            <a:pPr marL="342900" indent="-342900" algn="l">
              <a:buFont typeface="Arial" panose="020B0604020202020204" pitchFamily="34" charset="0"/>
              <a:buChar char="•"/>
            </a:pPr>
            <a:r>
              <a:rPr lang="en-US" sz="2800" dirty="0" smtClean="0"/>
              <a:t>MATTHEW 4:17</a:t>
            </a:r>
          </a:p>
          <a:p>
            <a:pPr marL="342900" indent="-342900" algn="l"/>
            <a:r>
              <a:rPr lang="en-US" sz="2800" dirty="0" smtClean="0"/>
              <a:t>»     </a:t>
            </a:r>
            <a:r>
              <a:rPr lang="en-US" sz="2800" dirty="0"/>
              <a:t>17     †     From that time Jesus began to preach, and to say, Repent: for the kingdom of heaven is at hand.</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xmlns="" val="45532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10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10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38" dur="10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Not Far From The Kingdom…</a:t>
            </a:r>
          </a:p>
          <a:p>
            <a:pPr algn="l"/>
            <a:r>
              <a:rPr lang="en-US" sz="3200" b="1" dirty="0"/>
              <a:t>Mark 12:28-34</a:t>
            </a:r>
          </a:p>
          <a:p>
            <a:pPr algn="l"/>
            <a:r>
              <a:rPr lang="en-US" sz="3200" dirty="0" smtClean="0"/>
              <a:t>28 And </a:t>
            </a:r>
            <a:r>
              <a:rPr lang="en-US" sz="3200" dirty="0"/>
              <a:t>one of the scribes came, and having heard them reasoning together, and perceiving that he had answered them well, asked him, Which is the first commandment of all? </a:t>
            </a:r>
          </a:p>
          <a:p>
            <a:pPr algn="l"/>
            <a:r>
              <a:rPr lang="en-US" sz="3200" dirty="0" smtClean="0"/>
              <a:t>29 And </a:t>
            </a:r>
            <a:r>
              <a:rPr lang="en-US" sz="3200" dirty="0"/>
              <a:t>Jesus answered him, The first of all the commandments is, Hear, O Israel; The Lord our God is one Lord: </a:t>
            </a:r>
          </a:p>
          <a:p>
            <a:pPr algn="l"/>
            <a:r>
              <a:rPr lang="en-US" sz="3200" dirty="0" smtClean="0"/>
              <a:t>30 And </a:t>
            </a:r>
            <a:r>
              <a:rPr lang="en-US" sz="3200" dirty="0"/>
              <a:t>thou shalt love the Lord thy God with all thy heart, and with all thy soul, and with all thy mind, and with all thy strength: this is the first commandment. </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743387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Not Far From The Kingdom…</a:t>
            </a:r>
          </a:p>
          <a:p>
            <a:pPr algn="l"/>
            <a:r>
              <a:rPr lang="en-US" sz="3200" b="1" dirty="0"/>
              <a:t>Mark 12:28-34</a:t>
            </a:r>
          </a:p>
          <a:p>
            <a:pPr algn="l"/>
            <a:r>
              <a:rPr lang="en-US" sz="3200" dirty="0" smtClean="0"/>
              <a:t>31 And </a:t>
            </a:r>
            <a:r>
              <a:rPr lang="en-US" sz="3200" dirty="0"/>
              <a:t>the second is like, namely this, Thou shalt love thy </a:t>
            </a:r>
            <a:r>
              <a:rPr lang="en-US" sz="3200" dirty="0" err="1"/>
              <a:t>neighbour</a:t>
            </a:r>
            <a:r>
              <a:rPr lang="en-US" sz="3200" dirty="0"/>
              <a:t> as thyself. There is none other commandment greater than these.</a:t>
            </a:r>
          </a:p>
          <a:p>
            <a:pPr algn="l"/>
            <a:r>
              <a:rPr lang="en-US" sz="3200" dirty="0" smtClean="0"/>
              <a:t>32 And </a:t>
            </a:r>
            <a:r>
              <a:rPr lang="en-US" sz="3200" dirty="0"/>
              <a:t>the scribe said unto him, Well, Master, thou hast said the truth: for there is one God; and there is none other but he: </a:t>
            </a:r>
          </a:p>
          <a:p>
            <a:pPr algn="l"/>
            <a:r>
              <a:rPr lang="en-US" sz="3200" dirty="0" smtClean="0"/>
              <a:t>33 And </a:t>
            </a:r>
            <a:r>
              <a:rPr lang="en-US" sz="3200" dirty="0"/>
              <a:t>to love him with all the heart, and with all the understanding, and with all the soul, and with all the strength, and to love his </a:t>
            </a:r>
            <a:r>
              <a:rPr lang="en-US" sz="3200" dirty="0" err="1"/>
              <a:t>neighbour</a:t>
            </a:r>
            <a:r>
              <a:rPr lang="en-US" sz="3200" dirty="0"/>
              <a:t> as himself, is more than all whole burnt offerings and sacrifices. </a:t>
            </a:r>
          </a:p>
          <a:p>
            <a:pPr algn="l"/>
            <a:r>
              <a:rPr lang="en-US" sz="3200" b="1" dirty="0" smtClean="0"/>
              <a:t>34 And </a:t>
            </a:r>
            <a:r>
              <a:rPr lang="en-US" sz="3200" b="1" dirty="0"/>
              <a:t>when Jesus saw that he answered discreetly, he said unto him, Thou art not far from the kingdom of God.</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743387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Not Far From The Kingdom…</a:t>
            </a:r>
          </a:p>
          <a:p>
            <a:pPr algn="l"/>
            <a:r>
              <a:rPr lang="en-US" sz="3200" b="1" dirty="0"/>
              <a:t>The Rejected King 60-0515</a:t>
            </a:r>
          </a:p>
          <a:p>
            <a:pPr algn="l"/>
            <a:r>
              <a:rPr lang="en-US" sz="3200" dirty="0"/>
              <a:t>And the little nurse came in to the bedside where I was reading the Bible, and she was a new nurse on the floor, and she said, "How do you do?" She said, "I believe that you're Rev. Branham here for a--a physical </a:t>
            </a:r>
            <a:r>
              <a:rPr lang="en-US" sz="3200" dirty="0" err="1"/>
              <a:t>checkup."I</a:t>
            </a:r>
            <a:r>
              <a:rPr lang="en-US" sz="3200" dirty="0"/>
              <a:t> said, "I </a:t>
            </a:r>
            <a:r>
              <a:rPr lang="en-US" sz="3200" dirty="0" err="1"/>
              <a:t>am."And</a:t>
            </a:r>
            <a:r>
              <a:rPr lang="en-US" sz="3200" dirty="0"/>
              <a:t> she said, "May I rub your back, a--a make you feel a little better, with the </a:t>
            </a:r>
            <a:r>
              <a:rPr lang="en-US" sz="3200" dirty="0" err="1"/>
              <a:t>alcohol?"And</a:t>
            </a:r>
            <a:r>
              <a:rPr lang="en-US" sz="3200" dirty="0"/>
              <a:t> I said, "You may do </a:t>
            </a:r>
            <a:r>
              <a:rPr lang="en-US" sz="3200" dirty="0" err="1"/>
              <a:t>it."And</a:t>
            </a:r>
            <a:r>
              <a:rPr lang="en-US" sz="3200" dirty="0"/>
              <a:t> while she was rubbing on my back, she said, "What denomination of church do you belong </a:t>
            </a:r>
            <a:r>
              <a:rPr lang="en-US" sz="3200" dirty="0" err="1"/>
              <a:t>to?"And</a:t>
            </a:r>
            <a:r>
              <a:rPr lang="en-US" sz="3200" dirty="0"/>
              <a:t> I said, "Oh, I belong to the oldest denomination that there </a:t>
            </a:r>
            <a:r>
              <a:rPr lang="en-US" sz="3200" dirty="0" err="1"/>
              <a:t>is."And</a:t>
            </a:r>
            <a:r>
              <a:rPr lang="en-US" sz="3200" dirty="0"/>
              <a:t> she said, "What denomination is </a:t>
            </a:r>
            <a:r>
              <a:rPr lang="en-US" sz="3200" dirty="0" err="1"/>
              <a:t>that?"I</a:t>
            </a:r>
            <a:r>
              <a:rPr lang="en-US" sz="3200" dirty="0"/>
              <a:t> said, "It's the one that was organized before the world was ever </a:t>
            </a:r>
            <a:r>
              <a:rPr lang="en-US" sz="3200" dirty="0" err="1"/>
              <a:t>organized.""Oh</a:t>
            </a:r>
            <a:r>
              <a:rPr lang="en-US" sz="3200" dirty="0"/>
              <a:t>," she said, "what... I don't believe I know just that..." She said, "I belong to a certain church. Is it that organization</a:t>
            </a:r>
            <a:r>
              <a:rPr lang="en-US" sz="3200" dirty="0" smtClean="0"/>
              <a:t>?”</a:t>
            </a:r>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4222223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Not Far From The Kingdom…</a:t>
            </a:r>
          </a:p>
          <a:p>
            <a:pPr algn="l"/>
            <a:r>
              <a:rPr lang="en-US" sz="3200" b="1" dirty="0"/>
              <a:t>The Rejected King 60-0515</a:t>
            </a:r>
          </a:p>
          <a:p>
            <a:pPr algn="l"/>
            <a:r>
              <a:rPr lang="en-US" sz="3200" dirty="0" smtClean="0"/>
              <a:t>I </a:t>
            </a:r>
            <a:r>
              <a:rPr lang="en-US" sz="3200" dirty="0"/>
              <a:t>said, "No, ma'am. That was only about two hundred years ago, that organization. But this organization started when the morning stars sang together and the sons of God shouted for joy, "When they seen the coming of a </a:t>
            </a:r>
            <a:r>
              <a:rPr lang="en-US" sz="3200" dirty="0" err="1"/>
              <a:t>Saviour</a:t>
            </a:r>
            <a:r>
              <a:rPr lang="en-US" sz="3200" dirty="0"/>
              <a:t> to redeem mankind.” And she just stopped rubbing my back, and I was stooped a little over this way so the lady could rub (And she was from near Corydon down here.) and we got to talking, and she said, "Sir, I've always believed that if God ever was God, He's still God today just like He was in the old days." She said, "Though my church flatly denies that, but I believe that it is the </a:t>
            </a:r>
            <a:r>
              <a:rPr lang="en-US" sz="3200" dirty="0" err="1"/>
              <a:t>truth</a:t>
            </a:r>
            <a:r>
              <a:rPr lang="en-US" sz="3200" b="1" dirty="0" err="1"/>
              <a:t>."And</a:t>
            </a:r>
            <a:r>
              <a:rPr lang="en-US" sz="3200" b="1" dirty="0"/>
              <a:t> I said, "You're not far from the Kingdom of God, young </a:t>
            </a:r>
            <a:r>
              <a:rPr lang="en-US" sz="3200" b="1" dirty="0" err="1"/>
              <a:t>woman.</a:t>
            </a:r>
            <a:r>
              <a:rPr lang="en-US" sz="3200" dirty="0" err="1"/>
              <a:t>"She</a:t>
            </a:r>
            <a:r>
              <a:rPr lang="en-US" sz="3200" dirty="0"/>
              <a:t> said, "If He ever was a Healer, isn't He still a </a:t>
            </a:r>
            <a:r>
              <a:rPr lang="en-US" sz="3200" dirty="0" err="1"/>
              <a:t>Healer?"I</a:t>
            </a:r>
            <a:r>
              <a:rPr lang="en-US" sz="3200" dirty="0"/>
              <a:t> said, "He most certainly is, my sister."</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4222223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Not Far From The Kingdom…</a:t>
            </a:r>
          </a:p>
          <a:p>
            <a:pPr algn="l"/>
            <a:endParaRPr lang="en-US" sz="3200" dirty="0"/>
          </a:p>
          <a:p>
            <a:pPr algn="l"/>
            <a:r>
              <a:rPr lang="en-US" sz="3200" dirty="0"/>
              <a:t>62-0623  PERSEVERANT_  SOUTH.GATE.CA  SATURDAY</a:t>
            </a:r>
            <a:r>
              <a:rPr lang="en-US" sz="3200" dirty="0" smtClean="0"/>
              <a:t>_</a:t>
            </a:r>
          </a:p>
          <a:p>
            <a:pPr algn="l"/>
            <a:r>
              <a:rPr lang="en-US" sz="3200" dirty="0" smtClean="0"/>
              <a:t>«  </a:t>
            </a:r>
            <a:r>
              <a:rPr lang="en-US" sz="3200" dirty="0"/>
              <a:t>E-6       †        The day after our meetings in Phoenix there's a little lady came up, and said, "Brother Branham, since the meetings," said, "I let my hair grow. "</a:t>
            </a:r>
            <a:r>
              <a:rPr lang="en-US" sz="3200" b="1" dirty="0"/>
              <a:t>I said, "You're not far from the Kingdom now. </a:t>
            </a:r>
            <a:r>
              <a:rPr lang="en-US" sz="3200" dirty="0"/>
              <a:t>"She--she said, "My sister had a wheelbarrow full of these shorts and things. She was going to throw them in the garbage can, and the next sister come along and got them." And said, "She said was finished with those </a:t>
            </a:r>
            <a:r>
              <a:rPr lang="en-US" sz="3200" dirty="0" err="1"/>
              <a:t>things."So</a:t>
            </a:r>
            <a:r>
              <a:rPr lang="en-US" sz="3200" dirty="0"/>
              <a:t> I said, "That's all right. I believe the church will come back on its feet someday. If it keeps going like that, it'll get all right</a:t>
            </a:r>
            <a:r>
              <a:rPr lang="en-US" sz="3200" dirty="0" smtClean="0"/>
              <a:t>.”</a:t>
            </a:r>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931584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Not Far From The Kingdom…</a:t>
            </a:r>
          </a:p>
          <a:p>
            <a:pPr algn="l"/>
            <a:endParaRPr lang="en-US" sz="3200" dirty="0"/>
          </a:p>
          <a:p>
            <a:pPr algn="l"/>
            <a:r>
              <a:rPr lang="en-US" sz="3200" dirty="0"/>
              <a:t>62-0623  PERSEVERANT_  SOUTH.GATE.CA  </a:t>
            </a:r>
            <a:r>
              <a:rPr lang="en-US" sz="3200" dirty="0" smtClean="0"/>
              <a:t>SATURDAY</a:t>
            </a:r>
            <a:endParaRPr lang="en-US" sz="3200" b="1" dirty="0"/>
          </a:p>
          <a:p>
            <a:pPr algn="l"/>
            <a:r>
              <a:rPr lang="en-US" sz="3200" dirty="0"/>
              <a:t> I met a man not long ago that said, "Why don't you leave off of those </a:t>
            </a:r>
            <a:r>
              <a:rPr lang="en-US" sz="3200" dirty="0" err="1"/>
              <a:t>women?"I</a:t>
            </a:r>
            <a:r>
              <a:rPr lang="en-US" sz="3200" dirty="0"/>
              <a:t> said, "Well, I don't </a:t>
            </a:r>
            <a:r>
              <a:rPr lang="en-US" sz="3200" dirty="0" err="1"/>
              <a:t>know."He</a:t>
            </a:r>
            <a:r>
              <a:rPr lang="en-US" sz="3200" dirty="0"/>
              <a:t> said, "People regard you as a </a:t>
            </a:r>
            <a:r>
              <a:rPr lang="en-US" sz="3200" dirty="0" err="1"/>
              <a:t>prophet."I</a:t>
            </a:r>
            <a:r>
              <a:rPr lang="en-US" sz="3200" dirty="0"/>
              <a:t> said, "I'm </a:t>
            </a:r>
            <a:r>
              <a:rPr lang="en-US" sz="3200" dirty="0" err="1"/>
              <a:t>not."He</a:t>
            </a:r>
            <a:r>
              <a:rPr lang="en-US" sz="3200" dirty="0"/>
              <a:t> said, "But they regard you that. Why don't you teach them deep things, how to receive deep spiritual </a:t>
            </a:r>
            <a:r>
              <a:rPr lang="en-US" sz="3200" dirty="0" err="1"/>
              <a:t>gifts?"I</a:t>
            </a:r>
            <a:r>
              <a:rPr lang="en-US" sz="3200" dirty="0"/>
              <a:t> said, "How can I teach them algebra when they won't even know their ABC's?" You know what ABC stands for, don't you? Always Believe Christ. And that's--that's right. That's the first ABC's. Let them learn how to do that, and then we'll teach something a little different, you know. </a:t>
            </a:r>
            <a:r>
              <a:rPr lang="en-US" sz="3200" b="1" dirty="0"/>
              <a:t>And so, when we get that, why, we're coming pretty close to the--to the Kingdom.</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931584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Not Far From The Kingdom…</a:t>
            </a:r>
          </a:p>
          <a:p>
            <a:pPr algn="l"/>
            <a:endParaRPr lang="en-US" sz="3200" dirty="0"/>
          </a:p>
          <a:p>
            <a:pPr algn="l"/>
            <a:r>
              <a:rPr lang="en-US" sz="3200" b="1" dirty="0"/>
              <a:t>55-0222  JEHOVAH.JIREH_  PHOENIX.AZ  TUESDAY</a:t>
            </a:r>
            <a:r>
              <a:rPr lang="en-US" sz="3200" b="1" dirty="0" smtClean="0"/>
              <a:t>_</a:t>
            </a:r>
          </a:p>
          <a:p>
            <a:pPr algn="l"/>
            <a:r>
              <a:rPr lang="en-US" sz="3200" b="1" dirty="0" smtClean="0"/>
              <a:t>«  </a:t>
            </a:r>
            <a:r>
              <a:rPr lang="en-US" sz="3200" b="1" dirty="0"/>
              <a:t>E-52       </a:t>
            </a:r>
            <a:r>
              <a:rPr lang="en-US" sz="3200" dirty="0"/>
              <a:t>†        Now, I'm not a latter day rain; I--I'm just your brother. I don't care whether you're first rain, second rain, middle rain, all rain, or--or no rain, it don't make any difference to me. I love you just the same, and we are </a:t>
            </a:r>
            <a:r>
              <a:rPr lang="en-US" sz="3200" dirty="0" err="1"/>
              <a:t>brothers.He</a:t>
            </a:r>
            <a:r>
              <a:rPr lang="en-US" sz="3200" dirty="0"/>
              <a:t> said, "Well," said...All this big church said, "Our best members went over </a:t>
            </a:r>
            <a:r>
              <a:rPr lang="en-US" sz="3200" dirty="0" err="1"/>
              <a:t>there."I</a:t>
            </a:r>
            <a:r>
              <a:rPr lang="en-US" sz="3200" dirty="0"/>
              <a:t> said, "They did?" I said, "What'd they go for?" I said, "That man came over and pull them </a:t>
            </a:r>
            <a:r>
              <a:rPr lang="en-US" sz="3200" dirty="0" err="1"/>
              <a:t>away?""No."I</a:t>
            </a:r>
            <a:r>
              <a:rPr lang="en-US" sz="3200" dirty="0"/>
              <a:t> said, "Well, what'd they go for? You said </a:t>
            </a:r>
            <a:r>
              <a:rPr lang="en-US" sz="3200" dirty="0" err="1"/>
              <a:t>they's</a:t>
            </a:r>
            <a:r>
              <a:rPr lang="en-US" sz="3200" dirty="0"/>
              <a:t> your best members." I said, "'Cause they were hungry. </a:t>
            </a:r>
            <a:endParaRPr lang="en-US" sz="3200"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3031335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Not Far From The Kingdom…</a:t>
            </a:r>
          </a:p>
          <a:p>
            <a:pPr algn="l"/>
            <a:endParaRPr lang="en-US" sz="1800" dirty="0"/>
          </a:p>
          <a:p>
            <a:pPr algn="l"/>
            <a:r>
              <a:rPr lang="en-US" sz="3200" b="1" dirty="0"/>
              <a:t>55-0222  JEHOVAH.JIREH_  PHOENIX.AZ  TUESDAY</a:t>
            </a:r>
            <a:r>
              <a:rPr lang="en-US" sz="3200" b="1" dirty="0" smtClean="0"/>
              <a:t>_</a:t>
            </a:r>
          </a:p>
          <a:p>
            <a:pPr algn="l"/>
            <a:r>
              <a:rPr lang="en-US" sz="3200" dirty="0" smtClean="0"/>
              <a:t>If </a:t>
            </a:r>
            <a:r>
              <a:rPr lang="en-US" sz="3200" dirty="0"/>
              <a:t>you'd quit teaching so much theology and calling each one, "Doctor, Ph.D., D.D.D., and get God back in the Church, get some little old boy with a pair of overalls on, and long hair, go to preaching the Gospel, it'd be different." Now, that's right. I don't care if he don't know his ABC's, or split peas from coffee. Let me tell you, brother, as long as he knows Jesus Christ, he may talk through his nose, and holler "hit" and "</a:t>
            </a:r>
            <a:r>
              <a:rPr lang="en-US" sz="3200" dirty="0" err="1"/>
              <a:t>hain't</a:t>
            </a:r>
            <a:r>
              <a:rPr lang="en-US" sz="3200" dirty="0"/>
              <a:t>," but as long as he's got God with him, something will happen in your church, I'll tell you that. I'd rather have that, than all the </a:t>
            </a:r>
            <a:r>
              <a:rPr lang="en-US" sz="3200" dirty="0" err="1"/>
              <a:t>Ph.D.s</a:t>
            </a:r>
            <a:r>
              <a:rPr lang="en-US" sz="3200" dirty="0"/>
              <a:t> and everything else; that's psychology. I want to know God in the power of His resurrection. That's right. Now...He said, "I guess you're about </a:t>
            </a:r>
            <a:r>
              <a:rPr lang="en-US" sz="3200" dirty="0" err="1"/>
              <a:t>right."I</a:t>
            </a:r>
            <a:r>
              <a:rPr lang="en-US" sz="3200" dirty="0"/>
              <a:t> said, </a:t>
            </a:r>
            <a:r>
              <a:rPr lang="en-US" sz="3200" b="1" dirty="0"/>
              <a:t>"You're not far from the kingdom now." </a:t>
            </a:r>
            <a:r>
              <a:rPr lang="en-US" sz="3200" dirty="0"/>
              <a:t>Amen.</a:t>
            </a:r>
            <a:endParaRPr lang="en-US" sz="3200"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3031335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How Do You Enter Into This Kingdom?</a:t>
            </a:r>
          </a:p>
          <a:p>
            <a:pPr algn="l"/>
            <a:r>
              <a:rPr lang="en-US" sz="3200" b="1" dirty="0"/>
              <a:t>John 3:1-8</a:t>
            </a:r>
          </a:p>
          <a:p>
            <a:pPr algn="l"/>
            <a:r>
              <a:rPr lang="en-US" sz="3200" dirty="0"/>
              <a:t>1     †      ¶  There was a man of the Pharisees, named Nicodemus, a ruler of the Jews: </a:t>
            </a:r>
          </a:p>
          <a:p>
            <a:pPr algn="l"/>
            <a:r>
              <a:rPr lang="en-US" sz="3200" dirty="0"/>
              <a:t>2     †     The same came to Jesus by night, and said unto him, Rabbi, we know that thou art a teacher come from God: for no man can do these miracles that thou </a:t>
            </a:r>
            <a:r>
              <a:rPr lang="en-US" sz="3200" dirty="0" err="1"/>
              <a:t>doest</a:t>
            </a:r>
            <a:r>
              <a:rPr lang="en-US" sz="3200" dirty="0"/>
              <a:t>, except God be with him. </a:t>
            </a:r>
          </a:p>
          <a:p>
            <a:pPr algn="l"/>
            <a:r>
              <a:rPr lang="en-US" sz="3200" dirty="0"/>
              <a:t>3     </a:t>
            </a:r>
            <a:r>
              <a:rPr lang="en-US" sz="3200" b="1" dirty="0"/>
              <a:t>†     Jesus answered and said unto him, Verily, verily, I say unto thee, Except a man be born again, he cannot see the kingdom of God</a:t>
            </a:r>
            <a:r>
              <a:rPr lang="en-US" sz="3200" b="1" dirty="0" smtClean="0"/>
              <a:t>.</a:t>
            </a:r>
            <a:endParaRPr lang="en-US" sz="3200"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370644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How Do You Enter Into This Kingdom?</a:t>
            </a:r>
          </a:p>
          <a:p>
            <a:pPr algn="l"/>
            <a:r>
              <a:rPr lang="en-US" sz="3200" dirty="0" smtClean="0"/>
              <a:t>4     </a:t>
            </a:r>
            <a:r>
              <a:rPr lang="en-US" sz="3200" dirty="0"/>
              <a:t>†     Nicodemus </a:t>
            </a:r>
            <a:r>
              <a:rPr lang="en-US" sz="3200" dirty="0" err="1"/>
              <a:t>saith</a:t>
            </a:r>
            <a:r>
              <a:rPr lang="en-US" sz="3200" dirty="0"/>
              <a:t> unto him, How can a man be born when he is old? can he enter the second time into his mother's womb, and be born? </a:t>
            </a:r>
          </a:p>
          <a:p>
            <a:pPr algn="l"/>
            <a:r>
              <a:rPr lang="en-US" sz="3200" dirty="0"/>
              <a:t>5     †     </a:t>
            </a:r>
            <a:r>
              <a:rPr lang="en-US" sz="3200" b="1" dirty="0"/>
              <a:t>Jesus answered, Verily, verily, I say unto thee, Except a man be born of water and of the Spirit, he cannot enter into the kingdom of God.</a:t>
            </a:r>
          </a:p>
          <a:p>
            <a:pPr algn="l"/>
            <a:r>
              <a:rPr lang="en-US" sz="3200" dirty="0"/>
              <a:t>6     †     That which is born of the flesh is flesh; and that which is born of the Spirit is spirit.</a:t>
            </a:r>
          </a:p>
          <a:p>
            <a:pPr algn="l"/>
            <a:r>
              <a:rPr lang="en-US" sz="3200" dirty="0"/>
              <a:t>7     †     Marvel not that I said unto thee, Ye must be born again.</a:t>
            </a:r>
          </a:p>
          <a:p>
            <a:pPr algn="l"/>
            <a:r>
              <a:rPr lang="en-US" sz="3200" dirty="0"/>
              <a:t>8     †     The wind </a:t>
            </a:r>
            <a:r>
              <a:rPr lang="en-US" sz="3200" dirty="0" err="1"/>
              <a:t>bloweth</a:t>
            </a:r>
            <a:r>
              <a:rPr lang="en-US" sz="3200" dirty="0"/>
              <a:t> where it </a:t>
            </a:r>
            <a:r>
              <a:rPr lang="en-US" sz="3200" dirty="0" err="1"/>
              <a:t>listeth</a:t>
            </a:r>
            <a:r>
              <a:rPr lang="en-US" sz="3200" dirty="0"/>
              <a:t>, and thou </a:t>
            </a:r>
            <a:r>
              <a:rPr lang="en-US" sz="3200" dirty="0" err="1"/>
              <a:t>hearest</a:t>
            </a:r>
            <a:r>
              <a:rPr lang="en-US" sz="3200" dirty="0"/>
              <a:t> the sound thereof, but canst not tell whence it cometh, and whither it </a:t>
            </a:r>
            <a:r>
              <a:rPr lang="en-US" sz="3200" dirty="0" err="1"/>
              <a:t>goeth</a:t>
            </a:r>
            <a:r>
              <a:rPr lang="en-US" sz="3200" dirty="0"/>
              <a:t>: so is every one that is born of the Spirit.</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370644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pPr marL="342900" indent="-342900">
              <a:buFont typeface="Arial" panose="020B0604020202020204" pitchFamily="34" charset="0"/>
              <a:buChar char="•"/>
            </a:pPr>
            <a:endParaRPr lang="en-US" dirty="0"/>
          </a:p>
          <a:p>
            <a:endParaRPr lang="en-US"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740307"/>
          </a:xfrm>
          <a:prstGeom prst="rect">
            <a:avLst/>
          </a:prstGeom>
          <a:ln>
            <a:solidFill>
              <a:schemeClr val="accent1"/>
            </a:solidFill>
          </a:ln>
        </p:spPr>
        <p:txBody>
          <a:bodyPr wrap="square">
            <a:spAutoFit/>
          </a:bodyPr>
          <a:lstStyle/>
          <a:p>
            <a:r>
              <a:rPr lang="en-US" sz="3600" dirty="0"/>
              <a:t> 932  »      </a:t>
            </a:r>
            <a:r>
              <a:rPr lang="en-US" sz="3600" dirty="0" err="1"/>
              <a:t>basileia</a:t>
            </a:r>
            <a:r>
              <a:rPr lang="en-US" sz="3600" dirty="0"/>
              <a:t>    {bas-</a:t>
            </a:r>
            <a:r>
              <a:rPr lang="en-US" sz="3600" dirty="0" err="1"/>
              <a:t>il</a:t>
            </a:r>
            <a:r>
              <a:rPr lang="en-US" sz="3600" dirty="0"/>
              <a:t>-</a:t>
            </a:r>
            <a:r>
              <a:rPr lang="en-US" sz="3600" dirty="0" err="1"/>
              <a:t>i</a:t>
            </a:r>
            <a:r>
              <a:rPr lang="en-US" sz="3600" dirty="0"/>
              <a:t>'-ah}    </a:t>
            </a:r>
            <a:r>
              <a:rPr lang="en-US" sz="3600" dirty="0" err="1"/>
              <a:t>basileiva</a:t>
            </a:r>
            <a:r>
              <a:rPr lang="en-US" sz="3600" dirty="0"/>
              <a:t>    from 935; TDNT -- 1:564,97; n f </a:t>
            </a:r>
          </a:p>
          <a:p>
            <a:endParaRPr lang="en-US" sz="3600" dirty="0"/>
          </a:p>
          <a:p>
            <a:r>
              <a:rPr lang="en-US" sz="3600" dirty="0"/>
              <a:t>AV  -- kingdom (of God) 71     -- kingdom (of heaven) (32)     -- kingdom (general or evil) (20)     -- (Thy or Thine) kingdom (6)     -- His kingdom (6)     -- the kingdom (5)     -- (My) kingdom (4)     -- </a:t>
            </a:r>
            <a:r>
              <a:rPr lang="en-US" sz="3600" dirty="0" err="1"/>
              <a:t>misc</a:t>
            </a:r>
            <a:r>
              <a:rPr lang="en-US" sz="3600" dirty="0"/>
              <a:t> (18) [162] </a:t>
            </a:r>
          </a:p>
          <a:p>
            <a:pPr marL="742950" indent="-742950">
              <a:buAutoNum type="arabicParenR"/>
            </a:pPr>
            <a:r>
              <a:rPr lang="en-US" sz="3600" dirty="0">
                <a:effectLst>
                  <a:glow rad="812800">
                    <a:srgbClr val="FFFF00">
                      <a:alpha val="40000"/>
                    </a:srgbClr>
                  </a:glow>
                </a:effectLst>
              </a:rPr>
              <a:t>royal power, kingship, dominion, rule; not to be confused with an actual kingdom but rather the right or authority to rule over a kingdom </a:t>
            </a:r>
          </a:p>
          <a:p>
            <a:pPr marL="742950" indent="-742950">
              <a:buAutoNum type="arabicParenR"/>
            </a:pPr>
            <a:r>
              <a:rPr lang="en-US" sz="3600" dirty="0"/>
              <a:t>a kingdom or territory </a:t>
            </a:r>
          </a:p>
          <a:p>
            <a:pPr marL="742950" indent="-742950">
              <a:buAutoNum type="arabicParenR"/>
            </a:pPr>
            <a:r>
              <a:rPr lang="en-US" sz="3600" dirty="0"/>
              <a:t>used in the N.T. to refer to the rule of the Messiah</a:t>
            </a:r>
          </a:p>
        </p:txBody>
      </p:sp>
    </p:spTree>
    <p:extLst>
      <p:ext uri="{BB962C8B-B14F-4D97-AF65-F5344CB8AC3E}">
        <p14:creationId xmlns:p14="http://schemas.microsoft.com/office/powerpoint/2010/main" xmlns="" val="1739804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000" b="1" dirty="0"/>
              <a:t>The Word Is Both Water &amp; Spirit?</a:t>
            </a:r>
          </a:p>
          <a:p>
            <a:pPr algn="l"/>
            <a:endParaRPr lang="en-US" sz="2800" b="1" dirty="0"/>
          </a:p>
          <a:p>
            <a:pPr algn="l"/>
            <a:r>
              <a:rPr lang="en-US" sz="2800" b="1" dirty="0"/>
              <a:t>Ephesians 5:26</a:t>
            </a:r>
          </a:p>
          <a:p>
            <a:pPr algn="l"/>
            <a:r>
              <a:rPr lang="en-US" sz="2800" dirty="0"/>
              <a:t>25Husbands, love your wives, even as Christ also loved the church, and gave himself for it; </a:t>
            </a:r>
            <a:r>
              <a:rPr lang="en-US" sz="2800" b="1" dirty="0"/>
              <a:t>26That he might sanctify and cleanse it with the washing of water by the word,</a:t>
            </a:r>
          </a:p>
          <a:p>
            <a:pPr algn="l"/>
            <a:endParaRPr lang="en-US" sz="2800" b="1" dirty="0"/>
          </a:p>
          <a:p>
            <a:pPr algn="l"/>
            <a:r>
              <a:rPr lang="en-US" sz="2800" b="1" dirty="0"/>
              <a:t>JOHN </a:t>
            </a:r>
            <a:r>
              <a:rPr lang="en-US" sz="2800" b="1" dirty="0" smtClean="0"/>
              <a:t>6:63-71</a:t>
            </a:r>
          </a:p>
          <a:p>
            <a:pPr algn="l"/>
            <a:r>
              <a:rPr lang="en-US" sz="2800" dirty="0" smtClean="0"/>
              <a:t>»     </a:t>
            </a:r>
            <a:r>
              <a:rPr lang="en-US" sz="2800" dirty="0"/>
              <a:t>63     †     It is the spirit that </a:t>
            </a:r>
            <a:r>
              <a:rPr lang="en-US" sz="2800" dirty="0" err="1"/>
              <a:t>quickeneth</a:t>
            </a:r>
            <a:r>
              <a:rPr lang="en-US" sz="2800" dirty="0"/>
              <a:t>; the flesh </a:t>
            </a:r>
            <a:r>
              <a:rPr lang="en-US" sz="2800" dirty="0" err="1"/>
              <a:t>profiteth</a:t>
            </a:r>
            <a:r>
              <a:rPr lang="en-US" sz="2800" dirty="0"/>
              <a:t> nothing: the words that I speak unto you, they are spirit, and they are life.</a:t>
            </a:r>
          </a:p>
          <a:p>
            <a:pPr algn="l"/>
            <a:r>
              <a:rPr lang="en-US" sz="2800" dirty="0" smtClean="0"/>
              <a:t>»     </a:t>
            </a:r>
            <a:r>
              <a:rPr lang="en-US" sz="2800" dirty="0"/>
              <a:t>64     †     But there are some of you that believe not. For Jesus knew from the beginning who they were that believed not, and who should betray him. </a:t>
            </a:r>
            <a:endParaRPr lang="en-US" sz="2800" dirty="0" smtClean="0"/>
          </a:p>
          <a:p>
            <a:pPr algn="l"/>
            <a:r>
              <a:rPr lang="en-US" sz="2800" dirty="0" smtClean="0"/>
              <a:t>»     65     †     And he said, Therefore said I unto you, that no man can come unto me, except it were given unto him of my Father.</a:t>
            </a:r>
          </a:p>
          <a:p>
            <a:pPr algn="l"/>
            <a:endParaRPr lang="en-US" sz="2800" dirty="0" smtClean="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252703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Autofit/>
          </a:bodyPr>
          <a:lstStyle/>
          <a:p>
            <a:r>
              <a:rPr lang="en-US" sz="4000" b="1" dirty="0"/>
              <a:t>The Word Is Both Water &amp; Spirit?</a:t>
            </a:r>
          </a:p>
          <a:p>
            <a:pPr algn="l"/>
            <a:endParaRPr lang="en-US" sz="2800" b="1" dirty="0"/>
          </a:p>
          <a:p>
            <a:pPr algn="l"/>
            <a:r>
              <a:rPr lang="en-US" sz="2800" dirty="0" smtClean="0"/>
              <a:t>»     </a:t>
            </a:r>
            <a:r>
              <a:rPr lang="en-US" sz="2800" dirty="0"/>
              <a:t>66     †     From that time many of his disciples went back, and walked no more with him. </a:t>
            </a:r>
            <a:endParaRPr lang="en-US" sz="2800" dirty="0" smtClean="0"/>
          </a:p>
          <a:p>
            <a:pPr algn="l"/>
            <a:r>
              <a:rPr lang="en-US" sz="2800" dirty="0" smtClean="0"/>
              <a:t>»     </a:t>
            </a:r>
            <a:r>
              <a:rPr lang="en-US" sz="2800" dirty="0"/>
              <a:t>67     †     Then said Jesus unto the twelve, Will ye also go away? </a:t>
            </a:r>
            <a:endParaRPr lang="en-US" sz="2800" dirty="0" smtClean="0"/>
          </a:p>
          <a:p>
            <a:pPr algn="l"/>
            <a:r>
              <a:rPr lang="en-US" sz="2800" dirty="0" smtClean="0"/>
              <a:t>»     </a:t>
            </a:r>
            <a:r>
              <a:rPr lang="en-US" sz="2800" dirty="0"/>
              <a:t>68     †     Then Simon Peter answered him, Lord, to whom shall we go? thou hast the words of eternal life. </a:t>
            </a:r>
            <a:endParaRPr lang="en-US" sz="2800" dirty="0" smtClean="0"/>
          </a:p>
          <a:p>
            <a:pPr algn="l"/>
            <a:r>
              <a:rPr lang="en-US" sz="2800" dirty="0" smtClean="0"/>
              <a:t>»     </a:t>
            </a:r>
            <a:r>
              <a:rPr lang="en-US" sz="2800" dirty="0"/>
              <a:t>69     †     And we believe and are sure that thou art that Christ, the Son of the living God</a:t>
            </a:r>
            <a:r>
              <a:rPr lang="en-US" sz="2800" dirty="0" smtClean="0"/>
              <a:t>.</a:t>
            </a:r>
          </a:p>
          <a:p>
            <a:pPr algn="l"/>
            <a:r>
              <a:rPr lang="en-US" sz="2800" dirty="0" smtClean="0"/>
              <a:t>»     </a:t>
            </a:r>
            <a:r>
              <a:rPr lang="en-US" sz="2800" dirty="0"/>
              <a:t>70     †     Jesus answered them, Have not I chosen you twelve, and one of you is a devil</a:t>
            </a:r>
            <a:r>
              <a:rPr lang="en-US" sz="2800" dirty="0" smtClean="0"/>
              <a:t>?</a:t>
            </a:r>
          </a:p>
          <a:p>
            <a:pPr algn="l"/>
            <a:r>
              <a:rPr lang="en-US" sz="2800" dirty="0" smtClean="0"/>
              <a:t>»     </a:t>
            </a:r>
            <a:r>
              <a:rPr lang="en-US" sz="2800" dirty="0"/>
              <a:t>71     †     He </a:t>
            </a:r>
            <a:r>
              <a:rPr lang="en-US" sz="2800" dirty="0" err="1"/>
              <a:t>spake</a:t>
            </a:r>
            <a:r>
              <a:rPr lang="en-US" sz="2800" dirty="0"/>
              <a:t> of Judas Iscariot the son of Simon: for he it was that should betray him, being one of the twelve. </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252703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Examples Of The Word Being Water</a:t>
            </a:r>
          </a:p>
          <a:p>
            <a:pPr algn="l"/>
            <a:r>
              <a:rPr lang="en-US" sz="3200" b="1" dirty="0"/>
              <a:t>ISAIAH </a:t>
            </a:r>
            <a:r>
              <a:rPr lang="en-US" sz="3200" b="1" dirty="0" smtClean="0"/>
              <a:t>55:10-11</a:t>
            </a:r>
          </a:p>
          <a:p>
            <a:pPr algn="l"/>
            <a:r>
              <a:rPr lang="en-US" sz="3200" dirty="0" smtClean="0"/>
              <a:t>»</a:t>
            </a:r>
            <a:r>
              <a:rPr lang="en-US" sz="3200" b="1" dirty="0" smtClean="0"/>
              <a:t>     </a:t>
            </a:r>
            <a:r>
              <a:rPr lang="en-US" sz="3200" dirty="0"/>
              <a:t>10 </a:t>
            </a:r>
            <a:r>
              <a:rPr lang="en-US" sz="3200" b="1" dirty="0"/>
              <a:t>    </a:t>
            </a:r>
            <a:r>
              <a:rPr lang="en-US" sz="3200" dirty="0"/>
              <a:t>†     For as the rain cometh down, and the snow from heaven, and </a:t>
            </a:r>
            <a:r>
              <a:rPr lang="en-US" sz="3200" dirty="0" err="1"/>
              <a:t>returneth</a:t>
            </a:r>
            <a:r>
              <a:rPr lang="en-US" sz="3200" dirty="0"/>
              <a:t> not thither, but </a:t>
            </a:r>
            <a:r>
              <a:rPr lang="en-US" sz="3200" dirty="0" err="1"/>
              <a:t>watereth</a:t>
            </a:r>
            <a:r>
              <a:rPr lang="en-US" sz="3200" dirty="0"/>
              <a:t> the earth, and </a:t>
            </a:r>
            <a:r>
              <a:rPr lang="en-US" sz="3200" dirty="0" err="1"/>
              <a:t>maketh</a:t>
            </a:r>
            <a:r>
              <a:rPr lang="en-US" sz="3200" dirty="0"/>
              <a:t> it bring forth and bud, that it may give seed to the sower, and bread to the eater:</a:t>
            </a:r>
          </a:p>
          <a:p>
            <a:pPr marL="457200" indent="-457200" algn="l"/>
            <a:r>
              <a:rPr lang="en-US" sz="3200" dirty="0" smtClean="0"/>
              <a:t>» </a:t>
            </a:r>
            <a:r>
              <a:rPr lang="en-US" sz="3200" dirty="0" smtClean="0"/>
              <a:t>   11    </a:t>
            </a:r>
            <a:r>
              <a:rPr lang="en-US" sz="3200" dirty="0" smtClean="0"/>
              <a:t>†     </a:t>
            </a:r>
            <a:r>
              <a:rPr lang="en-US" sz="3200" dirty="0"/>
              <a:t>So shall my word be that </a:t>
            </a:r>
            <a:r>
              <a:rPr lang="en-US" sz="3200" dirty="0" err="1"/>
              <a:t>goeth</a:t>
            </a:r>
            <a:r>
              <a:rPr lang="en-US" sz="3200" dirty="0"/>
              <a:t> forth out of my mouth: it shall not return unto me void, but it shall accomplish that which I please, and it shall prosper in the thing whereto I sent it</a:t>
            </a:r>
            <a:r>
              <a:rPr lang="en-US" sz="3200" dirty="0" smtClean="0"/>
              <a:t>.</a:t>
            </a:r>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3840146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Examples Of The Word Being Water</a:t>
            </a:r>
          </a:p>
          <a:p>
            <a:pPr algn="l"/>
            <a:r>
              <a:rPr lang="en-US" sz="3200" b="1" dirty="0" smtClean="0"/>
              <a:t>HOSEA 6:1-3</a:t>
            </a:r>
          </a:p>
          <a:p>
            <a:pPr algn="l"/>
            <a:r>
              <a:rPr lang="en-US" sz="3200" dirty="0" smtClean="0"/>
              <a:t>»     </a:t>
            </a:r>
            <a:r>
              <a:rPr lang="en-US" sz="3200" dirty="0"/>
              <a:t>1     †      ¶  Come, and let us return unto the LORD: for he hath torn, and he will heal us; he hath smitten, and he will bind us up</a:t>
            </a:r>
            <a:r>
              <a:rPr lang="en-US" sz="3200" dirty="0" smtClean="0"/>
              <a:t>.</a:t>
            </a:r>
          </a:p>
          <a:p>
            <a:pPr algn="l"/>
            <a:r>
              <a:rPr lang="en-US" sz="3200" dirty="0" smtClean="0"/>
              <a:t>»     </a:t>
            </a:r>
            <a:r>
              <a:rPr lang="en-US" sz="3200" dirty="0"/>
              <a:t>2     †     After two days will he revive us: in the third day he will raise us up, and we shall live in his sight</a:t>
            </a:r>
            <a:r>
              <a:rPr lang="en-US" sz="3200" dirty="0" smtClean="0"/>
              <a:t>.</a:t>
            </a:r>
          </a:p>
          <a:p>
            <a:pPr algn="l"/>
            <a:r>
              <a:rPr lang="en-US" sz="3200" dirty="0" smtClean="0"/>
              <a:t>»     </a:t>
            </a:r>
            <a:r>
              <a:rPr lang="en-US" sz="3200" dirty="0"/>
              <a:t>3     †     Then shall we know, if we follow on to know the LORD: his going forth is prepared as the morning; and he shall come unto us as the rain, as the latter and former rain unto the earth.</a:t>
            </a:r>
          </a:p>
          <a:p>
            <a:pPr algn="l"/>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3840146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Examples Of The Word Being Water</a:t>
            </a:r>
          </a:p>
          <a:p>
            <a:pPr algn="l"/>
            <a:endParaRPr lang="en-US" sz="3200" dirty="0"/>
          </a:p>
          <a:p>
            <a:pPr algn="l"/>
            <a:r>
              <a:rPr lang="en-US" sz="3200" b="1" dirty="0"/>
              <a:t>HEBREWS </a:t>
            </a:r>
            <a:r>
              <a:rPr lang="en-US" sz="3200" b="1" dirty="0" smtClean="0"/>
              <a:t>10:19-22</a:t>
            </a:r>
          </a:p>
          <a:p>
            <a:pPr algn="l"/>
            <a:r>
              <a:rPr lang="en-US" sz="3200" dirty="0" smtClean="0"/>
              <a:t>»     </a:t>
            </a:r>
            <a:r>
              <a:rPr lang="en-US" sz="3200" dirty="0"/>
              <a:t>19     †      ¶  Having therefore, brethren, boldness to enter into the holiest by the blood of Jesus, 20     †     By a new and living way, which he hath consecrated for us, through the veil, that is to say, his flesh; 21     †     And having an high priest over the house of God; HEBREWS 10:22» Let us draw near with a true heart in full assurance of faith, having our hearts sprinkled from an evil conscience, and our bodies washed with pure water. </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384014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fontScale="92500" lnSpcReduction="20000"/>
          </a:bodyPr>
          <a:lstStyle/>
          <a:p>
            <a:r>
              <a:rPr lang="en-US" sz="3600" b="1" dirty="0"/>
              <a:t>How Do You Enter Into This Kingdom?</a:t>
            </a:r>
          </a:p>
          <a:p>
            <a:r>
              <a:rPr lang="en-US" sz="3600" b="1" dirty="0"/>
              <a:t>(Better Yet, How Does This Kingdom Enter Into You?)</a:t>
            </a:r>
          </a:p>
          <a:p>
            <a:pPr algn="l"/>
            <a:endParaRPr lang="en-US" sz="3000" b="1" dirty="0"/>
          </a:p>
          <a:p>
            <a:pPr algn="l"/>
            <a:r>
              <a:rPr lang="en-US" sz="3000" b="1" dirty="0"/>
              <a:t>63-0731 - "There Is Only One Way Provided By God For Anything"</a:t>
            </a:r>
          </a:p>
          <a:p>
            <a:pPr algn="l"/>
            <a:r>
              <a:rPr lang="en-US" sz="3000" dirty="0"/>
              <a:t>148 </a:t>
            </a:r>
            <a:r>
              <a:rPr lang="en-US" sz="3000" b="1" u="sng" dirty="0"/>
              <a:t>You are born into the Kingdom of God. </a:t>
            </a:r>
            <a:r>
              <a:rPr lang="en-US" sz="3000" dirty="0"/>
              <a:t>How? By the Holy Ghost. That’s God’s witness. He gives witness by the Word of God, that we’ve passed from death unto Life, because we are in the Kingdom of God. That’s God’s.</a:t>
            </a:r>
          </a:p>
          <a:p>
            <a:pPr algn="l"/>
            <a:endParaRPr lang="en-US" sz="3000" dirty="0"/>
          </a:p>
          <a:p>
            <a:pPr algn="l"/>
            <a:r>
              <a:rPr lang="en-US" sz="3000" b="1" dirty="0"/>
              <a:t>50-0818  IT.SHALL.BE.EVEN.AS.IT.WAS.TOLD.ME_  CLEVELAND.OH  FRIDAY_« </a:t>
            </a:r>
            <a:r>
              <a:rPr lang="en-US" sz="3000" dirty="0"/>
              <a:t> E-23       †        No matter what it looks like here... We don't look at what we see; we look at what we do not see. Is that right? Anyhow, "to see" doesn't mean "to look at." The word "see" means "to understand." </a:t>
            </a:r>
            <a:r>
              <a:rPr lang="en-US" sz="3000" b="1" dirty="0">
                <a:effectLst>
                  <a:glow rad="228600">
                    <a:schemeClr val="accent4">
                      <a:satMod val="175000"/>
                      <a:alpha val="40000"/>
                    </a:schemeClr>
                  </a:glow>
                </a:effectLst>
              </a:rPr>
              <a:t>Jesus said, "Except a man be </a:t>
            </a:r>
            <a:r>
              <a:rPr lang="en-US" sz="3000" b="1" dirty="0" err="1">
                <a:effectLst>
                  <a:glow rad="228600">
                    <a:schemeClr val="accent4">
                      <a:satMod val="175000"/>
                      <a:alpha val="40000"/>
                    </a:schemeClr>
                  </a:glow>
                </a:effectLst>
              </a:rPr>
              <a:t>borned</a:t>
            </a:r>
            <a:r>
              <a:rPr lang="en-US" sz="3000" b="1" dirty="0">
                <a:effectLst>
                  <a:glow rad="228600">
                    <a:schemeClr val="accent4">
                      <a:satMod val="175000"/>
                      <a:alpha val="40000"/>
                    </a:schemeClr>
                  </a:glow>
                </a:effectLst>
              </a:rPr>
              <a:t> of water and Spirit, he cannot see the Kingdom of God." In other words, </a:t>
            </a:r>
            <a:r>
              <a:rPr lang="en-US" sz="3000" b="1" u="sng" dirty="0">
                <a:effectLst>
                  <a:glow rad="228600">
                    <a:schemeClr val="accent4">
                      <a:satMod val="175000"/>
                      <a:alpha val="40000"/>
                    </a:schemeClr>
                  </a:glow>
                </a:effectLst>
              </a:rPr>
              <a:t>he can't understand the Kingdom of God until he's </a:t>
            </a:r>
            <a:r>
              <a:rPr lang="en-US" sz="3000" b="1" u="sng" dirty="0" err="1">
                <a:effectLst>
                  <a:glow rad="228600">
                    <a:schemeClr val="accent4">
                      <a:satMod val="175000"/>
                      <a:alpha val="40000"/>
                    </a:schemeClr>
                  </a:glow>
                </a:effectLst>
              </a:rPr>
              <a:t>borned</a:t>
            </a:r>
            <a:r>
              <a:rPr lang="en-US" sz="3000" b="1" u="sng" dirty="0">
                <a:effectLst>
                  <a:glow rad="228600">
                    <a:schemeClr val="accent4">
                      <a:satMod val="175000"/>
                      <a:alpha val="40000"/>
                    </a:schemeClr>
                  </a:glow>
                </a:effectLst>
              </a:rPr>
              <a:t> again</a:t>
            </a:r>
            <a:r>
              <a:rPr lang="en-US" sz="3000" b="1" dirty="0">
                <a:effectLst>
                  <a:glow rad="228600">
                    <a:schemeClr val="accent4">
                      <a:satMod val="175000"/>
                      <a:alpha val="40000"/>
                    </a:schemeClr>
                  </a:glow>
                </a:effectLst>
              </a:rPr>
              <a:t>. </a:t>
            </a:r>
            <a:r>
              <a:rPr lang="en-US" sz="3000" b="1" u="sng" dirty="0">
                <a:effectLst>
                  <a:glow rad="228600">
                    <a:schemeClr val="accent4">
                      <a:satMod val="175000"/>
                      <a:alpha val="40000"/>
                    </a:schemeClr>
                  </a:glow>
                </a:effectLst>
              </a:rPr>
              <a:t>See? You have to accept it by faith</a:t>
            </a:r>
            <a:r>
              <a:rPr lang="en-US" sz="3000" b="1" dirty="0">
                <a:effectLst>
                  <a:glow rad="228600">
                    <a:schemeClr val="accent4">
                      <a:satMod val="175000"/>
                      <a:alpha val="40000"/>
                    </a:schemeClr>
                  </a:glow>
                </a:effectLst>
              </a:rPr>
              <a:t>. </a:t>
            </a:r>
            <a:r>
              <a:rPr lang="en-US" sz="3000" b="1" u="sng" dirty="0">
                <a:effectLst>
                  <a:glow rad="228600">
                    <a:schemeClr val="accent4">
                      <a:satMod val="175000"/>
                      <a:alpha val="40000"/>
                    </a:schemeClr>
                  </a:glow>
                </a:effectLst>
              </a:rPr>
              <a:t>And then when He comes into you, you understand it.</a:t>
            </a:r>
          </a:p>
          <a:p>
            <a:pPr algn="l"/>
            <a:endParaRPr lang="en-US" sz="3000" b="1" u="sng" dirty="0">
              <a:effectLst>
                <a:glow rad="228600">
                  <a:schemeClr val="accent4">
                    <a:satMod val="175000"/>
                    <a:alpha val="40000"/>
                  </a:schemeClr>
                </a:glow>
              </a:effectLst>
            </a:endParaRPr>
          </a:p>
          <a:p>
            <a:r>
              <a:rPr lang="en-US" dirty="0" smtClean="0"/>
              <a:t/>
            </a:r>
            <a:br>
              <a:rPr lang="en-US" dirty="0" smtClean="0"/>
            </a:br>
            <a:endParaRPr lang="en-US" dirty="0" smtClean="0"/>
          </a:p>
          <a:p>
            <a:pPr algn="l"/>
            <a:endParaRPr lang="en-US" dirty="0" smtClean="0"/>
          </a:p>
          <a:p>
            <a:pPr algn="l"/>
            <a:endParaRPr lang="en-US"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4244907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How Do You Enter Into This Kingdom?</a:t>
            </a:r>
          </a:p>
          <a:p>
            <a:r>
              <a:rPr lang="en-US" sz="3600" b="1" dirty="0"/>
              <a:t>(Better Yet, How Does This Kingdom Enter Into You?)</a:t>
            </a:r>
          </a:p>
          <a:p>
            <a:pPr algn="l"/>
            <a:endParaRPr lang="en-US" b="1" dirty="0"/>
          </a:p>
          <a:p>
            <a:pPr algn="l"/>
            <a:r>
              <a:rPr lang="en-US" b="1" dirty="0"/>
              <a:t>59-1223  QUESTIONS.AND.ANSWERS_  </a:t>
            </a:r>
            <a:r>
              <a:rPr lang="en-US" b="1" dirty="0">
                <a:hlinkClick r:id="rId3"/>
              </a:rPr>
              <a:t>JEFFERSONVILLE.IN</a:t>
            </a:r>
            <a:r>
              <a:rPr lang="en-US" b="1" dirty="0"/>
              <a:t>  COD  WEDNESDAY_</a:t>
            </a:r>
          </a:p>
          <a:p>
            <a:pPr algn="l"/>
            <a:r>
              <a:rPr lang="en-US" dirty="0"/>
              <a:t>«  99       †        Now, in there that subconscious (See?), that's where your mind... Now, Jesus said, "Except a man be </a:t>
            </a:r>
            <a:r>
              <a:rPr lang="en-US" dirty="0" err="1"/>
              <a:t>borned</a:t>
            </a:r>
            <a:r>
              <a:rPr lang="en-US" dirty="0"/>
              <a:t> again..." (Now, that's not what I wanted.) </a:t>
            </a:r>
            <a:r>
              <a:rPr lang="en-US" b="1" dirty="0">
                <a:highlight>
                  <a:srgbClr val="FFFF00"/>
                </a:highlight>
              </a:rPr>
              <a:t>"Verily, verily, I say unto you, except a man be </a:t>
            </a:r>
            <a:r>
              <a:rPr lang="en-US" b="1" dirty="0" err="1">
                <a:highlight>
                  <a:srgbClr val="FFFF00"/>
                </a:highlight>
              </a:rPr>
              <a:t>borned</a:t>
            </a:r>
            <a:r>
              <a:rPr lang="en-US" b="1" dirty="0">
                <a:highlight>
                  <a:srgbClr val="FFFF00"/>
                </a:highlight>
              </a:rPr>
              <a:t> again he cannot see the Kingdom of God." Now, you couldn't see the Kingdom of God, because the Kingdom of God is the Holy Spirit. "Some standing here will not taste of death till they see the Kingdom coming in power," He said. Then, "The Kingdom of God," the Bible said, "is within you." It's within you, the Holy Spirit, and you can't see that with your eyes. So "see" means "to understand."</a:t>
            </a:r>
          </a:p>
          <a:p>
            <a:pPr algn="l"/>
            <a:r>
              <a:rPr lang="en-US" dirty="0"/>
              <a:t>Have you ever looked at anything, looking right at it, say, "Well, I just don't see it." See? "I just don't see it." You mean you don't understand it. See, see? You don't understand it. To see is "to understand." But with your eyes you look at anything. But with what's inside of you, you understand with, you see with that. See? With the eyes of God you look...</a:t>
            </a:r>
          </a:p>
          <a:p>
            <a:pPr algn="l"/>
            <a:endParaRPr lang="en-US"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36705366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How Do You Enter Into This Kingdom?</a:t>
            </a:r>
          </a:p>
          <a:p>
            <a:r>
              <a:rPr lang="en-US" sz="3600" b="1" dirty="0"/>
              <a:t>(Better Yet, How Does This Kingdom Enter Into You?)</a:t>
            </a:r>
          </a:p>
          <a:p>
            <a:pPr algn="l"/>
            <a:endParaRPr lang="en-US" b="1" dirty="0"/>
          </a:p>
          <a:p>
            <a:pPr algn="l"/>
            <a:r>
              <a:rPr lang="en-US" dirty="0"/>
              <a:t>Remember we read in </a:t>
            </a:r>
            <a:r>
              <a:rPr lang="en-US" b="1" dirty="0"/>
              <a:t>Luke 17:20-21 – </a:t>
            </a:r>
            <a:r>
              <a:rPr lang="en-US" dirty="0"/>
              <a:t>20 And when he was demanded of the Pharisees, when the kingdom of God should come, he answered them and said, </a:t>
            </a:r>
            <a:r>
              <a:rPr lang="en-US" b="1" u="sng" dirty="0"/>
              <a:t>The kingdom of God cometh not with observation: </a:t>
            </a:r>
          </a:p>
          <a:p>
            <a:pPr algn="l"/>
            <a:r>
              <a:rPr lang="en-US" dirty="0"/>
              <a:t>21 Neither shall they say, Lo here! or, lo there! for, behold, </a:t>
            </a:r>
            <a:r>
              <a:rPr lang="en-US" b="1" u="sng" dirty="0"/>
              <a:t>the kingdom of God is within you.</a:t>
            </a:r>
          </a:p>
          <a:p>
            <a:pPr algn="l"/>
            <a:endParaRPr lang="en-US" b="1" dirty="0"/>
          </a:p>
          <a:p>
            <a:r>
              <a:rPr lang="en-US" sz="2800" b="1" dirty="0"/>
              <a:t>The Kingdom of God Is A Mystery </a:t>
            </a:r>
          </a:p>
          <a:p>
            <a:pPr algn="l"/>
            <a:r>
              <a:rPr lang="en-US" b="1" dirty="0"/>
              <a:t>Mark 4:11 - </a:t>
            </a:r>
            <a:r>
              <a:rPr lang="en-US" dirty="0"/>
              <a:t>And he said unto them, </a:t>
            </a:r>
            <a:r>
              <a:rPr lang="en-US" b="1" dirty="0"/>
              <a:t>Unto you it is given to </a:t>
            </a:r>
            <a:r>
              <a:rPr lang="en-US" b="1" u="sng" dirty="0">
                <a:effectLst>
                  <a:glow rad="228600">
                    <a:schemeClr val="accent4">
                      <a:satMod val="175000"/>
                      <a:alpha val="40000"/>
                    </a:schemeClr>
                  </a:glow>
                </a:effectLst>
              </a:rPr>
              <a:t>know </a:t>
            </a:r>
            <a:r>
              <a:rPr lang="en-US" b="1" u="sng" dirty="0"/>
              <a:t>the mystery of the kingdom of God:</a:t>
            </a:r>
            <a:r>
              <a:rPr lang="en-US" u="sng" dirty="0"/>
              <a:t> </a:t>
            </a:r>
            <a:r>
              <a:rPr lang="en-US" dirty="0"/>
              <a:t>but unto them that are without, all these things are done in parables: </a:t>
            </a:r>
          </a:p>
          <a:p>
            <a:pPr algn="l"/>
            <a:endParaRPr lang="en-US" dirty="0"/>
          </a:p>
          <a:p>
            <a:pPr algn="l"/>
            <a:r>
              <a:rPr lang="en-US" b="1" dirty="0"/>
              <a:t>Luke 8:10 - </a:t>
            </a:r>
            <a:r>
              <a:rPr lang="en-US" b="1" u="sng" dirty="0"/>
              <a:t>Unto you it is given to </a:t>
            </a:r>
            <a:r>
              <a:rPr lang="en-US" b="1" u="sng" dirty="0">
                <a:effectLst>
                  <a:glow rad="228600">
                    <a:schemeClr val="accent4">
                      <a:satMod val="175000"/>
                      <a:alpha val="40000"/>
                    </a:schemeClr>
                  </a:glow>
                </a:effectLst>
              </a:rPr>
              <a:t>know</a:t>
            </a:r>
            <a:r>
              <a:rPr lang="en-US" b="1" u="sng" dirty="0"/>
              <a:t> the mysteries of the kingdom of God</a:t>
            </a:r>
            <a:r>
              <a:rPr lang="en-US" dirty="0"/>
              <a:t>: but to others in parables; that seeing they might not see, and hearing they might not understand.</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3985630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How Do You Enter Into This Kingdom?</a:t>
            </a:r>
          </a:p>
          <a:p>
            <a:r>
              <a:rPr lang="en-US" sz="3600" b="1" dirty="0"/>
              <a:t>(Better Yet, How Does This Kingdom Enter Into You?)</a:t>
            </a:r>
          </a:p>
          <a:p>
            <a:endParaRPr lang="en-US" b="1" dirty="0"/>
          </a:p>
          <a:p>
            <a:r>
              <a:rPr lang="en-US" sz="2800" b="1" dirty="0"/>
              <a:t>The Kingdom of God Is A Mystery, Now Revealed…</a:t>
            </a:r>
          </a:p>
          <a:p>
            <a:pPr algn="l"/>
            <a:r>
              <a:rPr lang="en-US" b="1" dirty="0"/>
              <a:t>Colossians 1:25-27</a:t>
            </a:r>
          </a:p>
          <a:p>
            <a:pPr algn="l"/>
            <a:r>
              <a:rPr lang="en-US" dirty="0"/>
              <a:t>25 Whereof I am made a minister, according to the dispensation of God which is given to me for you, to fulfil the word of God; </a:t>
            </a:r>
          </a:p>
          <a:p>
            <a:pPr algn="l"/>
            <a:r>
              <a:rPr lang="en-US" b="1" dirty="0"/>
              <a:t>Even the mystery which hath been hid from ages and from generations, </a:t>
            </a:r>
            <a:r>
              <a:rPr lang="en-US" b="1" u="sng" dirty="0">
                <a:effectLst>
                  <a:glow rad="228600">
                    <a:schemeClr val="accent4">
                      <a:satMod val="175000"/>
                      <a:alpha val="40000"/>
                    </a:schemeClr>
                  </a:glow>
                </a:effectLst>
              </a:rPr>
              <a:t>but now is made manifest to his saints:</a:t>
            </a:r>
          </a:p>
          <a:p>
            <a:pPr algn="l"/>
            <a:r>
              <a:rPr lang="en-US" b="1" dirty="0"/>
              <a:t>To whom God would make known what is the riches of the glory of this mystery among the Gentiles; </a:t>
            </a:r>
            <a:r>
              <a:rPr lang="en-US" b="1" u="sng" dirty="0">
                <a:effectLst>
                  <a:glow rad="228600">
                    <a:schemeClr val="accent4">
                      <a:satMod val="175000"/>
                      <a:alpha val="40000"/>
                    </a:schemeClr>
                  </a:glow>
                </a:effectLst>
              </a:rPr>
              <a:t>which is Christ in you, the hope of glory:</a:t>
            </a:r>
            <a:r>
              <a:rPr lang="en-US" u="sng" dirty="0">
                <a:effectLst>
                  <a:glow rad="228600">
                    <a:schemeClr val="accent4">
                      <a:satMod val="175000"/>
                      <a:alpha val="40000"/>
                    </a:schemeClr>
                  </a:glow>
                </a:effectLst>
              </a:rPr>
              <a:t> </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7907428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lnSpcReduction="10000"/>
          </a:bodyPr>
          <a:lstStyle/>
          <a:p>
            <a:r>
              <a:rPr lang="en-US" sz="3600" b="1" dirty="0"/>
              <a:t>How Do You Enter Into This Kingdom?</a:t>
            </a:r>
          </a:p>
          <a:p>
            <a:r>
              <a:rPr lang="en-US" sz="3600" b="1" dirty="0"/>
              <a:t>(Better Yet, How Does This Kingdom Enter Into You?)</a:t>
            </a:r>
          </a:p>
          <a:p>
            <a:endParaRPr lang="en-US" b="1" dirty="0"/>
          </a:p>
          <a:p>
            <a:pPr marL="457200" indent="-457200" algn="l">
              <a:buFont typeface="Wingdings" pitchFamily="2" charset="2"/>
              <a:buChar char="v"/>
            </a:pPr>
            <a:r>
              <a:rPr lang="en-US" sz="2800" b="1" dirty="0"/>
              <a:t>It’s Difficult To Explain Your New Birth Yet You Know It’s Taken Place</a:t>
            </a:r>
          </a:p>
          <a:p>
            <a:pPr algn="l"/>
            <a:endParaRPr lang="en-US" sz="2800" b="1" dirty="0"/>
          </a:p>
          <a:p>
            <a:pPr algn="l"/>
            <a:r>
              <a:rPr lang="en-US" sz="2800" b="1" dirty="0"/>
              <a:t>Hebrews 11:1-3 </a:t>
            </a:r>
          </a:p>
          <a:p>
            <a:pPr algn="l"/>
            <a:r>
              <a:rPr lang="en-US" sz="2800" b="1" dirty="0"/>
              <a:t>1 Now faith is </a:t>
            </a:r>
            <a:r>
              <a:rPr lang="en-US" sz="2800" b="1" u="sng" dirty="0"/>
              <a:t>the substance</a:t>
            </a:r>
            <a:r>
              <a:rPr lang="en-US" sz="2800" b="1" dirty="0"/>
              <a:t> of things hoped for, </a:t>
            </a:r>
            <a:r>
              <a:rPr lang="en-US" sz="2800" b="1" u="sng" dirty="0"/>
              <a:t>the evidence</a:t>
            </a:r>
            <a:r>
              <a:rPr lang="en-US" sz="2800" b="1" dirty="0"/>
              <a:t> of things not seen. </a:t>
            </a:r>
          </a:p>
          <a:p>
            <a:pPr algn="l"/>
            <a:r>
              <a:rPr lang="en-US" sz="2800" b="1" dirty="0"/>
              <a:t>2 </a:t>
            </a:r>
            <a:r>
              <a:rPr lang="en-US" sz="2800" dirty="0"/>
              <a:t>For by it the elders obtained a good report.</a:t>
            </a:r>
          </a:p>
          <a:p>
            <a:pPr algn="l"/>
            <a:r>
              <a:rPr lang="en-US" sz="2800" b="1" dirty="0"/>
              <a:t>3 </a:t>
            </a:r>
            <a:r>
              <a:rPr lang="en-US" sz="2800" dirty="0"/>
              <a:t>Through faith we understand that the worlds were framed by the word of God, </a:t>
            </a:r>
            <a:r>
              <a:rPr lang="en-US" sz="2800" b="1" dirty="0"/>
              <a:t>so that things which are seen </a:t>
            </a:r>
            <a:r>
              <a:rPr lang="en-US" sz="2800" b="1" u="sng" dirty="0"/>
              <a:t>were not made of things which do appear.</a:t>
            </a:r>
            <a:r>
              <a:rPr lang="en-US" sz="2800" b="1" dirty="0"/>
              <a:t> - Quanta</a:t>
            </a:r>
            <a:endParaRPr lang="en-US" sz="2800" b="1" u="sng" dirty="0"/>
          </a:p>
          <a:p>
            <a:pPr algn="l"/>
            <a:endParaRPr lang="en-US" sz="2800" b="1" dirty="0"/>
          </a:p>
          <a:p>
            <a:pPr algn="l"/>
            <a:r>
              <a:rPr lang="en-US" sz="2800" b="1" dirty="0"/>
              <a:t>James 2:5 - </a:t>
            </a:r>
            <a:r>
              <a:rPr lang="en-US" sz="2800" dirty="0"/>
              <a:t>Hearken, my beloved brethren, </a:t>
            </a:r>
            <a:r>
              <a:rPr lang="en-US" sz="2800" b="1" dirty="0"/>
              <a:t>Hath not God chosen the poor of this world </a:t>
            </a:r>
            <a:r>
              <a:rPr lang="en-US" sz="2800" b="1" u="sng" dirty="0"/>
              <a:t>rich in faith, and heirs of the kingdom</a:t>
            </a:r>
            <a:r>
              <a:rPr lang="en-US" sz="2800" u="sng" dirty="0"/>
              <a:t> </a:t>
            </a:r>
            <a:r>
              <a:rPr lang="en-US" sz="2800" dirty="0"/>
              <a:t>which he hath promised to them that love him? </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3232767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pPr algn="l"/>
            <a:r>
              <a:rPr lang="en-US" sz="3200" b="1" dirty="0"/>
              <a:t>Matthew 6:25-34</a:t>
            </a:r>
          </a:p>
          <a:p>
            <a:pPr algn="l"/>
            <a:r>
              <a:rPr lang="en-US" sz="3200" dirty="0" smtClean="0"/>
              <a:t>25 Therefore </a:t>
            </a:r>
            <a:r>
              <a:rPr lang="en-US" sz="3200" dirty="0"/>
              <a:t>I say unto you, Take no thought for your life, what ye shall eat, or what ye shall drink; nor yet for your body, what ye shall put on. Is not the life more than meat, and the body than raiment? </a:t>
            </a:r>
          </a:p>
          <a:p>
            <a:pPr algn="l"/>
            <a:r>
              <a:rPr lang="en-US" sz="3200" dirty="0" smtClean="0"/>
              <a:t>26 Behold </a:t>
            </a:r>
            <a:r>
              <a:rPr lang="en-US" sz="3200" dirty="0"/>
              <a:t>the fowls of the air: for they sow not, neither do they reap, nor gather into barns; yet your heavenly Father </a:t>
            </a:r>
            <a:r>
              <a:rPr lang="en-US" sz="3200" dirty="0" err="1"/>
              <a:t>feedeth</a:t>
            </a:r>
            <a:r>
              <a:rPr lang="en-US" sz="3200" dirty="0"/>
              <a:t> them. Are ye not much better than they? </a:t>
            </a:r>
          </a:p>
          <a:p>
            <a:pPr algn="l"/>
            <a:r>
              <a:rPr lang="en-US" sz="3200" dirty="0" smtClean="0"/>
              <a:t>27 Which </a:t>
            </a:r>
            <a:r>
              <a:rPr lang="en-US" sz="3200" dirty="0"/>
              <a:t>of you by taking thought can add one cubit unto his stature? </a:t>
            </a:r>
          </a:p>
          <a:p>
            <a:pPr algn="l"/>
            <a:r>
              <a:rPr lang="en-US" sz="3200" dirty="0" smtClean="0"/>
              <a:t>28 And </a:t>
            </a:r>
            <a:r>
              <a:rPr lang="en-US" sz="3200" dirty="0"/>
              <a:t>why take ye thought for raiment? Consider the lilies of the field, how they grow; they toil not, neither do they spin: </a:t>
            </a:r>
          </a:p>
          <a:p>
            <a:pPr algn="l"/>
            <a:r>
              <a:rPr lang="en-US" sz="3200" dirty="0" smtClean="0"/>
              <a:t>29 And </a:t>
            </a:r>
            <a:r>
              <a:rPr lang="en-US" sz="3200" dirty="0"/>
              <a:t>yet I say unto you, That even Solomon in all his glory was not arrayed like one of these. </a:t>
            </a:r>
          </a:p>
          <a:p>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41492757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How Do You Enter Into This Kingdom?</a:t>
            </a:r>
          </a:p>
          <a:p>
            <a:r>
              <a:rPr lang="en-US" sz="3600" b="1" dirty="0"/>
              <a:t>(Better Yet, How Does This Kingdom Enter Into You?)</a:t>
            </a:r>
          </a:p>
          <a:p>
            <a:pPr algn="l"/>
            <a:r>
              <a:rPr lang="en-US" dirty="0"/>
              <a:t>6</a:t>
            </a:r>
            <a:r>
              <a:rPr lang="en-US" b="1" dirty="0"/>
              <a:t>0-0604  TO.WHOM.SHALL.WE.GO_  </a:t>
            </a:r>
            <a:r>
              <a:rPr lang="en-US" b="1" dirty="0">
                <a:hlinkClick r:id="rId3"/>
              </a:rPr>
              <a:t>JEFFERSONVILLE.IN</a:t>
            </a:r>
            <a:r>
              <a:rPr lang="en-US" b="1" dirty="0"/>
              <a:t>  SATURDAY_</a:t>
            </a:r>
          </a:p>
          <a:p>
            <a:pPr algn="l"/>
            <a:r>
              <a:rPr lang="en-US" dirty="0"/>
              <a:t>«  E-43       †        Nicodemus asked the question, "How can I be </a:t>
            </a:r>
            <a:r>
              <a:rPr lang="en-US" dirty="0" err="1"/>
              <a:t>borned</a:t>
            </a:r>
            <a:r>
              <a:rPr lang="en-US" dirty="0"/>
              <a:t> again? I'm an old man--enter into my mother's womb the second time?"</a:t>
            </a:r>
          </a:p>
          <a:p>
            <a:pPr algn="l"/>
            <a:r>
              <a:rPr lang="en-US" dirty="0"/>
              <a:t>He said, "Except a man be </a:t>
            </a:r>
            <a:r>
              <a:rPr lang="en-US" dirty="0" err="1"/>
              <a:t>borned</a:t>
            </a:r>
            <a:r>
              <a:rPr lang="en-US" dirty="0"/>
              <a:t> again, he cannot see the Kingdom of God."</a:t>
            </a:r>
          </a:p>
          <a:p>
            <a:pPr algn="l"/>
            <a:r>
              <a:rPr lang="en-US" dirty="0"/>
              <a:t>Now, that translation there is really "understand"--understand the Kingdom of God. </a:t>
            </a:r>
            <a:r>
              <a:rPr lang="en-US" b="1" dirty="0">
                <a:effectLst>
                  <a:glow rad="228600">
                    <a:schemeClr val="accent4">
                      <a:satMod val="175000"/>
                      <a:alpha val="40000"/>
                    </a:schemeClr>
                  </a:glow>
                </a:effectLst>
              </a:rPr>
              <a:t>The Kingdom of God's within you, so you couldn't actually see it, 'less you see it operating. </a:t>
            </a:r>
            <a:r>
              <a:rPr lang="en-US" b="1" u="sng" dirty="0">
                <a:effectLst>
                  <a:glow rad="228600">
                    <a:schemeClr val="accent4">
                      <a:satMod val="175000"/>
                      <a:alpha val="40000"/>
                    </a:schemeClr>
                  </a:glow>
                </a:effectLst>
              </a:rPr>
              <a:t>But the only way you'll ever be able to understand it; you've got to be </a:t>
            </a:r>
            <a:r>
              <a:rPr lang="en-US" b="1" u="sng" dirty="0" err="1">
                <a:effectLst>
                  <a:glow rad="228600">
                    <a:schemeClr val="accent4">
                      <a:satMod val="175000"/>
                      <a:alpha val="40000"/>
                    </a:schemeClr>
                  </a:glow>
                </a:effectLst>
              </a:rPr>
              <a:t>borned</a:t>
            </a:r>
            <a:r>
              <a:rPr lang="en-US" b="1" u="sng" dirty="0">
                <a:effectLst>
                  <a:glow rad="228600">
                    <a:schemeClr val="accent4">
                      <a:satMod val="175000"/>
                      <a:alpha val="40000"/>
                    </a:schemeClr>
                  </a:glow>
                </a:effectLst>
              </a:rPr>
              <a:t> again. To be </a:t>
            </a:r>
            <a:r>
              <a:rPr lang="en-US" b="1" u="sng" dirty="0" err="1">
                <a:effectLst>
                  <a:glow rad="228600">
                    <a:schemeClr val="accent4">
                      <a:satMod val="175000"/>
                      <a:alpha val="40000"/>
                    </a:schemeClr>
                  </a:glow>
                </a:effectLst>
              </a:rPr>
              <a:t>borned</a:t>
            </a:r>
            <a:r>
              <a:rPr lang="en-US" b="1" u="sng" dirty="0">
                <a:effectLst>
                  <a:glow rad="228600">
                    <a:schemeClr val="accent4">
                      <a:satMod val="175000"/>
                      <a:alpha val="40000"/>
                    </a:schemeClr>
                  </a:glow>
                </a:effectLst>
              </a:rPr>
              <a:t> again, you've been filled with God's Spirit; then you're in Christ. And when you're in Christ, the Holy Spirit that wrote the Bible, that manifested Christ, is in you to recognize His own Self. </a:t>
            </a:r>
            <a:r>
              <a:rPr lang="en-US" dirty="0"/>
              <a:t>Amen. That's why you must come to Him.</a:t>
            </a:r>
          </a:p>
          <a:p>
            <a:pPr algn="l"/>
            <a:endParaRPr lang="en-US" dirty="0"/>
          </a:p>
          <a:p>
            <a:pPr marL="342900" indent="-342900">
              <a:buFont typeface="Wingdings" pitchFamily="2" charset="2"/>
              <a:buChar char="v"/>
            </a:pPr>
            <a:r>
              <a:rPr lang="en-US" b="1" dirty="0"/>
              <a:t>The Kingdom of God Is Made Up Of Attributes That Cannot Be Seen Or Understood By The Natural Man</a:t>
            </a:r>
          </a:p>
          <a:p>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18695768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How Do You Enter Into This Kingdom?</a:t>
            </a:r>
          </a:p>
          <a:p>
            <a:r>
              <a:rPr lang="en-US" sz="3600" b="1" dirty="0"/>
              <a:t>(Better Yet, How Does This Kingdom Enter Into You?)</a:t>
            </a:r>
          </a:p>
          <a:p>
            <a:pPr algn="l"/>
            <a:r>
              <a:rPr lang="en-US" sz="2800" b="1" dirty="0"/>
              <a:t>59-1223  QUESTIONS.AND.ANSWERS_  </a:t>
            </a:r>
            <a:r>
              <a:rPr lang="en-US" sz="2800" b="1" dirty="0">
                <a:hlinkClick r:id="rId3"/>
              </a:rPr>
              <a:t>JEFFERSONVILLE.IN</a:t>
            </a:r>
            <a:r>
              <a:rPr lang="en-US" sz="2800" b="1" dirty="0"/>
              <a:t>  COD  WEDNESDAY_</a:t>
            </a:r>
          </a:p>
          <a:p>
            <a:pPr algn="l"/>
            <a:r>
              <a:rPr lang="en-US" sz="2800" dirty="0"/>
              <a:t>«  101       †        And now, hold your point now. Here's a good one if you're ready for it: </a:t>
            </a:r>
            <a:r>
              <a:rPr lang="en-US" sz="2800" b="1" dirty="0">
                <a:effectLst>
                  <a:glow rad="228600">
                    <a:schemeClr val="accent4">
                      <a:satMod val="175000"/>
                      <a:alpha val="40000"/>
                    </a:schemeClr>
                  </a:glow>
                </a:effectLst>
              </a:rPr>
              <a:t>The Christian looks at things that he doesn't see with his eyes (See?), </a:t>
            </a:r>
            <a:r>
              <a:rPr lang="en-US" sz="2800" b="1" u="sng" dirty="0">
                <a:effectLst>
                  <a:glow rad="228600">
                    <a:schemeClr val="accent4">
                      <a:satMod val="175000"/>
                      <a:alpha val="40000"/>
                    </a:schemeClr>
                  </a:glow>
                </a:effectLst>
              </a:rPr>
              <a:t>for we look at the unseen. See? How do you look at it? With your inside eyes. You see it by faith.</a:t>
            </a:r>
            <a:r>
              <a:rPr lang="en-US" sz="2800" b="1" dirty="0">
                <a:effectLst>
                  <a:glow rad="228600">
                    <a:schemeClr val="accent4">
                      <a:satMod val="175000"/>
                      <a:alpha val="40000"/>
                    </a:schemeClr>
                  </a:glow>
                </a:effectLst>
              </a:rPr>
              <a:t> And now, to prove that: </a:t>
            </a:r>
            <a:r>
              <a:rPr lang="en-US" sz="2800" b="1" u="sng" dirty="0">
                <a:effectLst>
                  <a:glow rad="228600">
                    <a:schemeClr val="accent4">
                      <a:satMod val="175000"/>
                      <a:alpha val="40000"/>
                    </a:schemeClr>
                  </a:glow>
                </a:effectLst>
              </a:rPr>
              <a:t>the whole Christian armor is made up of unseen qualities. </a:t>
            </a:r>
            <a:r>
              <a:rPr lang="en-US" sz="2800" b="1" dirty="0">
                <a:effectLst>
                  <a:glow rad="228600">
                    <a:schemeClr val="accent4">
                      <a:satMod val="175000"/>
                      <a:alpha val="40000"/>
                    </a:schemeClr>
                  </a:glow>
                </a:effectLst>
              </a:rPr>
              <a:t>What is a Christian armor? Somebody says, "Seeing is believing." That person would never be a Christian, because the armor of the Christian is made up of this: love. Did you ever see it? You seen it in action, but you never seen love. If you can, pull your part of love out and let me see what it looks like. See? Look, love, joy, peace, long suffering, goodness, meekness, faith--faith, gentleness (See?); </a:t>
            </a:r>
            <a:r>
              <a:rPr lang="en-US" sz="2800" b="1" u="sng" dirty="0">
                <a:effectLst>
                  <a:glow rad="228600">
                    <a:schemeClr val="accent4">
                      <a:satMod val="175000"/>
                      <a:alpha val="40000"/>
                    </a:schemeClr>
                  </a:glow>
                </a:effectLst>
              </a:rPr>
              <a:t>the whole Christian armor is unseen with the natural eye, but it is understood by the heart. There you are. There you are</a:t>
            </a:r>
            <a:r>
              <a:rPr lang="en-US" sz="2800" b="1" u="sng" dirty="0" smtClean="0">
                <a:effectLst>
                  <a:glow rad="228600">
                    <a:schemeClr val="accent4">
                      <a:satMod val="175000"/>
                      <a:alpha val="40000"/>
                    </a:schemeClr>
                  </a:glow>
                </a:effectLst>
              </a:rPr>
              <a:t>.</a:t>
            </a:r>
            <a:endParaRPr lang="en-US" sz="2800" b="1" u="sng" dirty="0">
              <a:effectLst>
                <a:glow rad="228600">
                  <a:schemeClr val="accent4">
                    <a:satMod val="175000"/>
                    <a:alpha val="40000"/>
                  </a:schemeClr>
                </a:glow>
              </a:effectLst>
            </a:endParaRP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605911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The Kingdom of God Is Not In Word But In Power</a:t>
            </a:r>
          </a:p>
          <a:p>
            <a:pPr algn="l"/>
            <a:endParaRPr lang="en-US" b="1" dirty="0"/>
          </a:p>
          <a:p>
            <a:pPr algn="l"/>
            <a:r>
              <a:rPr lang="en-US" b="1" dirty="0"/>
              <a:t>I CORINTHIANS 4:19-20</a:t>
            </a:r>
          </a:p>
          <a:p>
            <a:pPr algn="l"/>
            <a:r>
              <a:rPr lang="en-US" b="1" dirty="0"/>
              <a:t>19 </a:t>
            </a:r>
            <a:r>
              <a:rPr lang="en-US" dirty="0"/>
              <a:t>But I will come to you shortly, if the Lord will, and will know, not the speech of them which are puffed up, but the power. </a:t>
            </a:r>
          </a:p>
          <a:p>
            <a:pPr algn="l"/>
            <a:r>
              <a:rPr lang="en-US" b="1" dirty="0"/>
              <a:t>20 For the kingdom of God is not in word, but in power. </a:t>
            </a:r>
          </a:p>
          <a:p>
            <a:pPr algn="l"/>
            <a:endParaRPr lang="en-US" b="1" dirty="0"/>
          </a:p>
          <a:p>
            <a:pPr marL="342900" indent="-342900" algn="l">
              <a:buFont typeface="Wingdings" pitchFamily="2" charset="2"/>
              <a:buChar char="v"/>
            </a:pPr>
            <a:r>
              <a:rPr lang="en-US" b="1" dirty="0"/>
              <a:t>That is why the letter of the Word and the quotes of the Message could kill you if that power is not there to guide you to put these things together in their proper place and in a balanced way.</a:t>
            </a:r>
          </a:p>
          <a:p>
            <a:pPr marL="342900" indent="-342900" algn="l">
              <a:buFont typeface="Wingdings" pitchFamily="2" charset="2"/>
              <a:buChar char="v"/>
            </a:pPr>
            <a:endParaRPr lang="en-US" b="1" dirty="0"/>
          </a:p>
          <a:p>
            <a:pPr marL="342900" indent="-342900" algn="l">
              <a:buFont typeface="Wingdings" pitchFamily="2" charset="2"/>
              <a:buChar char="v"/>
            </a:pPr>
            <a:r>
              <a:rPr lang="en-US" b="1" dirty="0"/>
              <a:t>What Is This Power?</a:t>
            </a:r>
          </a:p>
          <a:p>
            <a:pPr algn="l"/>
            <a:r>
              <a:rPr lang="en-US" b="1" dirty="0"/>
              <a:t>ACTS 1:8 » </a:t>
            </a:r>
            <a:r>
              <a:rPr lang="en-US" b="1" u="sng" dirty="0"/>
              <a:t>But ye shall receive power (</a:t>
            </a:r>
            <a:r>
              <a:rPr lang="en-US" b="1" u="sng" dirty="0" err="1"/>
              <a:t>dunamis</a:t>
            </a:r>
            <a:r>
              <a:rPr lang="en-US" b="1" u="sng" dirty="0"/>
              <a:t>), after that the Holy Ghost is come upon you</a:t>
            </a:r>
            <a:r>
              <a:rPr lang="en-US" b="1" dirty="0"/>
              <a:t>: </a:t>
            </a:r>
            <a:r>
              <a:rPr lang="en-US" dirty="0"/>
              <a:t>and ye shall be witnesses unto me both in Jerusalem, and in all Judaea, and in Samaria, and unto the uttermost part of the earth.</a:t>
            </a:r>
          </a:p>
          <a:p>
            <a:pPr marL="342900" indent="-342900" algn="l">
              <a:buFont typeface="Wingdings" pitchFamily="2" charset="2"/>
              <a:buChar char="v"/>
            </a:pPr>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18222500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lnSpcReduction="10000"/>
          </a:bodyPr>
          <a:lstStyle/>
          <a:p>
            <a:r>
              <a:rPr lang="en-US" sz="3600" b="1" dirty="0"/>
              <a:t>The Kingdom of God Is Not In Word But In Power</a:t>
            </a:r>
          </a:p>
          <a:p>
            <a:pPr algn="l"/>
            <a:endParaRPr lang="en-US" b="1" dirty="0"/>
          </a:p>
          <a:p>
            <a:pPr algn="l"/>
            <a:r>
              <a:rPr lang="en-US" b="1" dirty="0"/>
              <a:t>LUKE 9:27 » But I tell you of a truth, there be some standing here, </a:t>
            </a:r>
            <a:r>
              <a:rPr lang="en-US" b="1" u="sng" dirty="0"/>
              <a:t>which shall not taste of death, </a:t>
            </a:r>
            <a:r>
              <a:rPr lang="en-US" b="1" u="sng" dirty="0">
                <a:effectLst>
                  <a:glow rad="228600">
                    <a:schemeClr val="accent4">
                      <a:satMod val="175000"/>
                      <a:alpha val="40000"/>
                    </a:schemeClr>
                  </a:glow>
                </a:effectLst>
              </a:rPr>
              <a:t>till they see the kingdom of God.</a:t>
            </a:r>
          </a:p>
          <a:p>
            <a:pPr algn="l"/>
            <a:endParaRPr lang="en-US" b="1" dirty="0"/>
          </a:p>
          <a:p>
            <a:pPr algn="l"/>
            <a:r>
              <a:rPr lang="en-US" b="1" dirty="0"/>
              <a:t>62-0211  ONENESS_  </a:t>
            </a:r>
            <a:r>
              <a:rPr lang="en-US" b="1" dirty="0">
                <a:hlinkClick r:id="rId3"/>
              </a:rPr>
              <a:t>JEFFERSONVILLE.IN</a:t>
            </a:r>
            <a:r>
              <a:rPr lang="en-US" b="1" dirty="0"/>
              <a:t>  V-10 N-2  SUNDAY_</a:t>
            </a:r>
          </a:p>
          <a:p>
            <a:pPr algn="l"/>
            <a:r>
              <a:rPr lang="en-US" dirty="0"/>
              <a:t>«  186       †          Listen closely. First Corinthians 4:20, says, "The Kingdom of God is His Word made power." If you want to put that down, First Corinthians 4:20. The Kingdom of God is God's Word made power. </a:t>
            </a:r>
            <a:r>
              <a:rPr lang="en-US" b="1" dirty="0">
                <a:effectLst>
                  <a:glow rad="228600">
                    <a:schemeClr val="accent4">
                      <a:satMod val="175000"/>
                      <a:alpha val="40000"/>
                    </a:schemeClr>
                  </a:glow>
                </a:effectLst>
              </a:rPr>
              <a:t>What is the Kingdom of God? Is within you. The Kingdom's in you. And when the Word comes in there, what does this Word begin? It turns Itself into power, making It say just exactly what It said.</a:t>
            </a:r>
          </a:p>
          <a:p>
            <a:pPr algn="l"/>
            <a:r>
              <a:rPr lang="en-US" dirty="0"/>
              <a:t>187    You can't say "It says this," and It says This, and make It work. You got to say the same thing It says. That makes a confession. Not saying, "Well, It's polished up a little here, I'll have more wisdom, I'll be in better standing over here."</a:t>
            </a:r>
          </a:p>
          <a:p>
            <a:pPr algn="l"/>
            <a:r>
              <a:rPr lang="en-US" dirty="0"/>
              <a:t>188    </a:t>
            </a:r>
            <a:r>
              <a:rPr lang="en-US" b="1" dirty="0">
                <a:effectLst>
                  <a:glow rad="228600">
                    <a:schemeClr val="accent4">
                      <a:satMod val="175000"/>
                      <a:alpha val="40000"/>
                    </a:schemeClr>
                  </a:glow>
                </a:effectLst>
              </a:rPr>
              <a:t>You stay with the Word. There it is, see. And It makes It power. "Jesus Christ the same yesterday, today, and forever." </a:t>
            </a:r>
            <a:r>
              <a:rPr lang="en-US" dirty="0"/>
              <a:t>Jesus said, in Saint John 14:12, "If ye abide in Me and My Words in you." No, I beg your pardon, that wasn't what He said there. He said, "He that believeth in Me, the works that I do shall he do also. If ye abide in Me and My Word in you, you can ask what you will and it shall be done unto you. If ye abide in Me and My Word in you."</a:t>
            </a:r>
          </a:p>
          <a:p>
            <a:pPr marL="342900" indent="-342900" algn="l">
              <a:buFont typeface="Wingdings" pitchFamily="2" charset="2"/>
              <a:buChar char="v"/>
            </a:pPr>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659853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fontScale="92500"/>
          </a:bodyPr>
          <a:lstStyle/>
          <a:p>
            <a:r>
              <a:rPr lang="en-US" sz="3600" b="1" dirty="0"/>
              <a:t>The Kingdom of God Is Not In Word But In Power</a:t>
            </a:r>
          </a:p>
          <a:p>
            <a:pPr algn="l"/>
            <a:endParaRPr lang="en-US" b="1" dirty="0"/>
          </a:p>
          <a:p>
            <a:pPr algn="l"/>
            <a:r>
              <a:rPr lang="en-US" b="1" dirty="0"/>
              <a:t>62-1216  THE.FALLING.APART.OF.THE.WORLD_  </a:t>
            </a:r>
            <a:r>
              <a:rPr lang="en-US" b="1" dirty="0">
                <a:hlinkClick r:id="rId3"/>
              </a:rPr>
              <a:t>JEFFERSONVILLE.IN</a:t>
            </a:r>
            <a:r>
              <a:rPr lang="en-US" b="1" dirty="0"/>
              <a:t>  V-10 N-6  SUNDAY_</a:t>
            </a:r>
          </a:p>
          <a:p>
            <a:pPr algn="l"/>
            <a:r>
              <a:rPr lang="en-US" dirty="0"/>
              <a:t>«  202       †          </a:t>
            </a:r>
            <a:r>
              <a:rPr lang="en-US" b="1" dirty="0">
                <a:effectLst>
                  <a:glow rad="228600">
                    <a:schemeClr val="accent4">
                      <a:satMod val="175000"/>
                      <a:alpha val="40000"/>
                    </a:schemeClr>
                  </a:glow>
                </a:effectLst>
              </a:rPr>
              <a:t>Now, God's Kingdom is not of this world. And when Christ was here, He give us the program of this Kingdom. He gave us the program of God's Kingdom, the Father's Kingdom, which is His Word. Now, if you want to know how you get into that Kingdom, this Word's got it. </a:t>
            </a:r>
            <a:r>
              <a:rPr lang="en-US" dirty="0"/>
              <a:t>If you come in at any other door... You got to come in the same door the rest of them come in by. If you try to make some other entrance, why, you're the same as a thief and a robber. And He said, "Whosoever shall add one word to This, or take one Word from It, the same will be taken (his part) out of the Book of Life." So if you claim you had your name on the Book of Life, if you did, don't get it taken off.</a:t>
            </a:r>
          </a:p>
          <a:p>
            <a:pPr algn="l"/>
            <a:r>
              <a:rPr lang="en-US" dirty="0"/>
              <a:t>203    </a:t>
            </a:r>
            <a:r>
              <a:rPr lang="en-US" b="1" dirty="0"/>
              <a:t>When, Peter on the Day of Pentecost opened the door to the Kingdom. He did. The Kingdom had just been set up at Jerusalem.</a:t>
            </a:r>
            <a:r>
              <a:rPr lang="en-US" dirty="0"/>
              <a:t> I want some man to tell me that the Church begin at Rome. I want somebody to prove that to me. The Church never begin at Rome, the Church begin in Jerusalem. </a:t>
            </a:r>
            <a:r>
              <a:rPr lang="en-US" b="1" dirty="0">
                <a:effectLst>
                  <a:glow rad="228600">
                    <a:schemeClr val="accent4">
                      <a:satMod val="175000"/>
                      <a:alpha val="40000"/>
                    </a:schemeClr>
                  </a:glow>
                </a:effectLst>
              </a:rPr>
              <a:t>The Kingdom was set up on the Day of Pentecost. And when man wanted to know how to get into this Kingdom, Peter said, "Repent, every one of you, and be baptized in the Name of Jesus Christ for the remission of your sins, and you shall receive the gift of the Holy Ghost." Cause that's what puts them into the Kingdom. </a:t>
            </a:r>
            <a:r>
              <a:rPr lang="en-US" dirty="0"/>
              <a:t>Any other policy, through denomination or a handshake, or anything else, is false messiah. No matter how popular you are, and how prominent you'll be, and you might be a deacon, even a pastor or a bishop, or elder or state overseer, no matter what you are, it's false till you come back to God's humble Lamb and His Kingdom.</a:t>
            </a:r>
          </a:p>
          <a:p>
            <a:pPr marL="342900" indent="-342900" algn="l">
              <a:buFont typeface="Wingdings" pitchFamily="2" charset="2"/>
              <a:buChar char="v"/>
            </a:pPr>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9878792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fontScale="92500" lnSpcReduction="10000"/>
          </a:bodyPr>
          <a:lstStyle/>
          <a:p>
            <a:r>
              <a:rPr lang="en-US" sz="3600" b="1" dirty="0"/>
              <a:t>The Kingdom Has To Be Established Inwardly First Then It Can Manifest Outwardly and Reign Properly</a:t>
            </a:r>
          </a:p>
          <a:p>
            <a:endParaRPr lang="en-US" sz="3600" b="1" dirty="0"/>
          </a:p>
          <a:p>
            <a:pPr marL="457200" indent="-457200" algn="l">
              <a:buFont typeface="Wingdings" pitchFamily="2" charset="2"/>
              <a:buChar char="v"/>
            </a:pPr>
            <a:r>
              <a:rPr lang="en-US" sz="2800" dirty="0"/>
              <a:t>Adam in that Genesis 1:26 man was that perfect Kingdom with eternal life in his soul and that is what God is trying to bring us back to. </a:t>
            </a:r>
            <a:r>
              <a:rPr lang="en-US" sz="2800" b="1" dirty="0"/>
              <a:t>Eternal Life = New Birth</a:t>
            </a:r>
          </a:p>
          <a:p>
            <a:pPr algn="l"/>
            <a:endParaRPr lang="en-US" sz="2800" b="1" dirty="0"/>
          </a:p>
          <a:p>
            <a:pPr algn="l"/>
            <a:r>
              <a:rPr lang="en-US" sz="2800" b="1" dirty="0"/>
              <a:t>GENESIS 1:26 </a:t>
            </a:r>
            <a:r>
              <a:rPr lang="en-US" sz="2800" dirty="0"/>
              <a:t>» </a:t>
            </a:r>
            <a:r>
              <a:rPr lang="en-US" sz="2800" b="1" dirty="0"/>
              <a:t>And God said</a:t>
            </a:r>
            <a:r>
              <a:rPr lang="en-US" sz="2800" dirty="0"/>
              <a:t>, </a:t>
            </a:r>
            <a:r>
              <a:rPr lang="en-US" sz="2800" b="1" u="sng" dirty="0"/>
              <a:t>Let us make man in our image, after our likeness</a:t>
            </a:r>
            <a:r>
              <a:rPr lang="en-US" sz="2800" dirty="0"/>
              <a:t>: and </a:t>
            </a:r>
            <a:r>
              <a:rPr lang="en-US" sz="2800" b="1" u="sng" dirty="0"/>
              <a:t>let them have dominion </a:t>
            </a:r>
            <a:r>
              <a:rPr lang="en-US" sz="2800" dirty="0"/>
              <a:t>over the fish of the sea, and over the fowl of the air, and over the cattle, and over all the earth, and over every creeping thing that </a:t>
            </a:r>
            <a:r>
              <a:rPr lang="en-US" sz="2800" dirty="0" err="1"/>
              <a:t>creepeth</a:t>
            </a:r>
            <a:r>
              <a:rPr lang="en-US" sz="2800" dirty="0"/>
              <a:t> upon the earth.</a:t>
            </a:r>
          </a:p>
          <a:p>
            <a:pPr algn="l"/>
            <a:endParaRPr lang="en-US" sz="3600" dirty="0"/>
          </a:p>
          <a:p>
            <a:pPr algn="l"/>
            <a:r>
              <a:rPr lang="en-US" sz="3000" b="1" dirty="0"/>
              <a:t>The </a:t>
            </a:r>
            <a:r>
              <a:rPr lang="en-US" sz="3000" b="1" dirty="0" err="1"/>
              <a:t>Smyrnaean</a:t>
            </a:r>
            <a:r>
              <a:rPr lang="en-US" sz="3000" b="1" dirty="0"/>
              <a:t> Church Age </a:t>
            </a:r>
            <a:r>
              <a:rPr lang="en-US" sz="3000" dirty="0"/>
              <a:t>- Unless we suffer with Him we cannot reign with Him. You have to suffer to reign. The reason for this is that character simply is never made without suffering. Character is a VICTORY, not a gift. </a:t>
            </a:r>
            <a:r>
              <a:rPr lang="en-US" sz="3000" b="1" u="sng" dirty="0"/>
              <a:t>A man without character can't reign because power apart from character is Satanic.</a:t>
            </a:r>
            <a:r>
              <a:rPr lang="en-US" sz="3000" u="sng" dirty="0"/>
              <a:t> </a:t>
            </a:r>
            <a:r>
              <a:rPr lang="en-US" sz="3000" b="1" u="sng" dirty="0"/>
              <a:t>But power with character is fit to rule. </a:t>
            </a:r>
            <a:r>
              <a:rPr lang="en-US" sz="3000" dirty="0"/>
              <a:t>And since He wants us to share even His throne on the same basis that He overcame and is set down in His Father's throne, then we have to overcome to sit with Him.</a:t>
            </a:r>
          </a:p>
          <a:p>
            <a:pPr algn="l"/>
            <a:endParaRPr lang="en-US" sz="3600" b="1" dirty="0"/>
          </a:p>
          <a:p>
            <a:pPr algn="l"/>
            <a:endParaRPr lang="en-US" b="1" dirty="0"/>
          </a:p>
          <a:p>
            <a:pPr marL="342900" indent="-342900" algn="l">
              <a:buFont typeface="Wingdings" pitchFamily="2" charset="2"/>
              <a:buChar char="v"/>
            </a:pPr>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7291317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pPr algn="l"/>
            <a:endParaRPr lang="en-US" b="1" dirty="0"/>
          </a:p>
          <a:p>
            <a:pPr algn="l"/>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pic>
        <p:nvPicPr>
          <p:cNvPr id="6" name="Picture 5">
            <a:extLst>
              <a:ext uri="{FF2B5EF4-FFF2-40B4-BE49-F238E27FC236}">
                <a16:creationId xmlns:a16="http://schemas.microsoft.com/office/drawing/2014/main" xmlns="" id="{6F3CFE74-605C-CB44-8441-C2D09B49439B}"/>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220173" y="0"/>
            <a:ext cx="6967959" cy="6896123"/>
          </a:xfrm>
          <a:prstGeom prst="rect">
            <a:avLst/>
          </a:prstGeom>
        </p:spPr>
      </p:pic>
      <p:sp>
        <p:nvSpPr>
          <p:cNvPr id="4" name="Rectangle 3">
            <a:extLst>
              <a:ext uri="{FF2B5EF4-FFF2-40B4-BE49-F238E27FC236}">
                <a16:creationId xmlns:a16="http://schemas.microsoft.com/office/drawing/2014/main" xmlns="" id="{3900B9EC-4D56-BA45-A108-E13912EE17F9}"/>
              </a:ext>
            </a:extLst>
          </p:cNvPr>
          <p:cNvSpPr/>
          <p:nvPr/>
        </p:nvSpPr>
        <p:spPr>
          <a:xfrm>
            <a:off x="-59797" y="1166841"/>
            <a:ext cx="5339768" cy="5078313"/>
          </a:xfrm>
          <a:prstGeom prst="rect">
            <a:avLst/>
          </a:prstGeom>
        </p:spPr>
        <p:txBody>
          <a:bodyPr wrap="square">
            <a:spAutoFit/>
          </a:bodyPr>
          <a:lstStyle/>
          <a:p>
            <a:pPr marL="571500" indent="-571500">
              <a:buFont typeface="Wingdings" pitchFamily="2" charset="2"/>
              <a:buChar char="v"/>
            </a:pPr>
            <a:r>
              <a:rPr lang="en-US" sz="3600" b="1" dirty="0"/>
              <a:t>That’s Why These Virtues Need To Be Established In The Believer’s Life After That Kingdom Has Come In The Believer. </a:t>
            </a:r>
          </a:p>
          <a:p>
            <a:endParaRPr lang="en-US" sz="3600" b="1" dirty="0"/>
          </a:p>
          <a:p>
            <a:r>
              <a:rPr lang="en-US" sz="3600" b="1" dirty="0"/>
              <a:t>(Stature of a Perfect Man)------------------------------------&gt;</a:t>
            </a:r>
          </a:p>
        </p:txBody>
      </p:sp>
    </p:spTree>
    <p:extLst>
      <p:ext uri="{BB962C8B-B14F-4D97-AF65-F5344CB8AC3E}">
        <p14:creationId xmlns:p14="http://schemas.microsoft.com/office/powerpoint/2010/main" xmlns="" val="4802313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endParaRPr lang="en-US" sz="3600" b="1" dirty="0"/>
          </a:p>
          <a:p>
            <a:pPr algn="l"/>
            <a:endParaRPr lang="en-US" b="1" dirty="0"/>
          </a:p>
          <a:p>
            <a:pPr algn="l"/>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pic>
        <p:nvPicPr>
          <p:cNvPr id="8" name="Picture 7">
            <a:extLst>
              <a:ext uri="{FF2B5EF4-FFF2-40B4-BE49-F238E27FC236}">
                <a16:creationId xmlns:a16="http://schemas.microsoft.com/office/drawing/2014/main" xmlns="" id="{19D2DA69-8982-0A46-9714-A780C3567C65}"/>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868" y="0"/>
            <a:ext cx="12192000" cy="6858000"/>
          </a:xfrm>
          <a:prstGeom prst="rect">
            <a:avLst/>
          </a:prstGeom>
        </p:spPr>
      </p:pic>
      <p:sp>
        <p:nvSpPr>
          <p:cNvPr id="9" name="TextBox 8">
            <a:extLst>
              <a:ext uri="{FF2B5EF4-FFF2-40B4-BE49-F238E27FC236}">
                <a16:creationId xmlns:a16="http://schemas.microsoft.com/office/drawing/2014/main" xmlns="" id="{7BC82CF0-A5A7-E046-88E5-3591D24E0C30}"/>
              </a:ext>
            </a:extLst>
          </p:cNvPr>
          <p:cNvSpPr txBox="1"/>
          <p:nvPr/>
        </p:nvSpPr>
        <p:spPr>
          <a:xfrm>
            <a:off x="266219" y="4722472"/>
            <a:ext cx="6331352" cy="1200329"/>
          </a:xfrm>
          <a:prstGeom prst="rect">
            <a:avLst/>
          </a:prstGeom>
          <a:noFill/>
        </p:spPr>
        <p:txBody>
          <a:bodyPr wrap="square" rtlCol="0">
            <a:spAutoFit/>
          </a:bodyPr>
          <a:lstStyle/>
          <a:p>
            <a:r>
              <a:rPr lang="en-US" sz="3600" b="1" dirty="0"/>
              <a:t>Romanism &amp; Christianity according to Bro. Branham ---</a:t>
            </a:r>
            <a:r>
              <a:rPr lang="en-US" sz="3600" b="1" dirty="0">
                <a:sym typeface="Wingdings" pitchFamily="2" charset="2"/>
              </a:rPr>
              <a:t></a:t>
            </a:r>
            <a:endParaRPr lang="en-US" sz="3600" b="1" dirty="0"/>
          </a:p>
        </p:txBody>
      </p:sp>
    </p:spTree>
    <p:extLst>
      <p:ext uri="{BB962C8B-B14F-4D97-AF65-F5344CB8AC3E}">
        <p14:creationId xmlns:p14="http://schemas.microsoft.com/office/powerpoint/2010/main" xmlns="" val="35117119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endParaRPr lang="en-US" sz="3600" b="1" dirty="0"/>
          </a:p>
          <a:p>
            <a:pPr algn="l"/>
            <a:endParaRPr lang="en-US" b="1" dirty="0"/>
          </a:p>
          <a:p>
            <a:pPr algn="l"/>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pic>
        <p:nvPicPr>
          <p:cNvPr id="8" name="Picture 7">
            <a:extLst>
              <a:ext uri="{FF2B5EF4-FFF2-40B4-BE49-F238E27FC236}">
                <a16:creationId xmlns:a16="http://schemas.microsoft.com/office/drawing/2014/main" xmlns="" id="{19D2DA69-8982-0A46-9714-A780C3567C65}"/>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868" y="0"/>
            <a:ext cx="12192000" cy="6858000"/>
          </a:xfrm>
          <a:prstGeom prst="rect">
            <a:avLst/>
          </a:prstGeom>
        </p:spPr>
      </p:pic>
      <p:sp>
        <p:nvSpPr>
          <p:cNvPr id="9" name="TextBox 8">
            <a:extLst>
              <a:ext uri="{FF2B5EF4-FFF2-40B4-BE49-F238E27FC236}">
                <a16:creationId xmlns:a16="http://schemas.microsoft.com/office/drawing/2014/main" xmlns="" id="{7BC82CF0-A5A7-E046-88E5-3591D24E0C30}"/>
              </a:ext>
            </a:extLst>
          </p:cNvPr>
          <p:cNvSpPr txBox="1"/>
          <p:nvPr/>
        </p:nvSpPr>
        <p:spPr>
          <a:xfrm>
            <a:off x="104174" y="3194614"/>
            <a:ext cx="6331352" cy="3416320"/>
          </a:xfrm>
          <a:prstGeom prst="rect">
            <a:avLst/>
          </a:prstGeom>
          <a:noFill/>
        </p:spPr>
        <p:txBody>
          <a:bodyPr wrap="square" rtlCol="0">
            <a:spAutoFit/>
          </a:bodyPr>
          <a:lstStyle/>
          <a:p>
            <a:r>
              <a:rPr lang="en-US" sz="3600" b="1" dirty="0">
                <a:effectLst>
                  <a:glow rad="228600">
                    <a:schemeClr val="accent4">
                      <a:satMod val="175000"/>
                      <a:alpha val="40000"/>
                    </a:schemeClr>
                  </a:glow>
                </a:effectLst>
              </a:rPr>
              <a:t>Satan Builds His Kingdom With No Sure Foundation From The Head Down To The Feet. That’s Why It Falls Apart / Christ Builds His Kingdom From The Feet To The Head.</a:t>
            </a:r>
          </a:p>
        </p:txBody>
      </p:sp>
    </p:spTree>
    <p:extLst>
      <p:ext uri="{BB962C8B-B14F-4D97-AF65-F5344CB8AC3E}">
        <p14:creationId xmlns:p14="http://schemas.microsoft.com/office/powerpoint/2010/main" xmlns="" val="7969228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The Kingdom Has To Be Established Inwardly First Then It Can Manifest Outwardly and Reign Properly</a:t>
            </a:r>
          </a:p>
          <a:p>
            <a:endParaRPr lang="en-US" sz="2800" b="1" dirty="0"/>
          </a:p>
          <a:p>
            <a:pPr algn="l"/>
            <a:r>
              <a:rPr lang="en-US" sz="2800" b="1" dirty="0"/>
              <a:t>DANIEL 2:35 » </a:t>
            </a:r>
            <a:r>
              <a:rPr lang="en-US" sz="2800" dirty="0"/>
              <a:t>Then was the iron, the clay, the brass, the silver, and the gold, broken to pieces together, and became like the chaff of the summer </a:t>
            </a:r>
            <a:r>
              <a:rPr lang="en-US" sz="2800" dirty="0" err="1"/>
              <a:t>threshingfloors</a:t>
            </a:r>
            <a:r>
              <a:rPr lang="en-US" sz="2800" dirty="0"/>
              <a:t>; and the wind carried them away, that no place was found for them: </a:t>
            </a:r>
            <a:r>
              <a:rPr lang="en-US" sz="2800" b="1" u="sng" dirty="0"/>
              <a:t>and the stone that smote the image became a great mountain</a:t>
            </a:r>
            <a:r>
              <a:rPr lang="en-US" sz="2800" b="1" dirty="0"/>
              <a:t>, and filled the whole earth.</a:t>
            </a:r>
          </a:p>
          <a:p>
            <a:pPr algn="l"/>
            <a:endParaRPr lang="en-US" sz="2800" b="1" dirty="0"/>
          </a:p>
          <a:p>
            <a:pPr algn="l"/>
            <a:r>
              <a:rPr lang="en-US" sz="2800" b="1" dirty="0"/>
              <a:t>DANIEL 2:44 » </a:t>
            </a:r>
            <a:r>
              <a:rPr lang="en-US" sz="2800" b="1" u="sng" dirty="0">
                <a:effectLst>
                  <a:glow rad="228600">
                    <a:schemeClr val="accent4">
                      <a:satMod val="175000"/>
                      <a:alpha val="40000"/>
                    </a:schemeClr>
                  </a:glow>
                </a:effectLst>
              </a:rPr>
              <a:t>And in the days of these kings shall the God of heaven set up a kingdom</a:t>
            </a:r>
            <a:r>
              <a:rPr lang="en-US" sz="2800" b="1" u="sng" dirty="0"/>
              <a:t>, which shall never be destroyed:</a:t>
            </a:r>
            <a:r>
              <a:rPr lang="en-US" sz="2800" b="1" dirty="0"/>
              <a:t> and the kingdom shall not be left to other people, but it shall break in pieces and consume all these kingdoms, </a:t>
            </a:r>
            <a:r>
              <a:rPr lang="en-US" sz="2800" b="1" u="sng" dirty="0"/>
              <a:t>and it shall stand for ever.</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427686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pPr algn="l"/>
            <a:r>
              <a:rPr lang="en-US" sz="3200" b="1" dirty="0"/>
              <a:t>Matthew 6:25-34</a:t>
            </a:r>
          </a:p>
          <a:p>
            <a:pPr algn="l"/>
            <a:r>
              <a:rPr lang="en-US" sz="3200" dirty="0" smtClean="0"/>
              <a:t>30 Wherefore</a:t>
            </a:r>
            <a:r>
              <a:rPr lang="en-US" sz="3200" dirty="0"/>
              <a:t>, if God so clothe the grass of the field, which to day is, and to morrow is cast into the oven, shall he not much more clothe you, O ye of little faith? </a:t>
            </a:r>
          </a:p>
          <a:p>
            <a:pPr algn="l"/>
            <a:r>
              <a:rPr lang="en-US" sz="3200" dirty="0" smtClean="0"/>
              <a:t>31 Therefore </a:t>
            </a:r>
            <a:r>
              <a:rPr lang="en-US" sz="3200" dirty="0"/>
              <a:t>take no thought, saying, What shall we eat? or, What shall we drink? or, Wherewithal shall we be clothed? </a:t>
            </a:r>
          </a:p>
          <a:p>
            <a:pPr algn="l"/>
            <a:r>
              <a:rPr lang="en-US" sz="3200" dirty="0" smtClean="0"/>
              <a:t>32 (</a:t>
            </a:r>
            <a:r>
              <a:rPr lang="en-US" sz="3200" dirty="0"/>
              <a:t>For after all these things do the Gentiles seek:) for your heavenly Father </a:t>
            </a:r>
            <a:r>
              <a:rPr lang="en-US" sz="3200" dirty="0" err="1"/>
              <a:t>knoweth</a:t>
            </a:r>
            <a:r>
              <a:rPr lang="en-US" sz="3200" dirty="0"/>
              <a:t> that ye have need of all these things. </a:t>
            </a:r>
          </a:p>
          <a:p>
            <a:pPr algn="l"/>
            <a:r>
              <a:rPr lang="en-US" sz="3200" b="1" dirty="0" smtClean="0">
                <a:solidFill>
                  <a:srgbClr val="FFFF00"/>
                </a:solidFill>
              </a:rPr>
              <a:t>33 But </a:t>
            </a:r>
            <a:r>
              <a:rPr lang="en-US" sz="3200" b="1" dirty="0">
                <a:solidFill>
                  <a:srgbClr val="FFFF00"/>
                </a:solidFill>
              </a:rPr>
              <a:t>seek ye first the kingdom of God, and his righteousness; and all these things shall be added unto you. </a:t>
            </a:r>
          </a:p>
          <a:p>
            <a:pPr algn="l"/>
            <a:r>
              <a:rPr lang="en-US" sz="3200" dirty="0" smtClean="0"/>
              <a:t>34 Take </a:t>
            </a:r>
            <a:r>
              <a:rPr lang="en-US" sz="3200" dirty="0"/>
              <a:t>therefore no thought for the morrow: for the morrow shall take thought for the things of itself. Sufficient unto the day is the evil thereof.</a:t>
            </a:r>
          </a:p>
          <a:p>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41492757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The Kingdom Has To Be Established Inwardly First Then It Can Manifest Outwardly and Reign Properly</a:t>
            </a:r>
          </a:p>
          <a:p>
            <a:endParaRPr lang="en-US" sz="2800" b="1" dirty="0"/>
          </a:p>
          <a:p>
            <a:endParaRPr lang="en-US" sz="3600" b="1" dirty="0"/>
          </a:p>
          <a:p>
            <a:endParaRPr lang="en-US" sz="3600" b="1" dirty="0"/>
          </a:p>
          <a:p>
            <a:r>
              <a:rPr lang="en-US" sz="3600" b="1" dirty="0"/>
              <a:t>Let’s Read DANIEL 7:13-27</a:t>
            </a:r>
            <a:endParaRPr lang="en-US" sz="3600" b="1" u="sng" dirty="0"/>
          </a:p>
          <a:p>
            <a:pPr algn="l"/>
            <a:endParaRPr lang="en-US" sz="2800" b="1" u="sng"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0583361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fontScale="92500" lnSpcReduction="10000"/>
          </a:bodyPr>
          <a:lstStyle/>
          <a:p>
            <a:r>
              <a:rPr lang="en-US" sz="3600" b="1" dirty="0"/>
              <a:t>The Kingdom Has To Be Established Inwardly First Then It Can Manifest Outwardly and Reign Properly</a:t>
            </a:r>
          </a:p>
          <a:p>
            <a:endParaRPr lang="en-US" sz="3600" b="1" dirty="0"/>
          </a:p>
          <a:p>
            <a:pPr algn="l"/>
            <a:r>
              <a:rPr lang="en-US" b="1" dirty="0"/>
              <a:t>64-0802 - "The Future Home Of The Heavenly Bridegroom And The Earthly Bride"</a:t>
            </a:r>
            <a:endParaRPr lang="en-US" sz="3600" b="1" dirty="0"/>
          </a:p>
          <a:p>
            <a:pPr algn="l"/>
            <a:r>
              <a:rPr lang="en-US" b="1" dirty="0">
                <a:effectLst>
                  <a:glow rad="228600">
                    <a:schemeClr val="accent4">
                      <a:satMod val="175000"/>
                      <a:alpha val="40000"/>
                    </a:schemeClr>
                  </a:glow>
                </a:effectLst>
              </a:rPr>
              <a:t>God already took up His abode, potentially. The Kingdom of God is in the earth now, in the hearts of His saints. It’s His attributes that He begin in the beginning. Now His attributes is redeemed. What’s He waiting? To redeem the earth, to set His attributes on it, to fulfill exactly His predestinated plan.</a:t>
            </a:r>
            <a:r>
              <a:rPr lang="en-US" dirty="0"/>
              <a:t> Do you see it?</a:t>
            </a:r>
            <a:r>
              <a:rPr lang="en-US" sz="3600" dirty="0"/>
              <a:t/>
            </a:r>
            <a:br>
              <a:rPr lang="en-US" sz="3600" dirty="0"/>
            </a:br>
            <a:r>
              <a:rPr lang="en-US" b="1" dirty="0"/>
              <a:t/>
            </a:r>
            <a:br>
              <a:rPr lang="en-US" b="1" dirty="0"/>
            </a:br>
            <a:r>
              <a:rPr lang="en-US" b="1" dirty="0"/>
              <a:t>63-0728 - "Christ Is The Mystery Of God Revealed"</a:t>
            </a:r>
          </a:p>
          <a:p>
            <a:pPr algn="l"/>
            <a:r>
              <a:rPr lang="en-US" b="1" dirty="0"/>
              <a:t>Then, our Headship is a Kingdom. “The Kingdom of God is within you,” </a:t>
            </a:r>
            <a:r>
              <a:rPr lang="en-US" dirty="0"/>
              <a:t>said the Bible, Jesus. The Kingdom! We are not a denomination. </a:t>
            </a:r>
            <a:r>
              <a:rPr lang="en-US" b="1" dirty="0">
                <a:effectLst>
                  <a:glow rad="228600">
                    <a:schemeClr val="accent4">
                      <a:satMod val="175000"/>
                      <a:alpha val="40000"/>
                    </a:schemeClr>
                  </a:glow>
                </a:effectLst>
              </a:rPr>
              <a:t>We belong to a Kingdom, and the Kingdom is the Word of God made Spirit and Life in our own life, bringing to pass every promise in this day, as it did in that day when the Word and God was one. And the Word and God is one in His Church today, making It the Headship of the Body that is redeemed, to bring the Message in the last day; and be taken up from the dead, in the resurrection, to go back and restore again, as Adam and Eve, in the beginning in the garden of Eden. </a:t>
            </a:r>
            <a:r>
              <a:rPr lang="en-US" dirty="0"/>
              <a:t>The threefold mystery of God, His Body! Oh, my!</a:t>
            </a:r>
          </a:p>
          <a:p>
            <a:pPr algn="l"/>
            <a:r>
              <a:rPr lang="en-US" dirty="0"/>
              <a:t/>
            </a:r>
            <a:br>
              <a:rPr lang="en-US" dirty="0"/>
            </a:br>
            <a:endParaRPr lang="en-US" dirty="0"/>
          </a:p>
          <a:p>
            <a:pPr algn="l"/>
            <a:endParaRPr lang="en-US" b="1" dirty="0"/>
          </a:p>
          <a:p>
            <a:pPr marL="342900" indent="-342900" algn="l">
              <a:buFont typeface="Wingdings" pitchFamily="2" charset="2"/>
              <a:buChar char="v"/>
            </a:pPr>
            <a:endParaRPr lang="en-US" b="1"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40417041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0" y="0"/>
            <a:ext cx="12184264" cy="6858000"/>
          </a:xfrm>
          <a:prstGeom prst="rect">
            <a:avLst/>
          </a:prstGeom>
        </p:spPr>
      </p:pic>
      <p:sp>
        <p:nvSpPr>
          <p:cNvPr id="2" name="Title 1">
            <a:extLst>
              <a:ext uri="{FF2B5EF4-FFF2-40B4-BE49-F238E27FC236}">
                <a16:creationId xmlns:a16="http://schemas.microsoft.com/office/drawing/2014/main" xmlns="" id="{631B6995-20E3-834D-855F-F99484E4572A}"/>
              </a:ext>
            </a:extLst>
          </p:cNvPr>
          <p:cNvSpPr>
            <a:spLocks noGrp="1"/>
          </p:cNvSpPr>
          <p:nvPr>
            <p:ph type="ctrTitle"/>
          </p:nvPr>
        </p:nvSpPr>
        <p:spPr/>
        <p:txBody>
          <a:bodyPr/>
          <a:lstStyle/>
          <a:p>
            <a:r>
              <a:rPr lang="en-US" b="1" dirty="0"/>
              <a:t>THE KINGDOM OF GOD</a:t>
            </a:r>
          </a:p>
        </p:txBody>
      </p:sp>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p:txBody>
          <a:bodyPr>
            <a:normAutofit/>
          </a:bodyPr>
          <a:lstStyle/>
          <a:p>
            <a:r>
              <a:rPr lang="en-US" sz="3600" dirty="0">
                <a:solidFill>
                  <a:schemeClr val="accent1">
                    <a:lumMod val="50000"/>
                  </a:schemeClr>
                </a:solidFill>
              </a:rPr>
              <a:t>Is It External or Internal?</a:t>
            </a:r>
          </a:p>
        </p:txBody>
      </p:sp>
      <p:sp>
        <p:nvSpPr>
          <p:cNvPr id="4" name="TextBox 3">
            <a:extLst>
              <a:ext uri="{FF2B5EF4-FFF2-40B4-BE49-F238E27FC236}">
                <a16:creationId xmlns:a16="http://schemas.microsoft.com/office/drawing/2014/main" xmlns="" id="{053306FF-1AD9-A449-891E-641F111BBDB1}"/>
              </a:ext>
            </a:extLst>
          </p:cNvPr>
          <p:cNvSpPr txBox="1"/>
          <p:nvPr/>
        </p:nvSpPr>
        <p:spPr>
          <a:xfrm>
            <a:off x="127322" y="5103544"/>
            <a:ext cx="12192000" cy="1200329"/>
          </a:xfrm>
          <a:prstGeom prst="rect">
            <a:avLst/>
          </a:prstGeom>
          <a:noFill/>
        </p:spPr>
        <p:txBody>
          <a:bodyPr wrap="square" rtlCol="0">
            <a:spAutoFit/>
          </a:bodyPr>
          <a:lstStyle/>
          <a:p>
            <a:pPr algn="ctr"/>
            <a:r>
              <a:rPr lang="en-US" sz="3600" b="1" dirty="0"/>
              <a:t>I Say It’s Both But It Has To Begin Internally Within You In Order To Manifest Externally. </a:t>
            </a:r>
          </a:p>
        </p:txBody>
      </p:sp>
    </p:spTree>
    <p:extLst>
      <p:ext uri="{BB962C8B-B14F-4D97-AF65-F5344CB8AC3E}">
        <p14:creationId xmlns:p14="http://schemas.microsoft.com/office/powerpoint/2010/main" xmlns="" val="792785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3600" b="1" dirty="0"/>
              <a:t>The Lord’s Prayer</a:t>
            </a:r>
          </a:p>
          <a:p>
            <a:pPr algn="l"/>
            <a:r>
              <a:rPr lang="en-US" sz="2800" b="1" dirty="0"/>
              <a:t>MATTHEW 6:9-13</a:t>
            </a:r>
          </a:p>
          <a:p>
            <a:pPr algn="l"/>
            <a:r>
              <a:rPr lang="en-US" sz="2800" b="1" dirty="0"/>
              <a:t>9 </a:t>
            </a:r>
            <a:r>
              <a:rPr lang="en-US" sz="2800" dirty="0"/>
              <a:t>After</a:t>
            </a:r>
            <a:r>
              <a:rPr lang="en-US" sz="2800" b="1" dirty="0"/>
              <a:t> </a:t>
            </a:r>
            <a:r>
              <a:rPr lang="en-US" sz="2800" dirty="0"/>
              <a:t>this manner therefore pray ye: Our Father which art in heaven, Hallowed be thy name.</a:t>
            </a:r>
          </a:p>
          <a:p>
            <a:pPr algn="l"/>
            <a:endParaRPr lang="en-US" sz="2800" b="1" dirty="0"/>
          </a:p>
          <a:p>
            <a:pPr algn="l"/>
            <a:r>
              <a:rPr lang="en-US" sz="2800" b="1" dirty="0"/>
              <a:t>10</a:t>
            </a:r>
            <a:r>
              <a:rPr lang="en-US" sz="2800" dirty="0"/>
              <a:t> </a:t>
            </a:r>
            <a:r>
              <a:rPr lang="en-US" sz="2800" b="1" u="sng" dirty="0"/>
              <a:t>Thy kingdom come. </a:t>
            </a:r>
            <a:r>
              <a:rPr lang="en-US" sz="2800" dirty="0"/>
              <a:t>Thy will be done in earth, as it is in heaven.</a:t>
            </a:r>
          </a:p>
          <a:p>
            <a:pPr algn="l"/>
            <a:endParaRPr lang="en-US" sz="2800" b="1" dirty="0"/>
          </a:p>
          <a:p>
            <a:pPr algn="l"/>
            <a:r>
              <a:rPr lang="en-US" sz="2800" b="1" dirty="0"/>
              <a:t>11</a:t>
            </a:r>
            <a:r>
              <a:rPr lang="en-US" sz="2800" dirty="0"/>
              <a:t> Give us this day our daily bread. </a:t>
            </a:r>
          </a:p>
          <a:p>
            <a:pPr algn="l"/>
            <a:endParaRPr lang="en-US" sz="2800" b="1" dirty="0"/>
          </a:p>
          <a:p>
            <a:pPr algn="l"/>
            <a:r>
              <a:rPr lang="en-US" sz="2800" b="1" dirty="0"/>
              <a:t>12</a:t>
            </a:r>
            <a:r>
              <a:rPr lang="en-US" sz="2800" dirty="0"/>
              <a:t> And forgive us our debts, as we forgive our debtors.</a:t>
            </a:r>
          </a:p>
          <a:p>
            <a:pPr algn="l"/>
            <a:endParaRPr lang="en-US" sz="2800" b="1" dirty="0"/>
          </a:p>
          <a:p>
            <a:pPr algn="l"/>
            <a:r>
              <a:rPr lang="en-US" sz="2800" b="1" dirty="0"/>
              <a:t>13</a:t>
            </a:r>
            <a:r>
              <a:rPr lang="en-US" sz="2800" dirty="0"/>
              <a:t> And lead us not into temptation, but deliver us from evil: For thine is the kingdom, and the power, and the glory, for ever. Amen.</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1883708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pPr algn="l"/>
            <a:r>
              <a:rPr lang="en-US" sz="3200" b="1" dirty="0"/>
              <a:t>«  118-3       †        SMYRNAEAN.CHURCH.AGE  -  CHURCH.AGE.BOOK  CPT.4</a:t>
            </a:r>
          </a:p>
          <a:p>
            <a:pPr algn="l"/>
            <a:r>
              <a:rPr lang="en-US" sz="3200" dirty="0"/>
              <a:t>Here is where you have to believe again in the love, and goodness and wisdom of God. This, too, is needful. Remember He admonished, "Take no thought for the morrow, what ye shall eat or what ye shall put on. Your Father </a:t>
            </a:r>
            <a:r>
              <a:rPr lang="en-US" sz="3200" dirty="0" err="1"/>
              <a:t>knoweth</a:t>
            </a:r>
            <a:r>
              <a:rPr lang="en-US" sz="3200" dirty="0"/>
              <a:t> the things ye have need of. He Who clothes the lily and feeds the sparrow shall do much more for you. These physical things are not the true basic necessities of your life, for a man's life </a:t>
            </a:r>
            <a:r>
              <a:rPr lang="en-US" sz="3200" dirty="0" err="1"/>
              <a:t>consisteth</a:t>
            </a:r>
            <a:r>
              <a:rPr lang="en-US" sz="3200" dirty="0"/>
              <a:t> not of the things he possesses. But rather seek ye first the kingdom of God and His righteousness and all material necessities will be added unto you</a:t>
            </a:r>
            <a:r>
              <a:rPr lang="en-US" sz="3200" dirty="0" smtClean="0"/>
              <a:t>.”</a:t>
            </a:r>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490949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pPr algn="l"/>
            <a:r>
              <a:rPr lang="en-US" sz="3200" b="1" dirty="0"/>
              <a:t>«  118-3       †        SMYRNAEAN.CHURCH.AGE  -  CHURCH.AGE.BOOK  CPT.4</a:t>
            </a:r>
          </a:p>
          <a:p>
            <a:pPr algn="l"/>
            <a:r>
              <a:rPr lang="en-US" sz="3200" dirty="0" smtClean="0"/>
              <a:t>The </a:t>
            </a:r>
            <a:r>
              <a:rPr lang="en-US" sz="3200" dirty="0"/>
              <a:t>people of God are not material minded. They are Christ-minded. They do not seek the treasures that are below; they seek those above. It is absolutely true, the majority of Christians are NOT wealthy. Rather they are on the poor side. It was so in Jesus' day. It was true in Paul's day and it should be true today. Oh, it is not too true today for the </a:t>
            </a:r>
            <a:r>
              <a:rPr lang="en-US" sz="3200" dirty="0" err="1"/>
              <a:t>Laodicean</a:t>
            </a:r>
            <a:r>
              <a:rPr lang="en-US" sz="3200" dirty="0"/>
              <a:t> Age is one of vast wealth where often the criterion of spirituality is an abundance of earthly goods. My, how rich the church is in goods. But how poor in Spirit. "Blessed be ye poor, for yours is the kingdom of God. The kingdom of God is NOT meat and drink." It is not material. It is WITHIN us. A rich man is rich in God, not in worldly things.</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490949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pPr algn="l"/>
            <a:r>
              <a:rPr lang="en-US" sz="3600" b="1" dirty="0"/>
              <a:t>Luke 18:28-30</a:t>
            </a:r>
          </a:p>
          <a:p>
            <a:pPr algn="l"/>
            <a:r>
              <a:rPr lang="en-US" sz="3600" dirty="0" smtClean="0"/>
              <a:t>28 Then </a:t>
            </a:r>
            <a:r>
              <a:rPr lang="en-US" sz="3600" dirty="0"/>
              <a:t>Peter said, Lo, we have left all, and followed thee. </a:t>
            </a:r>
          </a:p>
          <a:p>
            <a:pPr algn="l"/>
            <a:r>
              <a:rPr lang="en-US" sz="3600" b="1" dirty="0" smtClean="0">
                <a:solidFill>
                  <a:schemeClr val="accent1">
                    <a:lumMod val="50000"/>
                  </a:schemeClr>
                </a:solidFill>
              </a:rPr>
              <a:t>29 And </a:t>
            </a:r>
            <a:r>
              <a:rPr lang="en-US" sz="3600" b="1" dirty="0">
                <a:solidFill>
                  <a:schemeClr val="accent1">
                    <a:lumMod val="50000"/>
                  </a:schemeClr>
                </a:solidFill>
              </a:rPr>
              <a:t>he said unto them, Verily I say unto you, There is no man that hath left house, or parents, or brethren, or wife, or children, for the kingdom of God's sake, </a:t>
            </a:r>
          </a:p>
          <a:p>
            <a:pPr algn="l"/>
            <a:r>
              <a:rPr lang="en-US" sz="3600" dirty="0" smtClean="0"/>
              <a:t>30 Who </a:t>
            </a:r>
            <a:r>
              <a:rPr lang="en-US" sz="3600" dirty="0"/>
              <a:t>shall not receive manifold more in this present time, and in the world to come life everlasting.</a:t>
            </a:r>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570938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F84FB78-D88A-C843-B242-6080BB2F224A}"/>
              </a:ext>
            </a:extLst>
          </p:cNvPr>
          <p:cNvPicPr>
            <a:picLocks noChangeAspect="1"/>
          </p:cNvPicPr>
          <p:nvPr/>
        </p:nvPicPr>
        <p:blipFill>
          <a:blip r:embed="rId2" cstate="print">
            <a:alphaModFix amt="50000"/>
            <a:extLst>
              <a:ext uri="{28A0092B-C50C-407E-A947-70E740481C1C}">
                <a14:useLocalDpi xmlns:a14="http://schemas.microsoft.com/office/drawing/2010/main" xmlns="" val="0"/>
              </a:ext>
            </a:extLst>
          </a:blip>
          <a:stretch>
            <a:fillRect/>
          </a:stretch>
        </p:blipFill>
        <p:spPr>
          <a:xfrm>
            <a:off x="3868" y="0"/>
            <a:ext cx="12184264" cy="6858000"/>
          </a:xfrm>
          <a:prstGeom prst="rect">
            <a:avLst/>
          </a:prstGeom>
        </p:spPr>
      </p:pic>
      <p:sp>
        <p:nvSpPr>
          <p:cNvPr id="3" name="Subtitle 2">
            <a:extLst>
              <a:ext uri="{FF2B5EF4-FFF2-40B4-BE49-F238E27FC236}">
                <a16:creationId xmlns:a16="http://schemas.microsoft.com/office/drawing/2014/main" xmlns="" id="{AEC7E563-BE39-7948-84AC-40059FE4224B}"/>
              </a:ext>
            </a:extLst>
          </p:cNvPr>
          <p:cNvSpPr>
            <a:spLocks noGrp="1"/>
          </p:cNvSpPr>
          <p:nvPr>
            <p:ph type="subTitle" idx="1"/>
          </p:nvPr>
        </p:nvSpPr>
        <p:spPr>
          <a:xfrm>
            <a:off x="0" y="0"/>
            <a:ext cx="12188132" cy="6857999"/>
          </a:xfrm>
        </p:spPr>
        <p:txBody>
          <a:bodyPr>
            <a:normAutofit/>
          </a:bodyPr>
          <a:lstStyle/>
          <a:p>
            <a:r>
              <a:rPr lang="en-US" sz="4400" b="1" dirty="0"/>
              <a:t>Is The Kingdom of God External? What The Kingdom Is Not</a:t>
            </a:r>
          </a:p>
          <a:p>
            <a:pPr algn="l"/>
            <a:endParaRPr lang="en-US" sz="3200" b="1" dirty="0" smtClean="0"/>
          </a:p>
          <a:p>
            <a:pPr algn="l"/>
            <a:r>
              <a:rPr lang="en-US" sz="3200" b="1" dirty="0" smtClean="0"/>
              <a:t>John </a:t>
            </a:r>
            <a:r>
              <a:rPr lang="en-US" sz="3200" b="1" dirty="0"/>
              <a:t>6:14-15</a:t>
            </a:r>
          </a:p>
          <a:p>
            <a:pPr algn="l"/>
            <a:r>
              <a:rPr lang="en-US" sz="3200" dirty="0" smtClean="0"/>
              <a:t>14 Then </a:t>
            </a:r>
            <a:r>
              <a:rPr lang="en-US" sz="3200" dirty="0"/>
              <a:t>those men, when they had seen the miracle that Jesus did, said, This is of a truth that prophet that should come into the world. </a:t>
            </a:r>
          </a:p>
          <a:p>
            <a:pPr algn="l"/>
            <a:r>
              <a:rPr lang="en-US" sz="3200" dirty="0" smtClean="0"/>
              <a:t>15 When </a:t>
            </a:r>
            <a:r>
              <a:rPr lang="en-US" sz="3200" dirty="0"/>
              <a:t>Jesus therefore perceived that they would come and take him by force, to make him a king, he departed again into a mountain himself alone</a:t>
            </a:r>
            <a:r>
              <a:rPr lang="en-US" sz="3200" dirty="0" smtClean="0"/>
              <a:t>.</a:t>
            </a:r>
            <a:endParaRPr lang="en-US" sz="3200" dirty="0"/>
          </a:p>
        </p:txBody>
      </p:sp>
      <p:sp>
        <p:nvSpPr>
          <p:cNvPr id="2" name="Rectangle 1">
            <a:extLst>
              <a:ext uri="{FF2B5EF4-FFF2-40B4-BE49-F238E27FC236}">
                <a16:creationId xmlns:a16="http://schemas.microsoft.com/office/drawing/2014/main" xmlns="" id="{67EA72AE-7183-174E-8213-EF77CCC92A4A}"/>
              </a:ext>
            </a:extLst>
          </p:cNvPr>
          <p:cNvSpPr/>
          <p:nvPr/>
        </p:nvSpPr>
        <p:spPr>
          <a:xfrm>
            <a:off x="0" y="-2"/>
            <a:ext cx="12192000" cy="646331"/>
          </a:xfrm>
          <a:prstGeom prst="rect">
            <a:avLst/>
          </a:prstGeom>
        </p:spPr>
        <p:txBody>
          <a:bodyPr wrap="square">
            <a:spAutoFit/>
          </a:bodyPr>
          <a:lstStyle/>
          <a:p>
            <a:r>
              <a:rPr lang="en-US" sz="3600" dirty="0"/>
              <a:t> </a:t>
            </a:r>
            <a:endParaRPr lang="en-US" sz="2400" dirty="0"/>
          </a:p>
        </p:txBody>
      </p:sp>
    </p:spTree>
    <p:extLst>
      <p:ext uri="{BB962C8B-B14F-4D97-AF65-F5344CB8AC3E}">
        <p14:creationId xmlns:p14="http://schemas.microsoft.com/office/powerpoint/2010/main" xmlns="" val="2197733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1266</TotalTime>
  <Words>4795</Words>
  <Application>Microsoft Office PowerPoint</Application>
  <PresentationFormat>Custom</PresentationFormat>
  <Paragraphs>347</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THE KINGDOM OF GOD</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THE KINGDOM OF GOD</vt:lpstr>
      <vt:lpstr>Slide 53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KINGDOM OF GOD</dc:title>
  <dc:creator>Microsoft Office User</dc:creator>
  <cp:lastModifiedBy>SWC</cp:lastModifiedBy>
  <cp:revision>71</cp:revision>
  <dcterms:created xsi:type="dcterms:W3CDTF">2018-02-04T05:50:41Z</dcterms:created>
  <dcterms:modified xsi:type="dcterms:W3CDTF">2018-06-13T23:12:53Z</dcterms:modified>
</cp:coreProperties>
</file>