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76" r:id="rId5"/>
    <p:sldId id="266" r:id="rId6"/>
    <p:sldId id="273" r:id="rId7"/>
    <p:sldId id="263" r:id="rId8"/>
    <p:sldId id="261" r:id="rId9"/>
    <p:sldId id="264" r:id="rId10"/>
    <p:sldId id="274" r:id="rId11"/>
    <p:sldId id="275" r:id="rId12"/>
    <p:sldId id="259" r:id="rId13"/>
    <p:sldId id="260" r:id="rId14"/>
    <p:sldId id="270" r:id="rId15"/>
    <p:sldId id="277" r:id="rId16"/>
    <p:sldId id="267" r:id="rId17"/>
    <p:sldId id="272"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0" autoAdjust="0"/>
    <p:restoredTop sz="94660"/>
  </p:normalViewPr>
  <p:slideViewPr>
    <p:cSldViewPr snapToGrid="0">
      <p:cViewPr varScale="1">
        <p:scale>
          <a:sx n="62" d="100"/>
          <a:sy n="62" d="100"/>
        </p:scale>
        <p:origin x="10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C9AC28A-506E-43C1-9974-ED64756EE42D}" type="datetimeFigureOut">
              <a:rPr lang="en-US" smtClean="0"/>
              <a:t>1/27/2019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227946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9AC28A-506E-43C1-9974-ED64756EE4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343339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C9AC28A-506E-43C1-9974-ED64756EE42D}" type="datetimeFigureOut">
              <a:rPr lang="en-US" smtClean="0"/>
              <a:t>1/27/2019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279463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C9AC28A-506E-43C1-9974-ED64756EE42D}" type="datetimeFigureOut">
              <a:rPr lang="en-US" smtClean="0"/>
              <a:t>1/27/2019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D661DDC-6D44-478F-9AFB-580CFF74B07A}"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296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C9AC28A-506E-43C1-9974-ED64756EE42D}" type="datetimeFigureOut">
              <a:rPr lang="en-US" smtClean="0"/>
              <a:t>1/27/2019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377736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9AC28A-506E-43C1-9974-ED64756EE4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2625614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9AC28A-506E-43C1-9974-ED64756EE4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297185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AC28A-506E-43C1-9974-ED64756EE4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2968572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C9AC28A-506E-43C1-9974-ED64756EE42D}" type="datetimeFigureOut">
              <a:rPr lang="en-US" smtClean="0"/>
              <a:t>1/27/2019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396131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AC28A-506E-43C1-9974-ED64756EE4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84255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C9AC28A-506E-43C1-9974-ED64756EE42D}" type="datetimeFigureOut">
              <a:rPr lang="en-US" smtClean="0"/>
              <a:t>1/27/2019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95335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9AC28A-506E-43C1-9974-ED64756EE4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4641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9AC28A-506E-43C1-9974-ED64756EE4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40974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9AC28A-506E-43C1-9974-ED64756EE4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91366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AC28A-506E-43C1-9974-ED64756EE4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127199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9AC28A-506E-43C1-9974-ED64756EE4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266246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9AC28A-506E-43C1-9974-ED64756EE4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61DDC-6D44-478F-9AFB-580CFF74B07A}" type="slidenum">
              <a:rPr lang="en-US" smtClean="0"/>
              <a:t>‹#›</a:t>
            </a:fld>
            <a:endParaRPr lang="en-US"/>
          </a:p>
        </p:txBody>
      </p:sp>
    </p:spTree>
    <p:extLst>
      <p:ext uri="{BB962C8B-B14F-4D97-AF65-F5344CB8AC3E}">
        <p14:creationId xmlns:p14="http://schemas.microsoft.com/office/powerpoint/2010/main" val="172128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C9AC28A-506E-43C1-9974-ED64756EE42D}" type="datetimeFigureOut">
              <a:rPr lang="en-US" smtClean="0"/>
              <a:t>1/27/2019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661DDC-6D44-478F-9AFB-580CFF74B07A}" type="slidenum">
              <a:rPr lang="en-US" smtClean="0"/>
              <a:t>‹#›</a:t>
            </a:fld>
            <a:endParaRPr lang="en-US"/>
          </a:p>
        </p:txBody>
      </p:sp>
    </p:spTree>
    <p:extLst>
      <p:ext uri="{BB962C8B-B14F-4D97-AF65-F5344CB8AC3E}">
        <p14:creationId xmlns:p14="http://schemas.microsoft.com/office/powerpoint/2010/main" val="8298901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ilitary_intelligence" TargetMode="External"/><Relationship Id="rId7" Type="http://schemas.openxmlformats.org/officeDocument/2006/relationships/image" Target="../media/image3.jpeg"/><Relationship Id="rId2" Type="http://schemas.openxmlformats.org/officeDocument/2006/relationships/hyperlink" Target="https://en.wikipedia.org/wiki/Imperial_Japanese_Army" TargetMode="External"/><Relationship Id="rId1" Type="http://schemas.openxmlformats.org/officeDocument/2006/relationships/slideLayout" Target="../slideLayouts/slideLayout9.xml"/><Relationship Id="rId6" Type="http://schemas.openxmlformats.org/officeDocument/2006/relationships/hyperlink" Target="https://en.wikipedia.org/wiki/Philippines" TargetMode="External"/><Relationship Id="rId5" Type="http://schemas.openxmlformats.org/officeDocument/2006/relationships/hyperlink" Target="https://en.wikipedia.org/wiki/Japanese_holdout" TargetMode="External"/><Relationship Id="rId4" Type="http://schemas.openxmlformats.org/officeDocument/2006/relationships/hyperlink" Target="https://en.wikipedia.org/wiki/World_War_II"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Lubang_Islan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solidFill>
                  <a:srgbClr val="FFFF00"/>
                </a:solidFill>
              </a:rPr>
              <a:t>Ii Samuel 23</a:t>
            </a:r>
          </a:p>
        </p:txBody>
      </p:sp>
      <p:sp>
        <p:nvSpPr>
          <p:cNvPr id="3" name="Content Placeholder 2"/>
          <p:cNvSpPr>
            <a:spLocks noGrp="1"/>
          </p:cNvSpPr>
          <p:nvPr>
            <p:ph idx="1"/>
          </p:nvPr>
        </p:nvSpPr>
        <p:spPr/>
        <p:txBody>
          <a:bodyPr>
            <a:noAutofit/>
          </a:bodyPr>
          <a:lstStyle/>
          <a:p>
            <a:pPr marL="0" indent="0" algn="just">
              <a:buNone/>
            </a:pPr>
            <a:r>
              <a:rPr lang="en-US" sz="2600" b="1" i="1" dirty="0"/>
              <a:t> 8     ¶  These be the names of the mighty men whom David had: The </a:t>
            </a:r>
            <a:r>
              <a:rPr lang="en-US" sz="2600" b="1" i="1" dirty="0" err="1"/>
              <a:t>Tachmonite</a:t>
            </a:r>
            <a:r>
              <a:rPr lang="en-US" sz="2600" b="1" i="1" dirty="0"/>
              <a:t> that sat in the seat, chief among the captains; the same was </a:t>
            </a:r>
            <a:r>
              <a:rPr lang="en-US" sz="2600" b="1" i="1" dirty="0" err="1">
                <a:solidFill>
                  <a:srgbClr val="FFFF00"/>
                </a:solidFill>
              </a:rPr>
              <a:t>Adino</a:t>
            </a:r>
            <a:r>
              <a:rPr lang="en-US" sz="2600" b="1" i="1" dirty="0">
                <a:solidFill>
                  <a:srgbClr val="FFFF00"/>
                </a:solidFill>
              </a:rPr>
              <a:t> the </a:t>
            </a:r>
            <a:r>
              <a:rPr lang="en-US" sz="2600" b="1" i="1" dirty="0" err="1">
                <a:solidFill>
                  <a:srgbClr val="FFFF00"/>
                </a:solidFill>
              </a:rPr>
              <a:t>Eznite</a:t>
            </a:r>
            <a:r>
              <a:rPr lang="en-US" sz="2600" b="1" i="1" dirty="0"/>
              <a:t>: he lift up his spear against eight hundred, whom he slew at one time.</a:t>
            </a:r>
          </a:p>
          <a:p>
            <a:pPr marL="0" indent="0" algn="just">
              <a:buNone/>
            </a:pPr>
            <a:r>
              <a:rPr lang="en-US" sz="2600" b="1" i="1" dirty="0"/>
              <a:t>9    And after him was </a:t>
            </a:r>
            <a:r>
              <a:rPr lang="en-US" sz="2600" b="1" i="1" dirty="0" err="1">
                <a:solidFill>
                  <a:srgbClr val="FFFF00"/>
                </a:solidFill>
              </a:rPr>
              <a:t>Eleazar</a:t>
            </a:r>
            <a:r>
              <a:rPr lang="en-US" sz="2600" b="1" i="1" dirty="0">
                <a:solidFill>
                  <a:srgbClr val="FFFF00"/>
                </a:solidFill>
              </a:rPr>
              <a:t> the son of Dodo the </a:t>
            </a:r>
            <a:r>
              <a:rPr lang="en-US" sz="2600" b="1" i="1" dirty="0" err="1">
                <a:solidFill>
                  <a:srgbClr val="FFFF00"/>
                </a:solidFill>
              </a:rPr>
              <a:t>Ahohite</a:t>
            </a:r>
            <a:r>
              <a:rPr lang="en-US" sz="2600" b="1" i="1" dirty="0"/>
              <a:t>, one of the three mighty men with David, when they defied the Philistines that were there gathered together to battle, and the men of Israel were gone away:</a:t>
            </a:r>
          </a:p>
          <a:p>
            <a:pPr marL="0" indent="0" algn="just">
              <a:buNone/>
            </a:pPr>
            <a:r>
              <a:rPr lang="en-US" sz="2600" b="1" i="1" dirty="0"/>
              <a:t>10    He arose, and smote the Philistines until his hand was weary, and his hand clave unto the sword: and the LORD wrought a great victory that day; and the people returned after him only to spoil.</a:t>
            </a:r>
          </a:p>
        </p:txBody>
      </p:sp>
    </p:spTree>
    <p:extLst>
      <p:ext uri="{BB962C8B-B14F-4D97-AF65-F5344CB8AC3E}">
        <p14:creationId xmlns:p14="http://schemas.microsoft.com/office/powerpoint/2010/main" val="28544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356" y="97950"/>
            <a:ext cx="10188844" cy="1293028"/>
          </a:xfrm>
        </p:spPr>
        <p:txBody>
          <a:bodyPr>
            <a:noAutofit/>
          </a:bodyPr>
          <a:lstStyle/>
          <a:p>
            <a:r>
              <a:rPr lang="en-US" sz="5400" b="1" u="sng" dirty="0">
                <a:solidFill>
                  <a:srgbClr val="FFFF00"/>
                </a:solidFill>
              </a:rPr>
              <a:t>David’s three mighty men</a:t>
            </a:r>
          </a:p>
        </p:txBody>
      </p:sp>
      <p:sp>
        <p:nvSpPr>
          <p:cNvPr id="3" name="Content Placeholder 2"/>
          <p:cNvSpPr>
            <a:spLocks noGrp="1"/>
          </p:cNvSpPr>
          <p:nvPr>
            <p:ph idx="1"/>
          </p:nvPr>
        </p:nvSpPr>
        <p:spPr>
          <a:xfrm>
            <a:off x="170597" y="1295657"/>
            <a:ext cx="11913358" cy="5322119"/>
          </a:xfrm>
        </p:spPr>
        <p:txBody>
          <a:bodyPr>
            <a:noAutofit/>
          </a:bodyPr>
          <a:lstStyle/>
          <a:p>
            <a:pPr algn="just"/>
            <a:r>
              <a:rPr lang="en-US" sz="4000" b="1" dirty="0" err="1">
                <a:solidFill>
                  <a:srgbClr val="FFFF00"/>
                </a:solidFill>
              </a:rPr>
              <a:t>Adino</a:t>
            </a:r>
            <a:r>
              <a:rPr lang="en-US" sz="4000" b="1" dirty="0">
                <a:solidFill>
                  <a:srgbClr val="FFFF00"/>
                </a:solidFill>
              </a:rPr>
              <a:t> the </a:t>
            </a:r>
            <a:r>
              <a:rPr lang="en-US" sz="4000" b="1" dirty="0" err="1">
                <a:solidFill>
                  <a:srgbClr val="FFFF00"/>
                </a:solidFill>
              </a:rPr>
              <a:t>Eznite</a:t>
            </a:r>
            <a:r>
              <a:rPr lang="en-US" sz="4000" b="1" dirty="0">
                <a:solidFill>
                  <a:srgbClr val="FFFF00"/>
                </a:solidFill>
              </a:rPr>
              <a:t> </a:t>
            </a:r>
            <a:r>
              <a:rPr lang="en-US" sz="4000" b="1" dirty="0"/>
              <a:t>– he lifted up his spear against 800 Philistines and slew them at one time in the passage way</a:t>
            </a:r>
          </a:p>
          <a:p>
            <a:pPr algn="just"/>
            <a:r>
              <a:rPr lang="en-US" sz="4000" b="1" dirty="0" err="1">
                <a:solidFill>
                  <a:srgbClr val="FFFF00"/>
                </a:solidFill>
              </a:rPr>
              <a:t>Eleazar</a:t>
            </a:r>
            <a:r>
              <a:rPr lang="en-US" sz="4000" b="1" dirty="0">
                <a:solidFill>
                  <a:srgbClr val="FFFF00"/>
                </a:solidFill>
              </a:rPr>
              <a:t> son of Dodo </a:t>
            </a:r>
            <a:r>
              <a:rPr lang="en-US" sz="4000" b="1" dirty="0"/>
              <a:t>– he defended a barley field with his sword stuck in his hand from Philistines stealing the crops every year</a:t>
            </a:r>
          </a:p>
          <a:p>
            <a:pPr algn="just"/>
            <a:r>
              <a:rPr lang="en-US" sz="4000" b="1" dirty="0" err="1">
                <a:solidFill>
                  <a:srgbClr val="FFFF00"/>
                </a:solidFill>
              </a:rPr>
              <a:t>Shammah</a:t>
            </a:r>
            <a:r>
              <a:rPr lang="en-US" sz="4000" b="1" dirty="0">
                <a:solidFill>
                  <a:srgbClr val="FFFF00"/>
                </a:solidFill>
              </a:rPr>
              <a:t> son of Agee </a:t>
            </a:r>
            <a:r>
              <a:rPr lang="en-US" sz="4000" b="1" dirty="0"/>
              <a:t>– he stood in the ground full of </a:t>
            </a:r>
            <a:r>
              <a:rPr lang="en-US" sz="4000" b="1" dirty="0" err="1"/>
              <a:t>lentiles</a:t>
            </a:r>
            <a:r>
              <a:rPr lang="en-US" sz="4000" b="1" dirty="0"/>
              <a:t> to defend it from the Philistines</a:t>
            </a:r>
          </a:p>
        </p:txBody>
      </p:sp>
    </p:spTree>
    <p:extLst>
      <p:ext uri="{BB962C8B-B14F-4D97-AF65-F5344CB8AC3E}">
        <p14:creationId xmlns:p14="http://schemas.microsoft.com/office/powerpoint/2010/main" val="356853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936"/>
            <a:ext cx="12192000" cy="1293028"/>
          </a:xfrm>
        </p:spPr>
        <p:txBody>
          <a:bodyPr>
            <a:noAutofit/>
          </a:bodyPr>
          <a:lstStyle/>
          <a:p>
            <a:pPr algn="ctr"/>
            <a:r>
              <a:rPr lang="en-PH" sz="5400" b="1" u="sng" dirty="0"/>
              <a:t>Characteristics of these three mighty men</a:t>
            </a:r>
            <a:endParaRPr lang="en-US" sz="5400" b="1" u="sng" dirty="0"/>
          </a:p>
        </p:txBody>
      </p:sp>
      <p:sp>
        <p:nvSpPr>
          <p:cNvPr id="3" name="Content Placeholder 2"/>
          <p:cNvSpPr>
            <a:spLocks noGrp="1"/>
          </p:cNvSpPr>
          <p:nvPr>
            <p:ph idx="1"/>
          </p:nvPr>
        </p:nvSpPr>
        <p:spPr>
          <a:xfrm>
            <a:off x="0" y="1760608"/>
            <a:ext cx="12192000" cy="4841670"/>
          </a:xfrm>
        </p:spPr>
        <p:txBody>
          <a:bodyPr>
            <a:noAutofit/>
          </a:bodyPr>
          <a:lstStyle/>
          <a:p>
            <a:pPr algn="just"/>
            <a:r>
              <a:rPr lang="en-US" sz="3200" b="1" dirty="0"/>
              <a:t>These three mighty men did not run or retreat  when the odds were against them</a:t>
            </a:r>
          </a:p>
          <a:p>
            <a:pPr algn="just"/>
            <a:r>
              <a:rPr lang="en-US" sz="3200" b="1" dirty="0"/>
              <a:t>These three mighty men did not quit or surrendered when it seemed like it was the only logical thing to do</a:t>
            </a:r>
          </a:p>
          <a:p>
            <a:pPr algn="just"/>
            <a:r>
              <a:rPr lang="en-US" sz="3200" b="1" dirty="0"/>
              <a:t>These three mighty men did not refuse to defend the seemingly insignificant parcel of ground which might be beneath there abilities and dignity</a:t>
            </a:r>
          </a:p>
          <a:p>
            <a:pPr algn="just"/>
            <a:r>
              <a:rPr lang="en-US" sz="3200" b="1" dirty="0"/>
              <a:t>In each case, God gave victory after He saw the determination of these men to stand there ground</a:t>
            </a:r>
          </a:p>
          <a:p>
            <a:pPr algn="just"/>
            <a:endParaRPr lang="en-US" sz="3200" b="1" dirty="0"/>
          </a:p>
        </p:txBody>
      </p:sp>
    </p:spTree>
    <p:extLst>
      <p:ext uri="{BB962C8B-B14F-4D97-AF65-F5344CB8AC3E}">
        <p14:creationId xmlns:p14="http://schemas.microsoft.com/office/powerpoint/2010/main" val="3997584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58"/>
            <a:ext cx="11732217" cy="1293028"/>
          </a:xfrm>
        </p:spPr>
        <p:txBody>
          <a:bodyPr>
            <a:noAutofit/>
          </a:bodyPr>
          <a:lstStyle/>
          <a:p>
            <a:r>
              <a:rPr lang="en-PH" sz="4400" b="1" u="sng" dirty="0"/>
              <a:t>Quote: </a:t>
            </a:r>
            <a:r>
              <a:rPr lang="en-US" sz="4400" b="1" u="sng" dirty="0"/>
              <a:t>God’s preparation -1954</a:t>
            </a:r>
          </a:p>
        </p:txBody>
      </p:sp>
      <p:sp>
        <p:nvSpPr>
          <p:cNvPr id="3" name="Content Placeholder 2"/>
          <p:cNvSpPr>
            <a:spLocks noGrp="1"/>
          </p:cNvSpPr>
          <p:nvPr>
            <p:ph idx="1"/>
          </p:nvPr>
        </p:nvSpPr>
        <p:spPr>
          <a:xfrm>
            <a:off x="151641" y="1140678"/>
            <a:ext cx="11847015" cy="5384108"/>
          </a:xfrm>
        </p:spPr>
        <p:txBody>
          <a:bodyPr>
            <a:noAutofit/>
          </a:bodyPr>
          <a:lstStyle/>
          <a:p>
            <a:r>
              <a:rPr lang="en-US" sz="3500" b="1" i="1" dirty="0">
                <a:solidFill>
                  <a:srgbClr val="FFFF00"/>
                </a:solidFill>
              </a:rPr>
              <a:t>So your trials sometime is jewels</a:t>
            </a:r>
            <a:r>
              <a:rPr lang="en-US" sz="3500" b="1" i="1" dirty="0"/>
              <a:t>. Do you realize that? It said that it was more precious than gold, your faith when it's been tried</a:t>
            </a:r>
            <a:endParaRPr lang="en-PH" sz="3500" b="1" i="1" dirty="0"/>
          </a:p>
          <a:p>
            <a:r>
              <a:rPr lang="en-US" sz="3500" b="1" i="1" dirty="0"/>
              <a:t>When you go through temptation, </a:t>
            </a:r>
            <a:r>
              <a:rPr lang="en-US" sz="3500" b="1" i="1" dirty="0">
                <a:solidFill>
                  <a:srgbClr val="FFFF00"/>
                </a:solidFill>
              </a:rPr>
              <a:t>just hold your ground</a:t>
            </a:r>
            <a:endParaRPr lang="en-PH" sz="3500" b="1" i="1" dirty="0">
              <a:solidFill>
                <a:srgbClr val="FFFF00"/>
              </a:solidFill>
            </a:endParaRPr>
          </a:p>
          <a:p>
            <a:r>
              <a:rPr lang="en-US" sz="3500" b="1" i="1" dirty="0"/>
              <a:t>Stay right where you're at till God says it. Don't shake at every win</a:t>
            </a:r>
            <a:r>
              <a:rPr lang="en-PH" sz="3500" b="1" i="1" dirty="0"/>
              <a:t>d</a:t>
            </a:r>
          </a:p>
          <a:p>
            <a:r>
              <a:rPr lang="en-US" sz="3500" b="1" i="1" dirty="0"/>
              <a:t>Even if you're a little out of the way, if you'll really, in your heart, be sincere and </a:t>
            </a:r>
            <a:r>
              <a:rPr lang="en-US" sz="3500" b="1" i="1" dirty="0">
                <a:solidFill>
                  <a:srgbClr val="FFFF00"/>
                </a:solidFill>
              </a:rPr>
              <a:t>stand firm</a:t>
            </a:r>
            <a:r>
              <a:rPr lang="en-US" sz="3500" b="1" i="1" dirty="0"/>
              <a:t> on what you believe, </a:t>
            </a:r>
            <a:r>
              <a:rPr lang="en-US" sz="3500" b="1" i="1" dirty="0">
                <a:solidFill>
                  <a:srgbClr val="FFFF00"/>
                </a:solidFill>
              </a:rPr>
              <a:t>God will respect it</a:t>
            </a:r>
            <a:r>
              <a:rPr lang="en-US" sz="3500" b="1" i="1"/>
              <a:t>. </a:t>
            </a:r>
            <a:endParaRPr lang="en-US" sz="3500" b="1" i="1" dirty="0"/>
          </a:p>
        </p:txBody>
      </p:sp>
    </p:spTree>
    <p:extLst>
      <p:ext uri="{BB962C8B-B14F-4D97-AF65-F5344CB8AC3E}">
        <p14:creationId xmlns:p14="http://schemas.microsoft.com/office/powerpoint/2010/main" val="1811877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283930"/>
            <a:ext cx="11025753" cy="1293028"/>
          </a:xfrm>
        </p:spPr>
        <p:txBody>
          <a:bodyPr>
            <a:noAutofit/>
          </a:bodyPr>
          <a:lstStyle/>
          <a:p>
            <a:r>
              <a:rPr lang="en-PH" sz="4400" b="1" u="sng" dirty="0"/>
              <a:t>Quote: </a:t>
            </a:r>
            <a:r>
              <a:rPr lang="en-US" sz="4400" b="1" u="sng" dirty="0"/>
              <a:t>Stand still and see the salvation of the lord - 1957</a:t>
            </a:r>
          </a:p>
        </p:txBody>
      </p:sp>
      <p:sp>
        <p:nvSpPr>
          <p:cNvPr id="3" name="Content Placeholder 2"/>
          <p:cNvSpPr>
            <a:spLocks noGrp="1"/>
          </p:cNvSpPr>
          <p:nvPr>
            <p:ph idx="1"/>
          </p:nvPr>
        </p:nvSpPr>
        <p:spPr>
          <a:xfrm>
            <a:off x="685800" y="2194560"/>
            <a:ext cx="10820400" cy="3570809"/>
          </a:xfrm>
        </p:spPr>
        <p:txBody>
          <a:bodyPr>
            <a:normAutofit/>
          </a:bodyPr>
          <a:lstStyle/>
          <a:p>
            <a:pPr marL="0" indent="0" algn="ctr">
              <a:buNone/>
            </a:pPr>
            <a:r>
              <a:rPr lang="en-PH" sz="4400" b="1" i="1" smtClean="0"/>
              <a:t>“</a:t>
            </a:r>
            <a:r>
              <a:rPr lang="en-US" sz="4400" b="1" i="1" dirty="0"/>
              <a:t>And it's so strange to see that </a:t>
            </a:r>
            <a:r>
              <a:rPr lang="en-US" sz="4400" b="1" i="1" dirty="0">
                <a:solidFill>
                  <a:srgbClr val="FFFF00"/>
                </a:solidFill>
              </a:rPr>
              <a:t>when people take a stand for God</a:t>
            </a:r>
            <a:r>
              <a:rPr lang="en-US" sz="4400" b="1" i="1" dirty="0"/>
              <a:t>, looks like that the devil throws everything in their way that he can throw in their way.</a:t>
            </a:r>
            <a:r>
              <a:rPr lang="en-US" sz="4400" b="1" i="1" dirty="0">
                <a:solidFill>
                  <a:srgbClr val="FFFF00"/>
                </a:solidFill>
              </a:rPr>
              <a:t> But God makes a way through that way</a:t>
            </a:r>
            <a:r>
              <a:rPr lang="en-US" sz="4400" b="1" i="1" dirty="0"/>
              <a:t>.</a:t>
            </a:r>
            <a:r>
              <a:rPr lang="en-PH" sz="4400" b="1" i="1" dirty="0"/>
              <a:t>”</a:t>
            </a:r>
            <a:endParaRPr lang="en-US" sz="4400" b="1" i="1" dirty="0"/>
          </a:p>
        </p:txBody>
      </p:sp>
    </p:spTree>
    <p:extLst>
      <p:ext uri="{BB962C8B-B14F-4D97-AF65-F5344CB8AC3E}">
        <p14:creationId xmlns:p14="http://schemas.microsoft.com/office/powerpoint/2010/main" val="812051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56" y="237433"/>
            <a:ext cx="11468746" cy="1293028"/>
          </a:xfrm>
        </p:spPr>
        <p:txBody>
          <a:bodyPr>
            <a:noAutofit/>
          </a:bodyPr>
          <a:lstStyle/>
          <a:p>
            <a:r>
              <a:rPr lang="en-US" sz="4400" b="1" u="sng" dirty="0"/>
              <a:t>The unchangeable god working in an </a:t>
            </a:r>
            <a:r>
              <a:rPr lang="en-US" sz="4400" b="1" u="sng" dirty="0" err="1"/>
              <a:t>unexpectable</a:t>
            </a:r>
            <a:r>
              <a:rPr lang="en-US" sz="4400" b="1" u="sng" dirty="0"/>
              <a:t> way - 1962</a:t>
            </a:r>
          </a:p>
        </p:txBody>
      </p:sp>
      <p:sp>
        <p:nvSpPr>
          <p:cNvPr id="3" name="Content Placeholder 2"/>
          <p:cNvSpPr>
            <a:spLocks noGrp="1"/>
          </p:cNvSpPr>
          <p:nvPr>
            <p:ph idx="1"/>
          </p:nvPr>
        </p:nvSpPr>
        <p:spPr>
          <a:xfrm>
            <a:off x="104254" y="1714113"/>
            <a:ext cx="11968926" cy="4024125"/>
          </a:xfrm>
        </p:spPr>
        <p:txBody>
          <a:bodyPr>
            <a:noAutofit/>
          </a:bodyPr>
          <a:lstStyle/>
          <a:p>
            <a:pPr marL="0" indent="0" algn="ctr">
              <a:buNone/>
            </a:pPr>
            <a:r>
              <a:rPr lang="en-PH" sz="4400" b="1" i="1" dirty="0">
                <a:solidFill>
                  <a:srgbClr val="FFFF00"/>
                </a:solidFill>
              </a:rPr>
              <a:t>“</a:t>
            </a:r>
            <a:r>
              <a:rPr lang="en-US" sz="4400" b="1" i="1" dirty="0">
                <a:solidFill>
                  <a:srgbClr val="FFFF00"/>
                </a:solidFill>
              </a:rPr>
              <a:t>When God makes a promise and opposition rise, that's only the test whether you've really got the Word or not</a:t>
            </a:r>
            <a:r>
              <a:rPr lang="en-PH" sz="4400" b="1" i="1" dirty="0">
                <a:solidFill>
                  <a:srgbClr val="FFFF00"/>
                </a:solidFill>
              </a:rPr>
              <a:t>”</a:t>
            </a:r>
          </a:p>
          <a:p>
            <a:pPr algn="ctr"/>
            <a:endParaRPr lang="en-PH" sz="4400" b="1" i="1" dirty="0">
              <a:solidFill>
                <a:srgbClr val="FFFF00"/>
              </a:solidFill>
            </a:endParaRPr>
          </a:p>
          <a:p>
            <a:pPr marL="0" indent="0" algn="ctr">
              <a:buNone/>
            </a:pPr>
            <a:r>
              <a:rPr lang="en-PH" sz="4400" b="1" i="1" dirty="0">
                <a:solidFill>
                  <a:srgbClr val="FFFF00"/>
                </a:solidFill>
              </a:rPr>
              <a:t>“</a:t>
            </a:r>
            <a:r>
              <a:rPr lang="en-US" sz="4400" b="1" i="1" dirty="0">
                <a:solidFill>
                  <a:srgbClr val="FFFF00"/>
                </a:solidFill>
              </a:rPr>
              <a:t>don't give up and go back into the world. That's only a testing time</a:t>
            </a:r>
            <a:r>
              <a:rPr lang="en-PH" sz="4400" b="1" i="1" dirty="0">
                <a:solidFill>
                  <a:srgbClr val="FFFF00"/>
                </a:solidFill>
              </a:rPr>
              <a:t>”</a:t>
            </a:r>
            <a:endParaRPr lang="en-US" sz="4400" b="1" i="1" dirty="0">
              <a:solidFill>
                <a:srgbClr val="FFFF00"/>
              </a:solidFill>
            </a:endParaRPr>
          </a:p>
        </p:txBody>
      </p:sp>
    </p:spTree>
    <p:extLst>
      <p:ext uri="{BB962C8B-B14F-4D97-AF65-F5344CB8AC3E}">
        <p14:creationId xmlns:p14="http://schemas.microsoft.com/office/powerpoint/2010/main" val="121210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3560B-FE5B-46F5-BF93-8DD67EFE970C}"/>
              </a:ext>
            </a:extLst>
          </p:cNvPr>
          <p:cNvSpPr>
            <a:spLocks noGrp="1"/>
          </p:cNvSpPr>
          <p:nvPr>
            <p:ph type="title"/>
          </p:nvPr>
        </p:nvSpPr>
        <p:spPr>
          <a:xfrm>
            <a:off x="2895600" y="35955"/>
            <a:ext cx="8610600" cy="1293028"/>
          </a:xfrm>
        </p:spPr>
        <p:txBody>
          <a:bodyPr>
            <a:normAutofit/>
          </a:bodyPr>
          <a:lstStyle/>
          <a:p>
            <a:r>
              <a:rPr lang="en-PH" sz="5400" b="1" dirty="0"/>
              <a:t>quote: fifth seal (1963)</a:t>
            </a:r>
            <a:endParaRPr lang="en-US" sz="5400" b="1" dirty="0"/>
          </a:p>
        </p:txBody>
      </p:sp>
      <p:sp>
        <p:nvSpPr>
          <p:cNvPr id="3" name="Content Placeholder 2">
            <a:extLst>
              <a:ext uri="{FF2B5EF4-FFF2-40B4-BE49-F238E27FC236}">
                <a16:creationId xmlns:a16="http://schemas.microsoft.com/office/drawing/2014/main" xmlns="" id="{4D4D8FAD-C661-4B9C-A49D-15710DCE6A5D}"/>
              </a:ext>
            </a:extLst>
          </p:cNvPr>
          <p:cNvSpPr>
            <a:spLocks noGrp="1"/>
          </p:cNvSpPr>
          <p:nvPr>
            <p:ph idx="1"/>
          </p:nvPr>
        </p:nvSpPr>
        <p:spPr>
          <a:xfrm>
            <a:off x="0" y="1249165"/>
            <a:ext cx="12192000" cy="5120638"/>
          </a:xfrm>
        </p:spPr>
        <p:txBody>
          <a:bodyPr>
            <a:noAutofit/>
          </a:bodyPr>
          <a:lstStyle/>
          <a:p>
            <a:pPr marL="0" indent="0" algn="ctr">
              <a:buNone/>
            </a:pPr>
            <a:r>
              <a:rPr lang="en-US" sz="3800" b="1" i="1" dirty="0"/>
              <a:t>Notice, as the antichrist went forth on his beast of ministry there, </a:t>
            </a:r>
            <a:r>
              <a:rPr lang="en-US" sz="3800" b="1" i="1" dirty="0">
                <a:solidFill>
                  <a:srgbClr val="FFFF00"/>
                </a:solidFill>
              </a:rPr>
              <a:t>God sent forth a beast to combat it</a:t>
            </a:r>
            <a:r>
              <a:rPr lang="en-US" sz="3800" b="1" i="1" dirty="0"/>
              <a:t>. See? Now, watch. Then every time the beast rode on his horse (the antichrist rode on his horse, on his beast) to announce his ministry, God sent His beast also, in his own mask to announce His combat to </a:t>
            </a:r>
            <a:r>
              <a:rPr lang="en-US" sz="3800" b="1" i="1" dirty="0" err="1"/>
              <a:t>it.n</a:t>
            </a:r>
            <a:r>
              <a:rPr lang="en-US" sz="3800" b="1" i="1" dirty="0"/>
              <a:t> his beast) to announce his ministry, </a:t>
            </a:r>
            <a:r>
              <a:rPr lang="en-US" sz="3800" b="1" i="1" dirty="0">
                <a:solidFill>
                  <a:srgbClr val="FFFF00"/>
                </a:solidFill>
              </a:rPr>
              <a:t>God sent His beast also, in his own mask to announce His combat to it.</a:t>
            </a:r>
          </a:p>
        </p:txBody>
      </p:sp>
    </p:spTree>
    <p:extLst>
      <p:ext uri="{BB962C8B-B14F-4D97-AF65-F5344CB8AC3E}">
        <p14:creationId xmlns:p14="http://schemas.microsoft.com/office/powerpoint/2010/main" val="4144882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1540"/>
            <a:ext cx="8610600" cy="1293028"/>
          </a:xfrm>
        </p:spPr>
        <p:txBody>
          <a:bodyPr>
            <a:normAutofit/>
          </a:bodyPr>
          <a:lstStyle/>
          <a:p>
            <a:pPr algn="l"/>
            <a:r>
              <a:rPr lang="en-US" sz="6000" b="1" u="sng" dirty="0">
                <a:solidFill>
                  <a:srgbClr val="FFFF00"/>
                </a:solidFill>
              </a:rPr>
              <a:t>Meaning of combat</a:t>
            </a:r>
          </a:p>
        </p:txBody>
      </p:sp>
      <p:sp>
        <p:nvSpPr>
          <p:cNvPr id="3" name="Content Placeholder 2"/>
          <p:cNvSpPr>
            <a:spLocks noGrp="1"/>
          </p:cNvSpPr>
          <p:nvPr>
            <p:ph idx="1"/>
          </p:nvPr>
        </p:nvSpPr>
        <p:spPr>
          <a:xfrm>
            <a:off x="685800" y="1280161"/>
            <a:ext cx="10820400" cy="4779676"/>
          </a:xfrm>
        </p:spPr>
        <p:txBody>
          <a:bodyPr>
            <a:noAutofit/>
          </a:bodyPr>
          <a:lstStyle/>
          <a:p>
            <a:r>
              <a:rPr lang="en-US" sz="4400" b="1" dirty="0">
                <a:solidFill>
                  <a:srgbClr val="FFFF00"/>
                </a:solidFill>
              </a:rPr>
              <a:t>C</a:t>
            </a:r>
            <a:r>
              <a:rPr lang="en-US" sz="4400" b="1" dirty="0"/>
              <a:t>ounter</a:t>
            </a:r>
          </a:p>
          <a:p>
            <a:r>
              <a:rPr lang="en-US" sz="4400" b="1" dirty="0">
                <a:solidFill>
                  <a:srgbClr val="FFFF00"/>
                </a:solidFill>
              </a:rPr>
              <a:t>O</a:t>
            </a:r>
            <a:r>
              <a:rPr lang="en-US" sz="4400" b="1" dirty="0"/>
              <a:t>ffense</a:t>
            </a:r>
          </a:p>
          <a:p>
            <a:r>
              <a:rPr lang="en-US" sz="4400" b="1" dirty="0">
                <a:solidFill>
                  <a:srgbClr val="FFFF00"/>
                </a:solidFill>
              </a:rPr>
              <a:t>M</a:t>
            </a:r>
            <a:r>
              <a:rPr lang="en-US" sz="4400" b="1" dirty="0"/>
              <a:t>ovement</a:t>
            </a:r>
          </a:p>
          <a:p>
            <a:r>
              <a:rPr lang="en-US" sz="4400" b="1" dirty="0">
                <a:solidFill>
                  <a:srgbClr val="FFFF00"/>
                </a:solidFill>
              </a:rPr>
              <a:t>B</a:t>
            </a:r>
            <a:r>
              <a:rPr lang="en-US" sz="4400" b="1" dirty="0"/>
              <a:t>efore</a:t>
            </a:r>
          </a:p>
          <a:p>
            <a:r>
              <a:rPr lang="en-US" sz="4400" b="1" dirty="0">
                <a:solidFill>
                  <a:srgbClr val="FFFF00"/>
                </a:solidFill>
              </a:rPr>
              <a:t>A</a:t>
            </a:r>
            <a:r>
              <a:rPr lang="en-US" sz="4400" b="1" dirty="0"/>
              <a:t>ttack</a:t>
            </a:r>
          </a:p>
          <a:p>
            <a:r>
              <a:rPr lang="en-US" sz="4400" b="1" dirty="0">
                <a:solidFill>
                  <a:srgbClr val="FFFF00"/>
                </a:solidFill>
              </a:rPr>
              <a:t>T</a:t>
            </a:r>
            <a:r>
              <a:rPr lang="en-US" sz="4400" b="1" dirty="0"/>
              <a:t>ime</a:t>
            </a:r>
          </a:p>
        </p:txBody>
      </p:sp>
    </p:spTree>
    <p:extLst>
      <p:ext uri="{BB962C8B-B14F-4D97-AF65-F5344CB8AC3E}">
        <p14:creationId xmlns:p14="http://schemas.microsoft.com/office/powerpoint/2010/main" val="26706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58" y="144442"/>
            <a:ext cx="11118742" cy="1293028"/>
          </a:xfrm>
        </p:spPr>
        <p:txBody>
          <a:bodyPr>
            <a:noAutofit/>
          </a:bodyPr>
          <a:lstStyle/>
          <a:p>
            <a:r>
              <a:rPr lang="en-PH" sz="4800" b="1" u="sng" dirty="0"/>
              <a:t>Quote: </a:t>
            </a:r>
            <a:r>
              <a:rPr lang="en-US" sz="4800" b="1" u="sng" dirty="0"/>
              <a:t>Three kind of believers - 1963</a:t>
            </a:r>
          </a:p>
        </p:txBody>
      </p:sp>
      <p:sp>
        <p:nvSpPr>
          <p:cNvPr id="3" name="Content Placeholder 2"/>
          <p:cNvSpPr>
            <a:spLocks noGrp="1"/>
          </p:cNvSpPr>
          <p:nvPr>
            <p:ph idx="1"/>
          </p:nvPr>
        </p:nvSpPr>
        <p:spPr>
          <a:xfrm>
            <a:off x="0" y="1419645"/>
            <a:ext cx="12192000" cy="5260124"/>
          </a:xfrm>
        </p:spPr>
        <p:txBody>
          <a:bodyPr>
            <a:noAutofit/>
          </a:bodyPr>
          <a:lstStyle/>
          <a:p>
            <a:pPr marL="0" indent="0" algn="ctr">
              <a:buNone/>
            </a:pPr>
            <a:r>
              <a:rPr lang="en-US" sz="4200" b="1" i="1" dirty="0">
                <a:solidFill>
                  <a:srgbClr val="FFFF00"/>
                </a:solidFill>
              </a:rPr>
              <a:t>And as long as we're here on earth, we know that'll be the cry, for we are in a battle. The battle is raging</a:t>
            </a:r>
            <a:r>
              <a:rPr lang="en-US" sz="4200" b="1" i="1" dirty="0"/>
              <a:t>, and You promised and said how the enemy would be like a roaring lion. He is loose among the people, and we can see it everywhere, like a roaring lion devouring what he may,</a:t>
            </a:r>
            <a:r>
              <a:rPr lang="en-US" sz="4200" b="1" i="1" dirty="0">
                <a:solidFill>
                  <a:srgbClr val="FFFF00"/>
                </a:solidFill>
              </a:rPr>
              <a:t> because he knows his time is short. But we have a Father who cares for His little ones</a:t>
            </a:r>
          </a:p>
        </p:txBody>
      </p:sp>
    </p:spTree>
    <p:extLst>
      <p:ext uri="{BB962C8B-B14F-4D97-AF65-F5344CB8AC3E}">
        <p14:creationId xmlns:p14="http://schemas.microsoft.com/office/powerpoint/2010/main" val="3320854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EBE386A-0194-4898-97CF-7D380820032B}"/>
              </a:ext>
            </a:extLst>
          </p:cNvPr>
          <p:cNvSpPr>
            <a:spLocks noGrp="1"/>
          </p:cNvSpPr>
          <p:nvPr>
            <p:ph idx="1"/>
          </p:nvPr>
        </p:nvSpPr>
        <p:spPr>
          <a:xfrm>
            <a:off x="685800" y="1109677"/>
            <a:ext cx="10820400" cy="4593699"/>
          </a:xfrm>
        </p:spPr>
        <p:txBody>
          <a:bodyPr>
            <a:noAutofit/>
          </a:bodyPr>
          <a:lstStyle/>
          <a:p>
            <a:pPr marL="0" indent="0" algn="ctr">
              <a:buNone/>
            </a:pPr>
            <a:r>
              <a:rPr lang="en-US" sz="4400" b="1" dirty="0"/>
              <a:t>ISAIAH 54:17</a:t>
            </a:r>
            <a:r>
              <a:rPr lang="en-PH" sz="4400" b="1" dirty="0"/>
              <a:t> </a:t>
            </a:r>
            <a:r>
              <a:rPr lang="en-US" sz="4400" b="1" dirty="0"/>
              <a:t> †     </a:t>
            </a:r>
            <a:r>
              <a:rPr lang="en-US" sz="4400" b="1" dirty="0">
                <a:solidFill>
                  <a:srgbClr val="FFFF00"/>
                </a:solidFill>
              </a:rPr>
              <a:t>No weapon that is formed against thee shall prosper</a:t>
            </a:r>
            <a:r>
              <a:rPr lang="en-US" sz="4400" b="1" dirty="0"/>
              <a:t>; and every tongue that shall rise against thee in judgment thou shalt condemn. </a:t>
            </a:r>
            <a:r>
              <a:rPr lang="en-US" sz="4400" b="1" dirty="0">
                <a:solidFill>
                  <a:srgbClr val="FFFF00"/>
                </a:solidFill>
              </a:rPr>
              <a:t>This is the heritage of the servants of the LORD</a:t>
            </a:r>
            <a:r>
              <a:rPr lang="en-US" sz="4400" b="1" dirty="0"/>
              <a:t>, and their righteousness is of me, </a:t>
            </a:r>
            <a:r>
              <a:rPr lang="en-US" sz="4400" b="1" dirty="0" err="1"/>
              <a:t>saith</a:t>
            </a:r>
            <a:r>
              <a:rPr lang="en-US" sz="4400" b="1" dirty="0"/>
              <a:t> the LORD.</a:t>
            </a:r>
          </a:p>
        </p:txBody>
      </p:sp>
    </p:spTree>
    <p:extLst>
      <p:ext uri="{BB962C8B-B14F-4D97-AF65-F5344CB8AC3E}">
        <p14:creationId xmlns:p14="http://schemas.microsoft.com/office/powerpoint/2010/main" val="1332602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solidFill>
                  <a:srgbClr val="FFFF00"/>
                </a:solidFill>
              </a:rPr>
              <a:t>Ii Samuel 23</a:t>
            </a:r>
          </a:p>
        </p:txBody>
      </p:sp>
      <p:sp>
        <p:nvSpPr>
          <p:cNvPr id="3" name="Content Placeholder 2"/>
          <p:cNvSpPr>
            <a:spLocks noGrp="1"/>
          </p:cNvSpPr>
          <p:nvPr>
            <p:ph idx="1"/>
          </p:nvPr>
        </p:nvSpPr>
        <p:spPr/>
        <p:txBody>
          <a:bodyPr>
            <a:noAutofit/>
          </a:bodyPr>
          <a:lstStyle/>
          <a:p>
            <a:pPr marL="0" indent="0" algn="just">
              <a:buNone/>
            </a:pPr>
            <a:r>
              <a:rPr lang="en-US" sz="3600" b="1" i="1" dirty="0"/>
              <a:t>11    And after him was </a:t>
            </a:r>
            <a:r>
              <a:rPr lang="en-US" sz="3600" b="1" i="1" dirty="0" err="1">
                <a:solidFill>
                  <a:srgbClr val="FFFF00"/>
                </a:solidFill>
              </a:rPr>
              <a:t>Shammah</a:t>
            </a:r>
            <a:r>
              <a:rPr lang="en-US" sz="3600" b="1" i="1" dirty="0">
                <a:solidFill>
                  <a:srgbClr val="FFFF00"/>
                </a:solidFill>
              </a:rPr>
              <a:t> the son of Agee the </a:t>
            </a:r>
            <a:r>
              <a:rPr lang="en-US" sz="3600" b="1" i="1" dirty="0" err="1">
                <a:solidFill>
                  <a:srgbClr val="FFFF00"/>
                </a:solidFill>
              </a:rPr>
              <a:t>Hararite</a:t>
            </a:r>
            <a:r>
              <a:rPr lang="en-US" sz="3600" b="1" i="1" dirty="0"/>
              <a:t>. And the Philistines were gathered together into a troop, where was a piece of </a:t>
            </a:r>
            <a:r>
              <a:rPr lang="en-US" sz="3600" b="1" i="1" dirty="0">
                <a:solidFill>
                  <a:srgbClr val="FFFF00"/>
                </a:solidFill>
              </a:rPr>
              <a:t>ground full of </a:t>
            </a:r>
            <a:r>
              <a:rPr lang="en-US" sz="3600" b="1" i="1" dirty="0" err="1">
                <a:solidFill>
                  <a:srgbClr val="FFFF00"/>
                </a:solidFill>
              </a:rPr>
              <a:t>lentiles</a:t>
            </a:r>
            <a:r>
              <a:rPr lang="en-US" sz="3600" b="1" i="1" dirty="0"/>
              <a:t>: and the people fled from the Philistines.</a:t>
            </a:r>
          </a:p>
          <a:p>
            <a:pPr marL="0" indent="0" algn="just">
              <a:buNone/>
            </a:pPr>
            <a:r>
              <a:rPr lang="en-US" sz="3600" b="1" i="1" dirty="0"/>
              <a:t>12    But </a:t>
            </a:r>
            <a:r>
              <a:rPr lang="en-US" sz="3600" b="1" i="1" dirty="0">
                <a:solidFill>
                  <a:srgbClr val="FFFF00"/>
                </a:solidFill>
              </a:rPr>
              <a:t>he stood in the midst of the ground, and defended it</a:t>
            </a:r>
            <a:r>
              <a:rPr lang="en-US" sz="3600" b="1" i="1" dirty="0"/>
              <a:t>, and slew the Philistines: and the LORD wrought a great victory.</a:t>
            </a:r>
          </a:p>
        </p:txBody>
      </p:sp>
    </p:spTree>
    <p:extLst>
      <p:ext uri="{BB962C8B-B14F-4D97-AF65-F5344CB8AC3E}">
        <p14:creationId xmlns:p14="http://schemas.microsoft.com/office/powerpoint/2010/main" val="256204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rgbClr val="FFFF00"/>
                </a:solidFill>
              </a:rPr>
              <a:t>Stand your ground</a:t>
            </a:r>
          </a:p>
        </p:txBody>
      </p:sp>
      <p:sp>
        <p:nvSpPr>
          <p:cNvPr id="3" name="Subtitle 2"/>
          <p:cNvSpPr>
            <a:spLocks noGrp="1"/>
          </p:cNvSpPr>
          <p:nvPr>
            <p:ph type="subTitle" idx="1"/>
          </p:nvPr>
        </p:nvSpPr>
        <p:spPr/>
        <p:txBody>
          <a:bodyPr>
            <a:normAutofit/>
          </a:bodyPr>
          <a:lstStyle/>
          <a:p>
            <a:pPr algn="ctr"/>
            <a:endParaRPr lang="en-US" sz="2800" b="1" dirty="0"/>
          </a:p>
        </p:txBody>
      </p:sp>
    </p:spTree>
    <p:extLst>
      <p:ext uri="{BB962C8B-B14F-4D97-AF65-F5344CB8AC3E}">
        <p14:creationId xmlns:p14="http://schemas.microsoft.com/office/powerpoint/2010/main" val="1823556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5400" b="1" dirty="0"/>
              <a:t>STAND YOUR GROUND is a military order which means to </a:t>
            </a:r>
            <a:r>
              <a:rPr lang="en-US" sz="5400" b="1" dirty="0">
                <a:solidFill>
                  <a:srgbClr val="FFFF00"/>
                </a:solidFill>
              </a:rPr>
              <a:t>maintain your assigned position</a:t>
            </a:r>
            <a:r>
              <a:rPr lang="en-US" sz="5400" b="1" dirty="0"/>
              <a:t> in the face of imminent threat, danger or opposition.</a:t>
            </a:r>
          </a:p>
        </p:txBody>
      </p:sp>
    </p:spTree>
    <p:extLst>
      <p:ext uri="{BB962C8B-B14F-4D97-AF65-F5344CB8AC3E}">
        <p14:creationId xmlns:p14="http://schemas.microsoft.com/office/powerpoint/2010/main" val="149522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a:t>2Lt </a:t>
            </a:r>
            <a:r>
              <a:rPr lang="en-US" sz="6000" b="1" dirty="0" err="1"/>
              <a:t>Hiroo</a:t>
            </a:r>
            <a:r>
              <a:rPr lang="en-US" sz="6000" b="1" dirty="0"/>
              <a:t> Onoda</a:t>
            </a:r>
          </a:p>
        </p:txBody>
      </p:sp>
      <p:sp>
        <p:nvSpPr>
          <p:cNvPr id="4" name="Text Placeholder 3"/>
          <p:cNvSpPr>
            <a:spLocks noGrp="1"/>
          </p:cNvSpPr>
          <p:nvPr>
            <p:ph type="body" sz="half" idx="2"/>
          </p:nvPr>
        </p:nvSpPr>
        <p:spPr/>
        <p:txBody>
          <a:bodyPr>
            <a:noAutofit/>
          </a:bodyPr>
          <a:lstStyle/>
          <a:p>
            <a:pPr algn="ctr"/>
            <a:r>
              <a:rPr lang="en-US" sz="2800" b="1" dirty="0">
                <a:hlinkClick r:id="rId2" tooltip="Imperial Japanese Army"/>
              </a:rPr>
              <a:t>Imperial Japanese Army</a:t>
            </a:r>
            <a:r>
              <a:rPr lang="en-US" sz="2800" b="1" dirty="0"/>
              <a:t> </a:t>
            </a:r>
            <a:r>
              <a:rPr lang="en-US" sz="2800" b="1" dirty="0">
                <a:hlinkClick r:id="rId3" tooltip="Military intelligence"/>
              </a:rPr>
              <a:t>intelligence</a:t>
            </a:r>
            <a:r>
              <a:rPr lang="en-US" sz="2800" b="1" dirty="0"/>
              <a:t> officer who fought in </a:t>
            </a:r>
            <a:r>
              <a:rPr lang="en-US" sz="2800" b="1" dirty="0">
                <a:hlinkClick r:id="rId4" tooltip="World War II"/>
              </a:rPr>
              <a:t>World War II</a:t>
            </a:r>
            <a:r>
              <a:rPr lang="en-US" sz="2800" b="1" dirty="0"/>
              <a:t> and was a </a:t>
            </a:r>
            <a:r>
              <a:rPr lang="en-US" sz="2800" b="1" dirty="0">
                <a:hlinkClick r:id="rId5" tooltip="Japanese holdout"/>
              </a:rPr>
              <a:t>Japanese holdout</a:t>
            </a:r>
            <a:r>
              <a:rPr lang="en-US" sz="2800" b="1" dirty="0"/>
              <a:t> who did not surrender in August 1945. After the war ended Onoda spent 29 years holding out in the </a:t>
            </a:r>
            <a:r>
              <a:rPr lang="en-US" sz="2800" b="1" dirty="0">
                <a:hlinkClick r:id="rId6" tooltip="Philippines"/>
              </a:rPr>
              <a:t>Philippines</a:t>
            </a:r>
            <a:r>
              <a:rPr lang="en-US" sz="2800" b="1" dirty="0"/>
              <a:t> until his former commander traveled from Japan to informally relieve him from duty in 1974</a:t>
            </a:r>
          </a:p>
        </p:txBody>
      </p:sp>
      <p:pic>
        <p:nvPicPr>
          <p:cNvPr id="5" name="Picture 2" descr="Onoda-young.jpg"/>
          <p:cNvPicPr>
            <a:picLocks noGrp="1" noChangeAspect="1" noChangeArrowheads="1"/>
          </p:cNvPicPr>
          <p:nvPr>
            <p:ph type="pic" idx="1"/>
          </p:nvPr>
        </p:nvPicPr>
        <p:blipFill>
          <a:blip r:embed="rId7">
            <a:extLst>
              <a:ext uri="{28A0092B-C50C-407E-A947-70E740481C1C}">
                <a14:useLocalDpi xmlns:a14="http://schemas.microsoft.com/office/drawing/2010/main" val="0"/>
              </a:ext>
            </a:extLst>
          </a:blip>
          <a:srcRect l="18485" r="18485"/>
          <a:stretch>
            <a:fillRect/>
          </a:stretch>
        </p:blipFill>
        <p:spPr bwMode="auto">
          <a:xfrm>
            <a:off x="7559040" y="751241"/>
            <a:ext cx="4468050" cy="589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21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288" y="505245"/>
            <a:ext cx="10820400" cy="5926552"/>
          </a:xfrm>
        </p:spPr>
        <p:txBody>
          <a:bodyPr>
            <a:noAutofit/>
          </a:bodyPr>
          <a:lstStyle/>
          <a:p>
            <a:pPr marL="0" indent="0" algn="ctr">
              <a:buNone/>
            </a:pPr>
            <a:r>
              <a:rPr lang="en-US" sz="4400" b="1" dirty="0"/>
              <a:t>On 26 December 1944, he was sent to </a:t>
            </a:r>
            <a:r>
              <a:rPr lang="en-US" sz="4400" b="1" dirty="0" err="1">
                <a:hlinkClick r:id="rId2" tooltip="Lubang Island"/>
              </a:rPr>
              <a:t>Lubang</a:t>
            </a:r>
            <a:r>
              <a:rPr lang="en-US" sz="4400" b="1" dirty="0">
                <a:hlinkClick r:id="rId2" tooltip="Lubang Island"/>
              </a:rPr>
              <a:t> Island</a:t>
            </a:r>
            <a:r>
              <a:rPr lang="en-US" sz="4400" b="1" dirty="0"/>
              <a:t> in the Philippines. He was ordered to do all he could to hamper enemy attacks on the island, including destroying the airstrip and the pier at the harbor. </a:t>
            </a:r>
            <a:r>
              <a:rPr lang="en-US" sz="4400" b="1" dirty="0">
                <a:solidFill>
                  <a:srgbClr val="FFFF00"/>
                </a:solidFill>
              </a:rPr>
              <a:t>Onoda's orders also stated that under no circumstances was he to surrender or take his own life.</a:t>
            </a:r>
          </a:p>
        </p:txBody>
      </p:sp>
    </p:spTree>
    <p:extLst>
      <p:ext uri="{BB962C8B-B14F-4D97-AF65-F5344CB8AC3E}">
        <p14:creationId xmlns:p14="http://schemas.microsoft.com/office/powerpoint/2010/main" val="255865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guim.co.uk/img/static/sys-images/Guardian/Pix/pictures/2014/1/17/1389953881765/af60b3e6-f74a-4d1f-8803-183d7d5b703f-1360x2040.jpeg?width=700&amp;quality=85&amp;auto=format&amp;usm=12&amp;fit=max&amp;s=94005fccf3b7d9fd9ee662f4a360c29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814" y="0"/>
            <a:ext cx="5915186"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rch 11, 1974 - Former Japanese imperial army leutenant Hiroo Onoda (C) walking from the jungle where he had hidden since World War II,  on Lubang island in the Philipp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3437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02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er Japanese Imerial Army intelligence officer Hiroo Onoda shakes hands with Philippine President Ferdinand Marcos as Onoda finally surrendered on March 11, 1974 in Manila, Philipp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4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er Japanese straggler Hiroo Onoda waves back at residents who lined up to greet him upon arrival in Looc town, Lubang Island, May 21, 1996 for a sentimental jour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21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579</TotalTime>
  <Words>862</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Vapor Trail</vt:lpstr>
      <vt:lpstr>Ii Samuel 23</vt:lpstr>
      <vt:lpstr>Ii Samuel 23</vt:lpstr>
      <vt:lpstr>Stand your ground</vt:lpstr>
      <vt:lpstr>PowerPoint Presentation</vt:lpstr>
      <vt:lpstr>2Lt Hiroo Onoda</vt:lpstr>
      <vt:lpstr>PowerPoint Presentation</vt:lpstr>
      <vt:lpstr>PowerPoint Presentation</vt:lpstr>
      <vt:lpstr>PowerPoint Presentation</vt:lpstr>
      <vt:lpstr>PowerPoint Presentation</vt:lpstr>
      <vt:lpstr>David’s three mighty men</vt:lpstr>
      <vt:lpstr>Characteristics of these three mighty men</vt:lpstr>
      <vt:lpstr>Quote: God’s preparation -1954</vt:lpstr>
      <vt:lpstr>Quote: Stand still and see the salvation of the lord - 1957</vt:lpstr>
      <vt:lpstr>The unchangeable god working in an unexpectable way - 1962</vt:lpstr>
      <vt:lpstr>quote: fifth seal (1963)</vt:lpstr>
      <vt:lpstr>Meaning of combat</vt:lpstr>
      <vt:lpstr>Quote: Three kind of believers - 1963</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your ground</dc:title>
  <dc:creator>user</dc:creator>
  <cp:lastModifiedBy>SWC-User</cp:lastModifiedBy>
  <cp:revision>22</cp:revision>
  <dcterms:created xsi:type="dcterms:W3CDTF">2018-09-01T04:13:37Z</dcterms:created>
  <dcterms:modified xsi:type="dcterms:W3CDTF">2019-01-27T18:34:52Z</dcterms:modified>
</cp:coreProperties>
</file>