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3" r:id="rId8"/>
    <p:sldId id="262"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90" r:id="rId33"/>
    <p:sldId id="288" r:id="rId34"/>
    <p:sldId id="289" r:id="rId35"/>
    <p:sldId id="291" r:id="rId36"/>
    <p:sldId id="292" r:id="rId37"/>
    <p:sldId id="293" r:id="rId38"/>
    <p:sldId id="295" r:id="rId39"/>
    <p:sldId id="294"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2"/>
    <p:restoredTop sz="94640"/>
  </p:normalViewPr>
  <p:slideViewPr>
    <p:cSldViewPr snapToGrid="0" snapToObjects="1">
      <p:cViewPr varScale="1">
        <p:scale>
          <a:sx n="111" d="100"/>
          <a:sy n="111" d="100"/>
        </p:scale>
        <p:origin x="40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45FD3-AA7A-5343-B793-7D8B6E616FF1}" type="datetimeFigureOut">
              <a:rPr lang="en-US" smtClean="0"/>
              <a:t>4/16/17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85939-A1E3-D44E-897F-CD6D8F6414F9}" type="slidenum">
              <a:rPr lang="en-US" smtClean="0"/>
              <a:t>‹#›</a:t>
            </a:fld>
            <a:endParaRPr lang="en-US"/>
          </a:p>
        </p:txBody>
      </p:sp>
    </p:spTree>
    <p:extLst>
      <p:ext uri="{BB962C8B-B14F-4D97-AF65-F5344CB8AC3E}">
        <p14:creationId xmlns:p14="http://schemas.microsoft.com/office/powerpoint/2010/main" val="57677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165F12-27AB-784A-A70C-AB83933E5826}"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1660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65F12-27AB-784A-A70C-AB83933E5826}"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73849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65F12-27AB-784A-A70C-AB83933E5826}"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164357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65F12-27AB-784A-A70C-AB83933E5826}"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968012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165F12-27AB-784A-A70C-AB83933E5826}" type="datetimeFigureOut">
              <a:rPr lang="en-US" smtClean="0"/>
              <a:t>4/16/17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54028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165F12-27AB-784A-A70C-AB83933E5826}" type="datetimeFigureOut">
              <a:rPr lang="en-US" smtClean="0"/>
              <a:t>4/16/17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1815791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165F12-27AB-784A-A70C-AB83933E5826}" type="datetimeFigureOut">
              <a:rPr lang="en-US" smtClean="0"/>
              <a:t>4/16/17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11210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165F12-27AB-784A-A70C-AB83933E5826}" type="datetimeFigureOut">
              <a:rPr lang="en-US" smtClean="0"/>
              <a:t>4/16/17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78002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65F12-27AB-784A-A70C-AB83933E5826}" type="datetimeFigureOut">
              <a:rPr lang="en-US" smtClean="0"/>
              <a:t>4/16/17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172303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165F12-27AB-784A-A70C-AB83933E5826}" type="datetimeFigureOut">
              <a:rPr lang="en-US" smtClean="0"/>
              <a:t>4/16/17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26754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165F12-27AB-784A-A70C-AB83933E5826}" type="datetimeFigureOut">
              <a:rPr lang="en-US" smtClean="0"/>
              <a:t>4/16/17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2A83B-3A52-E34F-BBA6-3E43FA14EBE7}" type="slidenum">
              <a:rPr lang="en-US" smtClean="0"/>
              <a:t>‹#›</a:t>
            </a:fld>
            <a:endParaRPr lang="en-US"/>
          </a:p>
        </p:txBody>
      </p:sp>
    </p:spTree>
    <p:extLst>
      <p:ext uri="{BB962C8B-B14F-4D97-AF65-F5344CB8AC3E}">
        <p14:creationId xmlns:p14="http://schemas.microsoft.com/office/powerpoint/2010/main" val="1913574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65F12-27AB-784A-A70C-AB83933E5826}" type="datetimeFigureOut">
              <a:rPr lang="en-US" smtClean="0"/>
              <a:t>4/16/17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2A83B-3A52-E34F-BBA6-3E43FA14EBE7}" type="slidenum">
              <a:rPr lang="en-US" smtClean="0"/>
              <a:t>‹#›</a:t>
            </a:fld>
            <a:endParaRPr lang="en-US"/>
          </a:p>
        </p:txBody>
      </p:sp>
    </p:spTree>
    <p:extLst>
      <p:ext uri="{BB962C8B-B14F-4D97-AF65-F5344CB8AC3E}">
        <p14:creationId xmlns:p14="http://schemas.microsoft.com/office/powerpoint/2010/main" val="190136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When Jesus Became A </a:t>
            </a:r>
            <a:r>
              <a:rPr lang="en-US" b="1" dirty="0" smtClean="0">
                <a:solidFill>
                  <a:srgbClr val="C00000"/>
                </a:solidFill>
              </a:rPr>
              <a:t>Worm</a:t>
            </a:r>
            <a:endParaRPr lang="en-US" b="1" dirty="0">
              <a:solidFill>
                <a:srgbClr val="C00000"/>
              </a:solidFill>
            </a:endParaRPr>
          </a:p>
        </p:txBody>
      </p:sp>
      <p:sp>
        <p:nvSpPr>
          <p:cNvPr id="3" name="Subtitle 2"/>
          <p:cNvSpPr>
            <a:spLocks noGrp="1"/>
          </p:cNvSpPr>
          <p:nvPr>
            <p:ph type="subTitle" idx="1"/>
          </p:nvPr>
        </p:nvSpPr>
        <p:spPr/>
        <p:txBody>
          <a:bodyPr/>
          <a:lstStyle/>
          <a:p>
            <a:r>
              <a:rPr lang="en-US" b="1" dirty="0" smtClean="0"/>
              <a:t>Psalms 22:1-8</a:t>
            </a:r>
          </a:p>
          <a:p>
            <a:r>
              <a:rPr lang="en-US" b="1" dirty="0" smtClean="0"/>
              <a:t>Matthew 27:46</a:t>
            </a:r>
            <a:endParaRPr lang="en-US" b="1" dirty="0"/>
          </a:p>
        </p:txBody>
      </p:sp>
    </p:spTree>
    <p:extLst>
      <p:ext uri="{BB962C8B-B14F-4D97-AF65-F5344CB8AC3E}">
        <p14:creationId xmlns:p14="http://schemas.microsoft.com/office/powerpoint/2010/main" val="414267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5334001" cy="34035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1" y="0"/>
            <a:ext cx="6858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0526"/>
            <a:ext cx="5334001" cy="3454401"/>
          </a:xfrm>
          <a:prstGeom prst="rect">
            <a:avLst/>
          </a:prstGeom>
        </p:spPr>
      </p:pic>
    </p:spTree>
    <p:extLst>
      <p:ext uri="{BB962C8B-B14F-4D97-AF65-F5344CB8AC3E}">
        <p14:creationId xmlns:p14="http://schemas.microsoft.com/office/powerpoint/2010/main" val="1237149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336" y="0"/>
            <a:ext cx="8761664" cy="6865380"/>
          </a:xfrm>
          <a:prstGeom prst="rect">
            <a:avLst/>
          </a:prstGeom>
        </p:spPr>
      </p:pic>
      <p:sp>
        <p:nvSpPr>
          <p:cNvPr id="6" name="Rectangle 5"/>
          <p:cNvSpPr/>
          <p:nvPr/>
        </p:nvSpPr>
        <p:spPr>
          <a:xfrm>
            <a:off x="-471054" y="445881"/>
            <a:ext cx="4225636" cy="907749"/>
          </a:xfrm>
          <a:prstGeom prst="rect">
            <a:avLst/>
          </a:prstGeom>
        </p:spPr>
        <p:txBody>
          <a:bodyPr wrap="square">
            <a:spAutoFit/>
          </a:bodyPr>
          <a:lstStyle/>
          <a:p>
            <a:pPr marL="457200" marR="0" latinLnBrk="1">
              <a:lnSpc>
                <a:spcPct val="115000"/>
              </a:lnSpc>
              <a:spcBef>
                <a:spcPts val="0"/>
              </a:spcBef>
              <a:spcAft>
                <a:spcPts val="0"/>
              </a:spcAft>
            </a:pPr>
            <a:r>
              <a:rPr lang="en-US" sz="2400" dirty="0" smtClean="0">
                <a:effectLst/>
                <a:latin typeface="Times New Roman" charset="0"/>
                <a:ea typeface="바탕" charset="-127"/>
              </a:rPr>
              <a:t>The Following Pictures Are From The Temple Institute</a:t>
            </a:r>
            <a:endParaRPr lang="en-US" sz="2400" dirty="0">
              <a:effectLst/>
              <a:latin typeface="Times New Roman" charset="0"/>
              <a:ea typeface="바탕" charset="-127"/>
            </a:endParaRPr>
          </a:p>
        </p:txBody>
      </p:sp>
    </p:spTree>
    <p:extLst>
      <p:ext uri="{BB962C8B-B14F-4D97-AF65-F5344CB8AC3E}">
        <p14:creationId xmlns:p14="http://schemas.microsoft.com/office/powerpoint/2010/main" val="802771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327" y="0"/>
            <a:ext cx="8465343" cy="6857999"/>
          </a:xfrm>
          <a:prstGeom prst="rect">
            <a:avLst/>
          </a:prstGeom>
        </p:spPr>
      </p:pic>
    </p:spTree>
    <p:extLst>
      <p:ext uri="{BB962C8B-B14F-4D97-AF65-F5344CB8AC3E}">
        <p14:creationId xmlns:p14="http://schemas.microsoft.com/office/powerpoint/2010/main" val="310790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726" y="0"/>
            <a:ext cx="8359848" cy="6858000"/>
          </a:xfrm>
          <a:prstGeom prst="rect">
            <a:avLst/>
          </a:prstGeom>
        </p:spPr>
      </p:pic>
    </p:spTree>
    <p:extLst>
      <p:ext uri="{BB962C8B-B14F-4D97-AF65-F5344CB8AC3E}">
        <p14:creationId xmlns:p14="http://schemas.microsoft.com/office/powerpoint/2010/main" val="1400685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365" y="0"/>
            <a:ext cx="9401857" cy="6858000"/>
          </a:xfrm>
          <a:prstGeom prst="rect">
            <a:avLst/>
          </a:prstGeom>
        </p:spPr>
      </p:pic>
    </p:spTree>
    <p:extLst>
      <p:ext uri="{BB962C8B-B14F-4D97-AF65-F5344CB8AC3E}">
        <p14:creationId xmlns:p14="http://schemas.microsoft.com/office/powerpoint/2010/main" val="209232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595" y="0"/>
            <a:ext cx="9230810" cy="6858000"/>
          </a:xfrm>
          <a:prstGeom prst="rect">
            <a:avLst/>
          </a:prstGeom>
        </p:spPr>
      </p:pic>
    </p:spTree>
    <p:extLst>
      <p:ext uri="{BB962C8B-B14F-4D97-AF65-F5344CB8AC3E}">
        <p14:creationId xmlns:p14="http://schemas.microsoft.com/office/powerpoint/2010/main" val="1298403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362" y="0"/>
            <a:ext cx="9246576" cy="6858000"/>
          </a:xfrm>
          <a:prstGeom prst="rect">
            <a:avLst/>
          </a:prstGeom>
        </p:spPr>
      </p:pic>
    </p:spTree>
    <p:extLst>
      <p:ext uri="{BB962C8B-B14F-4D97-AF65-F5344CB8AC3E}">
        <p14:creationId xmlns:p14="http://schemas.microsoft.com/office/powerpoint/2010/main" val="725520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018" y="0"/>
            <a:ext cx="9314524" cy="6862570"/>
          </a:xfrm>
          <a:prstGeom prst="rect">
            <a:avLst/>
          </a:prstGeom>
        </p:spPr>
      </p:pic>
    </p:spTree>
    <p:extLst>
      <p:ext uri="{BB962C8B-B14F-4D97-AF65-F5344CB8AC3E}">
        <p14:creationId xmlns:p14="http://schemas.microsoft.com/office/powerpoint/2010/main" val="255490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59" y="0"/>
            <a:ext cx="8772180" cy="6858000"/>
          </a:xfrm>
          <a:prstGeom prst="rect">
            <a:avLst/>
          </a:prstGeom>
        </p:spPr>
      </p:pic>
    </p:spTree>
    <p:extLst>
      <p:ext uri="{BB962C8B-B14F-4D97-AF65-F5344CB8AC3E}">
        <p14:creationId xmlns:p14="http://schemas.microsoft.com/office/powerpoint/2010/main" val="218262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298" y="0"/>
            <a:ext cx="8901404" cy="6858000"/>
          </a:xfrm>
          <a:prstGeom prst="rect">
            <a:avLst/>
          </a:prstGeom>
        </p:spPr>
      </p:pic>
    </p:spTree>
    <p:extLst>
      <p:ext uri="{BB962C8B-B14F-4D97-AF65-F5344CB8AC3E}">
        <p14:creationId xmlns:p14="http://schemas.microsoft.com/office/powerpoint/2010/main" val="23825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48711"/>
          </a:xfrm>
          <a:prstGeom prst="rect">
            <a:avLst/>
          </a:prstGeom>
        </p:spPr>
        <p:txBody>
          <a:bodyPr wrap="square">
            <a:spAutoFit/>
          </a:bodyPr>
          <a:lstStyle/>
          <a:p>
            <a:pPr latinLnBrk="1">
              <a:lnSpc>
                <a:spcPct val="115000"/>
              </a:lnSpc>
              <a:spcAft>
                <a:spcPts val="1000"/>
              </a:spcAft>
            </a:pPr>
            <a:r>
              <a:rPr lang="en-US" sz="3600" b="1" i="1" dirty="0" smtClean="0">
                <a:effectLst/>
                <a:latin typeface="Calibri" charset="0"/>
                <a:ea typeface="Calibri" charset="0"/>
              </a:rPr>
              <a:t>Matthew 27:46</a:t>
            </a:r>
            <a:endParaRPr lang="en-US" sz="3600" dirty="0" smtClean="0">
              <a:effectLst/>
              <a:latin typeface="Times New Roman" charset="0"/>
              <a:ea typeface="바탕" charset="-127"/>
            </a:endParaRPr>
          </a:p>
          <a:p>
            <a:pPr latinLnBrk="1">
              <a:lnSpc>
                <a:spcPct val="115000"/>
              </a:lnSpc>
              <a:spcAft>
                <a:spcPts val="1000"/>
              </a:spcAft>
            </a:pPr>
            <a:r>
              <a:rPr lang="en-US" sz="2800" i="1" dirty="0" smtClean="0">
                <a:effectLst/>
                <a:latin typeface="Calibri" charset="0"/>
                <a:ea typeface="Calibri" charset="0"/>
              </a:rPr>
              <a:t>46And about the ninth hour Jesus cried with a loud voice, saying, Eli, Eli, lama </a:t>
            </a:r>
            <a:r>
              <a:rPr lang="en-US" sz="2800" i="1" dirty="0" err="1" smtClean="0">
                <a:effectLst/>
                <a:latin typeface="Calibri" charset="0"/>
                <a:ea typeface="Calibri" charset="0"/>
              </a:rPr>
              <a:t>sabachthani</a:t>
            </a:r>
            <a:r>
              <a:rPr lang="en-US" sz="2800" i="1" dirty="0" smtClean="0">
                <a:effectLst/>
                <a:latin typeface="Calibri" charset="0"/>
                <a:ea typeface="Calibri" charset="0"/>
              </a:rPr>
              <a:t>? that is to say, My God, my God, why hast thou forsaken me?</a:t>
            </a:r>
            <a:endParaRPr lang="en-US" sz="2800" dirty="0">
              <a:effectLst/>
              <a:latin typeface="Times New Roman" charset="0"/>
              <a:ea typeface="바탕" charset="-127"/>
            </a:endParaRPr>
          </a:p>
        </p:txBody>
      </p:sp>
      <p:sp>
        <p:nvSpPr>
          <p:cNvPr id="3" name="TextBox 2"/>
          <p:cNvSpPr txBox="1"/>
          <p:nvPr/>
        </p:nvSpPr>
        <p:spPr>
          <a:xfrm>
            <a:off x="0" y="2056686"/>
            <a:ext cx="12192000" cy="4801314"/>
          </a:xfrm>
          <a:prstGeom prst="rect">
            <a:avLst/>
          </a:prstGeom>
          <a:noFill/>
        </p:spPr>
        <p:txBody>
          <a:bodyPr wrap="square" rtlCol="0">
            <a:spAutoFit/>
          </a:bodyPr>
          <a:lstStyle/>
          <a:p>
            <a:r>
              <a:rPr lang="en-US" sz="3600" b="1" dirty="0" smtClean="0"/>
              <a:t>Psalms </a:t>
            </a:r>
            <a:r>
              <a:rPr lang="en-US" sz="3600" b="1" dirty="0"/>
              <a:t>22:1-8</a:t>
            </a:r>
            <a:r>
              <a:rPr lang="en-US" sz="3600" dirty="0"/>
              <a:t>  </a:t>
            </a:r>
            <a:endParaRPr lang="en-US" sz="3600" dirty="0" smtClean="0"/>
          </a:p>
          <a:p>
            <a:r>
              <a:rPr lang="en-US" sz="2800" b="1" i="1" dirty="0" smtClean="0"/>
              <a:t>1</a:t>
            </a:r>
            <a:r>
              <a:rPr lang="en-US" sz="2800" i="1" dirty="0"/>
              <a:t> My God, my God, why hast thou forsaken me? why art thou so far from helping me, and from the words of my roaring?  </a:t>
            </a:r>
            <a:r>
              <a:rPr lang="en-US" sz="2800" b="1" i="1" dirty="0"/>
              <a:t>2</a:t>
            </a:r>
            <a:r>
              <a:rPr lang="en-US" sz="2800" i="1" dirty="0"/>
              <a:t> O my God, I cry in the day time, but thou </a:t>
            </a:r>
            <a:r>
              <a:rPr lang="en-US" sz="2800" i="1" dirty="0" err="1"/>
              <a:t>hearest</a:t>
            </a:r>
            <a:r>
              <a:rPr lang="en-US" sz="2800" i="1" dirty="0"/>
              <a:t> not; and in the night season, and am not silent.  </a:t>
            </a:r>
            <a:r>
              <a:rPr lang="en-US" sz="2800" b="1" i="1" dirty="0"/>
              <a:t>3</a:t>
            </a:r>
            <a:r>
              <a:rPr lang="en-US" sz="2800" i="1" dirty="0"/>
              <a:t> But thou art holy, O thou that </a:t>
            </a:r>
            <a:r>
              <a:rPr lang="en-US" sz="2800" i="1" dirty="0" err="1"/>
              <a:t>inhabitest</a:t>
            </a:r>
            <a:r>
              <a:rPr lang="en-US" sz="2800" i="1" dirty="0"/>
              <a:t> the praises of Israel.  </a:t>
            </a:r>
            <a:r>
              <a:rPr lang="en-US" sz="2800" b="1" i="1" dirty="0"/>
              <a:t>4</a:t>
            </a:r>
            <a:r>
              <a:rPr lang="en-US" sz="2800" i="1" dirty="0"/>
              <a:t> Our fathers trusted in thee: they trusted, and thou didst deliver them.  </a:t>
            </a:r>
            <a:r>
              <a:rPr lang="en-US" sz="2800" b="1" i="1" dirty="0"/>
              <a:t>5</a:t>
            </a:r>
            <a:r>
              <a:rPr lang="en-US" sz="2800" i="1" dirty="0"/>
              <a:t> They cried unto thee, and were delivered: they trusted in thee, and were not confounded.  6</a:t>
            </a:r>
            <a:r>
              <a:rPr lang="en-US" sz="2800" b="1" i="1" dirty="0"/>
              <a:t> But </a:t>
            </a:r>
            <a:r>
              <a:rPr lang="en-US" sz="2800" b="1" i="1" u="sng" dirty="0"/>
              <a:t>I am a worm</a:t>
            </a:r>
            <a:r>
              <a:rPr lang="en-US" sz="2800" b="1" i="1" dirty="0"/>
              <a:t>, and no man; a reproach of men, and despised of the people.</a:t>
            </a:r>
            <a:r>
              <a:rPr lang="en-US" sz="2800" i="1" dirty="0"/>
              <a:t>  </a:t>
            </a:r>
            <a:r>
              <a:rPr lang="en-US" sz="2800" b="1" i="1" dirty="0"/>
              <a:t>7</a:t>
            </a:r>
            <a:r>
              <a:rPr lang="en-US" sz="2800" i="1" dirty="0"/>
              <a:t> All they that see me laugh me to scorn: they shoot out the lip, they shake the head, saying,  </a:t>
            </a:r>
            <a:r>
              <a:rPr lang="en-US" sz="2800" b="1" i="1" dirty="0"/>
              <a:t>8</a:t>
            </a:r>
            <a:r>
              <a:rPr lang="en-US" sz="2800" i="1" dirty="0"/>
              <a:t> He trusted on the LORD that he would deliver him: let him deliver him, seeing he delighted in him.</a:t>
            </a:r>
            <a:endParaRPr lang="en-US" sz="2800" dirty="0"/>
          </a:p>
          <a:p>
            <a:endParaRPr lang="en-US" dirty="0"/>
          </a:p>
        </p:txBody>
      </p:sp>
    </p:spTree>
    <p:extLst>
      <p:ext uri="{BB962C8B-B14F-4D97-AF65-F5344CB8AC3E}">
        <p14:creationId xmlns:p14="http://schemas.microsoft.com/office/powerpoint/2010/main" val="1374580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265" y="0"/>
            <a:ext cx="10032192" cy="6858000"/>
          </a:xfrm>
          <a:prstGeom prst="rect">
            <a:avLst/>
          </a:prstGeom>
        </p:spPr>
      </p:pic>
    </p:spTree>
    <p:extLst>
      <p:ext uri="{BB962C8B-B14F-4D97-AF65-F5344CB8AC3E}">
        <p14:creationId xmlns:p14="http://schemas.microsoft.com/office/powerpoint/2010/main" val="1823291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137" y="0"/>
            <a:ext cx="9361026" cy="6858000"/>
          </a:xfrm>
          <a:prstGeom prst="rect">
            <a:avLst/>
          </a:prstGeom>
        </p:spPr>
      </p:pic>
    </p:spTree>
    <p:extLst>
      <p:ext uri="{BB962C8B-B14F-4D97-AF65-F5344CB8AC3E}">
        <p14:creationId xmlns:p14="http://schemas.microsoft.com/office/powerpoint/2010/main" val="22100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383" y="-4492"/>
            <a:ext cx="8513618" cy="6862492"/>
          </a:xfrm>
          <a:prstGeom prst="rect">
            <a:avLst/>
          </a:prstGeom>
        </p:spPr>
      </p:pic>
    </p:spTree>
    <p:extLst>
      <p:ext uri="{BB962C8B-B14F-4D97-AF65-F5344CB8AC3E}">
        <p14:creationId xmlns:p14="http://schemas.microsoft.com/office/powerpoint/2010/main" val="1346963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689" y="0"/>
            <a:ext cx="8688622" cy="6858000"/>
          </a:xfrm>
          <a:prstGeom prst="rect">
            <a:avLst/>
          </a:prstGeom>
        </p:spPr>
      </p:pic>
    </p:spTree>
    <p:extLst>
      <p:ext uri="{BB962C8B-B14F-4D97-AF65-F5344CB8AC3E}">
        <p14:creationId xmlns:p14="http://schemas.microsoft.com/office/powerpoint/2010/main" val="123983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416" y="0"/>
            <a:ext cx="9158468" cy="6858000"/>
          </a:xfrm>
          <a:prstGeom prst="rect">
            <a:avLst/>
          </a:prstGeom>
        </p:spPr>
      </p:pic>
    </p:spTree>
    <p:extLst>
      <p:ext uri="{BB962C8B-B14F-4D97-AF65-F5344CB8AC3E}">
        <p14:creationId xmlns:p14="http://schemas.microsoft.com/office/powerpoint/2010/main" val="588418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576" y="0"/>
            <a:ext cx="8520148" cy="6858000"/>
          </a:xfrm>
          <a:prstGeom prst="rect">
            <a:avLst/>
          </a:prstGeom>
        </p:spPr>
      </p:pic>
    </p:spTree>
    <p:extLst>
      <p:ext uri="{BB962C8B-B14F-4D97-AF65-F5344CB8AC3E}">
        <p14:creationId xmlns:p14="http://schemas.microsoft.com/office/powerpoint/2010/main" val="202703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757" y="0"/>
            <a:ext cx="8627807" cy="6858000"/>
          </a:xfrm>
          <a:prstGeom prst="rect">
            <a:avLst/>
          </a:prstGeom>
        </p:spPr>
      </p:pic>
    </p:spTree>
    <p:extLst>
      <p:ext uri="{BB962C8B-B14F-4D97-AF65-F5344CB8AC3E}">
        <p14:creationId xmlns:p14="http://schemas.microsoft.com/office/powerpoint/2010/main" val="2133039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101" y="0"/>
            <a:ext cx="8669044" cy="6858000"/>
          </a:xfrm>
          <a:prstGeom prst="rect">
            <a:avLst/>
          </a:prstGeom>
        </p:spPr>
      </p:pic>
    </p:spTree>
    <p:extLst>
      <p:ext uri="{BB962C8B-B14F-4D97-AF65-F5344CB8AC3E}">
        <p14:creationId xmlns:p14="http://schemas.microsoft.com/office/powerpoint/2010/main" val="1015463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253" y="0"/>
            <a:ext cx="8962793" cy="6858000"/>
          </a:xfrm>
          <a:prstGeom prst="rect">
            <a:avLst/>
          </a:prstGeom>
        </p:spPr>
      </p:pic>
    </p:spTree>
    <p:extLst>
      <p:ext uri="{BB962C8B-B14F-4D97-AF65-F5344CB8AC3E}">
        <p14:creationId xmlns:p14="http://schemas.microsoft.com/office/powerpoint/2010/main" val="685010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919" y="0"/>
            <a:ext cx="9105580" cy="6858000"/>
          </a:xfrm>
          <a:prstGeom prst="rect">
            <a:avLst/>
          </a:prstGeom>
        </p:spPr>
      </p:pic>
    </p:spTree>
    <p:extLst>
      <p:ext uri="{BB962C8B-B14F-4D97-AF65-F5344CB8AC3E}">
        <p14:creationId xmlns:p14="http://schemas.microsoft.com/office/powerpoint/2010/main" val="25778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6858000"/>
          </a:xfrm>
        </p:spPr>
        <p:txBody>
          <a:bodyPr>
            <a:normAutofit/>
          </a:bodyPr>
          <a:lstStyle/>
          <a:p>
            <a:pPr lvl="0" latinLnBrk="1"/>
            <a:r>
              <a:rPr lang="en-US" sz="4000" dirty="0"/>
              <a:t>64-0312  WHEN.THEIR.EYES.WERE.OPENED.THEY.KNEW.HIM_  BEAUMONT.TX  THURSDAY_</a:t>
            </a:r>
            <a:br>
              <a:rPr lang="en-US" sz="4000" dirty="0"/>
            </a:br>
            <a:r>
              <a:rPr lang="en-US" sz="4000" dirty="0"/>
              <a:t>«  92       †          And, look, the Scripture had said </a:t>
            </a:r>
            <a:r>
              <a:rPr lang="en-US" sz="4000" dirty="0" smtClean="0"/>
              <a:t>that was  going </a:t>
            </a:r>
            <a:r>
              <a:rPr lang="en-US" sz="4000" dirty="0"/>
              <a:t>to happen, exactly word by word the way </a:t>
            </a:r>
            <a:r>
              <a:rPr lang="en-US" sz="4000" dirty="0" smtClean="0"/>
              <a:t>it was.       Even </a:t>
            </a:r>
            <a:r>
              <a:rPr lang="en-US" sz="4000" dirty="0"/>
              <a:t>David, hundreds of years before that, about </a:t>
            </a:r>
            <a:r>
              <a:rPr lang="en-US" sz="4000" dirty="0" smtClean="0"/>
              <a:t>eight      hundred </a:t>
            </a:r>
            <a:r>
              <a:rPr lang="en-US" sz="4000" dirty="0"/>
              <a:t>years, cried the very same thing that He said on </a:t>
            </a:r>
            <a:r>
              <a:rPr lang="en-US" sz="4000" dirty="0" smtClean="0"/>
              <a:t>  the </a:t>
            </a:r>
            <a:r>
              <a:rPr lang="en-US" sz="4000" dirty="0"/>
              <a:t>cross. And no doubt, that in the temple that morning, </a:t>
            </a:r>
            <a:r>
              <a:rPr lang="en-US" sz="4000" dirty="0" smtClean="0"/>
              <a:t> they </a:t>
            </a:r>
            <a:r>
              <a:rPr lang="en-US" sz="4000" dirty="0"/>
              <a:t>might have sang that same song, Psalms 22, "My God, My God, why has Thou forsaken Me?" In the temple </a:t>
            </a:r>
            <a:r>
              <a:rPr lang="en-US" sz="4000" dirty="0" smtClean="0"/>
              <a:t>          singing </a:t>
            </a:r>
            <a:r>
              <a:rPr lang="en-US" sz="4000" dirty="0"/>
              <a:t>about it, and, the God that they claimed that they </a:t>
            </a:r>
            <a:r>
              <a:rPr lang="en-US" sz="4000" dirty="0" smtClean="0"/>
              <a:t> served</a:t>
            </a:r>
            <a:r>
              <a:rPr lang="en-US" sz="4000" dirty="0"/>
              <a:t>, they were crucifying.</a:t>
            </a:r>
            <a:r>
              <a:rPr lang="en-US" dirty="0"/>
              <a:t/>
            </a:r>
            <a:br>
              <a:rPr lang="en-US" dirty="0"/>
            </a:br>
            <a:endParaRPr lang="en-US" dirty="0"/>
          </a:p>
        </p:txBody>
      </p:sp>
    </p:spTree>
    <p:extLst>
      <p:ext uri="{BB962C8B-B14F-4D97-AF65-F5344CB8AC3E}">
        <p14:creationId xmlns:p14="http://schemas.microsoft.com/office/powerpoint/2010/main" val="53363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lvl="0" algn="ctr" latinLnBrk="1"/>
            <a:r>
              <a:rPr lang="en-US" b="1" dirty="0" smtClean="0"/>
              <a:t>What Does All This Talking About Worms Have To Do With Jesus And Easter???</a:t>
            </a:r>
            <a:endParaRPr lang="en-US" dirty="0">
              <a:solidFill>
                <a:srgbClr val="C00000"/>
              </a:solidFill>
            </a:endParaRPr>
          </a:p>
        </p:txBody>
      </p:sp>
      <p:sp>
        <p:nvSpPr>
          <p:cNvPr id="3" name="Rectangle 2"/>
          <p:cNvSpPr/>
          <p:nvPr/>
        </p:nvSpPr>
        <p:spPr>
          <a:xfrm>
            <a:off x="0" y="1690688"/>
            <a:ext cx="12192000" cy="5632311"/>
          </a:xfrm>
          <a:prstGeom prst="rect">
            <a:avLst/>
          </a:prstGeom>
        </p:spPr>
        <p:txBody>
          <a:bodyPr wrap="square">
            <a:spAutoFit/>
          </a:bodyPr>
          <a:lstStyle/>
          <a:p>
            <a:pPr lvl="0" latinLnBrk="1"/>
            <a:r>
              <a:rPr lang="en-US" sz="2700" b="1" dirty="0"/>
              <a:t>Psalms 22:6</a:t>
            </a:r>
            <a:r>
              <a:rPr lang="en-US" sz="2700" i="1" dirty="0"/>
              <a:t> - </a:t>
            </a:r>
            <a:r>
              <a:rPr lang="en-US" sz="2700" i="1" u="sng" dirty="0"/>
              <a:t>But I am a worm, and no man; a reproach of men, and despised of the </a:t>
            </a:r>
            <a:r>
              <a:rPr lang="en-US" sz="2700" i="1" u="sng" dirty="0" smtClean="0"/>
              <a:t>  people</a:t>
            </a:r>
            <a:r>
              <a:rPr lang="en-US" sz="2700" i="1" u="sng" dirty="0"/>
              <a:t>.</a:t>
            </a:r>
            <a:endParaRPr lang="en-US" sz="2700" dirty="0"/>
          </a:p>
          <a:p>
            <a:pPr latinLnBrk="1"/>
            <a:r>
              <a:rPr lang="en-US" sz="2700" dirty="0"/>
              <a:t> </a:t>
            </a:r>
          </a:p>
          <a:p>
            <a:pPr marL="342900" lvl="0" indent="-342900" latinLnBrk="1">
              <a:buFont typeface="Arial" charset="0"/>
              <a:buChar char="•"/>
            </a:pPr>
            <a:r>
              <a:rPr lang="en-US" sz="2700" dirty="0"/>
              <a:t>Many people despised Jesus when he was here on earth. – compared to the </a:t>
            </a:r>
            <a:r>
              <a:rPr lang="en-US" sz="2700" dirty="0" smtClean="0"/>
              <a:t>            Pharisees </a:t>
            </a:r>
            <a:r>
              <a:rPr lang="en-US" sz="2700" dirty="0"/>
              <a:t>and </a:t>
            </a:r>
            <a:r>
              <a:rPr lang="en-US" sz="2700" dirty="0" smtClean="0"/>
              <a:t>Sadducees in the physical he didn’t have it.</a:t>
            </a:r>
          </a:p>
          <a:p>
            <a:pPr marL="342900" lvl="0" indent="-342900" latinLnBrk="1">
              <a:buFont typeface="Arial" charset="0"/>
              <a:buChar char="•"/>
            </a:pPr>
            <a:endParaRPr lang="en-US" sz="2700" dirty="0"/>
          </a:p>
          <a:p>
            <a:pPr marL="342900" lvl="0" indent="-342900" latinLnBrk="1">
              <a:buFont typeface="Arial" charset="0"/>
              <a:buChar char="•"/>
            </a:pPr>
            <a:r>
              <a:rPr lang="en-US" sz="2700" dirty="0"/>
              <a:t>To many people, Jesus was irrelevant, insignificant, and unimportant. In other </a:t>
            </a:r>
            <a:r>
              <a:rPr lang="en-US" sz="2700" dirty="0" smtClean="0"/>
              <a:t>        words </a:t>
            </a:r>
            <a:r>
              <a:rPr lang="en-US" sz="2700" dirty="0"/>
              <a:t>he was as low as a worm.</a:t>
            </a:r>
          </a:p>
          <a:p>
            <a:pPr latinLnBrk="1"/>
            <a:r>
              <a:rPr lang="en-US" sz="2700" dirty="0"/>
              <a:t>  </a:t>
            </a:r>
          </a:p>
          <a:p>
            <a:pPr marL="342900" lvl="0" indent="-342900" latinLnBrk="1">
              <a:buFont typeface="Arial" charset="0"/>
              <a:buChar char="•"/>
            </a:pPr>
            <a:r>
              <a:rPr lang="en-US" sz="2700" dirty="0"/>
              <a:t>“He’s not as powerful like a Lion as people say he is”.” He’s not as lovable as a lamb as people say he is.” HE’S JUST A LOW DOWN INSIGNIFICANT WORM, NOT TO BE </a:t>
            </a:r>
            <a:r>
              <a:rPr lang="en-US" sz="2700" dirty="0" smtClean="0"/>
              <a:t>   PAID </a:t>
            </a:r>
            <a:r>
              <a:rPr lang="en-US" sz="2700" dirty="0"/>
              <a:t>ATTENTION TO BUT TO JUST BE TRAMPLED ON.</a:t>
            </a:r>
          </a:p>
          <a:p>
            <a:pPr latinLnBrk="1"/>
            <a:endParaRPr lang="en-US" sz="2400" dirty="0"/>
          </a:p>
        </p:txBody>
      </p:sp>
    </p:spTree>
    <p:extLst>
      <p:ext uri="{BB962C8B-B14F-4D97-AF65-F5344CB8AC3E}">
        <p14:creationId xmlns:p14="http://schemas.microsoft.com/office/powerpoint/2010/main" val="2032206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lvl="0" algn="ctr" latinLnBrk="1"/>
            <a:r>
              <a:rPr lang="en-US" b="1" dirty="0" smtClean="0"/>
              <a:t>Correlation Of This Worm To What Jesus Did For Us  On The Cross</a:t>
            </a:r>
            <a:endParaRPr lang="en-US" dirty="0">
              <a:solidFill>
                <a:srgbClr val="C00000"/>
              </a:solidFill>
            </a:endParaRPr>
          </a:p>
        </p:txBody>
      </p:sp>
      <p:sp>
        <p:nvSpPr>
          <p:cNvPr id="3" name="Rectangle 2"/>
          <p:cNvSpPr/>
          <p:nvPr/>
        </p:nvSpPr>
        <p:spPr>
          <a:xfrm>
            <a:off x="0" y="1690688"/>
            <a:ext cx="12192000" cy="5632311"/>
          </a:xfrm>
          <a:prstGeom prst="rect">
            <a:avLst/>
          </a:prstGeom>
        </p:spPr>
        <p:txBody>
          <a:bodyPr wrap="square">
            <a:spAutoFit/>
          </a:bodyPr>
          <a:lstStyle/>
          <a:p>
            <a:pPr marL="457200" lvl="0" indent="-457200" latinLnBrk="1">
              <a:buFont typeface="Arial" charset="0"/>
              <a:buChar char="•"/>
            </a:pPr>
            <a:r>
              <a:rPr lang="en-US" sz="2800" dirty="0"/>
              <a:t>When it is time for the female or mother Crimson worm to have babies (</a:t>
            </a:r>
            <a:r>
              <a:rPr lang="en-US" sz="2800" b="1" dirty="0"/>
              <a:t>which </a:t>
            </a:r>
            <a:r>
              <a:rPr lang="en-US" sz="2800" b="1" dirty="0" smtClean="0"/>
              <a:t> she </a:t>
            </a:r>
            <a:r>
              <a:rPr lang="en-US" sz="2800" b="1" dirty="0"/>
              <a:t>does only one time in her life</a:t>
            </a:r>
            <a:r>
              <a:rPr lang="en-US" sz="2800" dirty="0"/>
              <a:t>), she finds the trunk of a tree, a wooden </a:t>
            </a:r>
            <a:r>
              <a:rPr lang="en-US" sz="2800" dirty="0" smtClean="0"/>
              <a:t>        fencepost </a:t>
            </a:r>
            <a:r>
              <a:rPr lang="en-US" sz="2800" dirty="0"/>
              <a:t>or a </a:t>
            </a:r>
            <a:r>
              <a:rPr lang="en-US" sz="2800" dirty="0" smtClean="0"/>
              <a:t>stick</a:t>
            </a:r>
          </a:p>
          <a:p>
            <a:pPr marL="457200" lvl="0" indent="-457200" latinLnBrk="1">
              <a:buFont typeface="Arial" charset="0"/>
              <a:buChar char="•"/>
            </a:pPr>
            <a:endParaRPr lang="en-US" sz="2800" dirty="0"/>
          </a:p>
          <a:p>
            <a:pPr marL="457200" indent="-457200" latinLnBrk="1">
              <a:buFont typeface="Arial" charset="0"/>
              <a:buChar char="•"/>
            </a:pPr>
            <a:r>
              <a:rPr lang="en-US" sz="2800" dirty="0"/>
              <a:t>The crimson worm climbs on the tree all by itself. Nobody forces it to get on the tree. Jesus willingly climbed up cross without anyone forcing him. </a:t>
            </a:r>
            <a:r>
              <a:rPr lang="en-US" sz="2800" dirty="0" smtClean="0"/>
              <a:t>He said “I lay my life down”. He </a:t>
            </a:r>
            <a:r>
              <a:rPr lang="en-US" sz="2800" dirty="0"/>
              <a:t>could have called 10,000 angels to set him free, but he didn't</a:t>
            </a:r>
            <a:r>
              <a:rPr lang="en-US" sz="2800" dirty="0" smtClean="0"/>
              <a:t>.</a:t>
            </a:r>
          </a:p>
          <a:p>
            <a:pPr marL="457200" indent="-457200" latinLnBrk="1">
              <a:buFont typeface="Arial" charset="0"/>
              <a:buChar char="•"/>
            </a:pPr>
            <a:endParaRPr lang="en-US" sz="2800" dirty="0"/>
          </a:p>
          <a:p>
            <a:pPr marL="457200" indent="-457200" latinLnBrk="1">
              <a:buFont typeface="Arial" charset="0"/>
              <a:buChar char="•"/>
            </a:pPr>
            <a:r>
              <a:rPr lang="en-US" sz="2800" dirty="0"/>
              <a:t>The crimson worm knows when it climbs on the tree that it will not come back down alive. It is going to the tree to birth a family and to do that it must die. </a:t>
            </a:r>
            <a:r>
              <a:rPr lang="en-US" sz="2800" dirty="0" smtClean="0"/>
              <a:t>      Jesus </a:t>
            </a:r>
            <a:r>
              <a:rPr lang="en-US" sz="2800" dirty="0"/>
              <a:t>knowing all things still was willing to die on the cross to birth a </a:t>
            </a:r>
            <a:r>
              <a:rPr lang="en-US" sz="2800" dirty="0" smtClean="0"/>
              <a:t>family</a:t>
            </a:r>
            <a:r>
              <a:rPr lang="en-US" sz="2800" dirty="0"/>
              <a:t>.</a:t>
            </a:r>
          </a:p>
          <a:p>
            <a:pPr marL="457200" lvl="0" indent="-457200" latinLnBrk="1">
              <a:buFont typeface="Arial" charset="0"/>
              <a:buChar char="•"/>
            </a:pPr>
            <a:endParaRPr lang="en-US" sz="2800" dirty="0"/>
          </a:p>
          <a:p>
            <a:pPr latinLnBrk="1"/>
            <a:endParaRPr lang="en-US" sz="2400" dirty="0"/>
          </a:p>
        </p:txBody>
      </p:sp>
    </p:spTree>
    <p:extLst>
      <p:ext uri="{BB962C8B-B14F-4D97-AF65-F5344CB8AC3E}">
        <p14:creationId xmlns:p14="http://schemas.microsoft.com/office/powerpoint/2010/main" val="1886096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73" y="-6927"/>
            <a:ext cx="6864927" cy="6864927"/>
          </a:xfrm>
          <a:prstGeom prst="rect">
            <a:avLst/>
          </a:prstGeom>
        </p:spPr>
      </p:pic>
    </p:spTree>
    <p:extLst>
      <p:ext uri="{BB962C8B-B14F-4D97-AF65-F5344CB8AC3E}">
        <p14:creationId xmlns:p14="http://schemas.microsoft.com/office/powerpoint/2010/main" val="257396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lvl="0" algn="ctr" latinLnBrk="1"/>
            <a:r>
              <a:rPr lang="en-US" b="1" dirty="0" smtClean="0"/>
              <a:t>Correlation Of This Worm To What Jesus Did For Us  On The Cross</a:t>
            </a:r>
            <a:endParaRPr lang="en-US" dirty="0">
              <a:solidFill>
                <a:srgbClr val="C00000"/>
              </a:solidFill>
            </a:endParaRPr>
          </a:p>
        </p:txBody>
      </p:sp>
      <p:sp>
        <p:nvSpPr>
          <p:cNvPr id="3" name="Rectangle 2"/>
          <p:cNvSpPr/>
          <p:nvPr/>
        </p:nvSpPr>
        <p:spPr>
          <a:xfrm>
            <a:off x="0" y="1690688"/>
            <a:ext cx="12192000" cy="5201424"/>
          </a:xfrm>
          <a:prstGeom prst="rect">
            <a:avLst/>
          </a:prstGeom>
        </p:spPr>
        <p:txBody>
          <a:bodyPr wrap="square">
            <a:spAutoFit/>
          </a:bodyPr>
          <a:lstStyle/>
          <a:p>
            <a:pPr marL="457200" lvl="0" indent="-457200" latinLnBrk="1">
              <a:buFont typeface="Arial" charset="0"/>
              <a:buChar char="•"/>
            </a:pPr>
            <a:r>
              <a:rPr lang="en-US" sz="2800" dirty="0"/>
              <a:t>Once on the tree, the crimson worm then attaches itself to the tree. It makes </a:t>
            </a:r>
            <a:r>
              <a:rPr lang="en-US" sz="2800" dirty="0" smtClean="0"/>
              <a:t>   sure </a:t>
            </a:r>
            <a:r>
              <a:rPr lang="en-US" sz="2800" dirty="0"/>
              <a:t>it is secure because the body of the worm will eventually be the shelter for the young, which are born. It is so strongly and permanently stuck to the wood that the shell cannot be removed without tearing it’s body completely apart </a:t>
            </a:r>
            <a:r>
              <a:rPr lang="en-US" sz="2800" dirty="0" smtClean="0"/>
              <a:t>     and </a:t>
            </a:r>
            <a:r>
              <a:rPr lang="en-US" sz="2800" dirty="0"/>
              <a:t>killing it. Her body turns into a shell for protection of her babies. It was not nails that held our Savior to the cross. It was love</a:t>
            </a:r>
            <a:r>
              <a:rPr lang="en-US" sz="2800" dirty="0" smtClean="0"/>
              <a:t>!</a:t>
            </a:r>
          </a:p>
          <a:p>
            <a:pPr marL="457200" lvl="0" indent="-457200" latinLnBrk="1">
              <a:buFont typeface="Arial" charset="0"/>
              <a:buChar char="•"/>
            </a:pPr>
            <a:endParaRPr lang="en-US" sz="2800" dirty="0"/>
          </a:p>
          <a:p>
            <a:pPr marL="457200" indent="-457200" latinLnBrk="1">
              <a:buFont typeface="Arial" charset="0"/>
              <a:buChar char="•"/>
            </a:pPr>
            <a:r>
              <a:rPr lang="en-US" sz="2800" dirty="0"/>
              <a:t>When the baby worms (or larvae) hatch, they stay under the shell. Not only </a:t>
            </a:r>
            <a:r>
              <a:rPr lang="en-US" sz="2800" dirty="0" smtClean="0"/>
              <a:t>      does </a:t>
            </a:r>
            <a:r>
              <a:rPr lang="en-US" sz="2800" dirty="0"/>
              <a:t>the mother’s body give protection for her babies, but it also provides them with food – the babies feed on the LIVING body of the mother</a:t>
            </a:r>
            <a:r>
              <a:rPr lang="en-US" sz="2800" dirty="0" smtClean="0"/>
              <a:t>!</a:t>
            </a:r>
            <a:endParaRPr lang="en-US" sz="2800" dirty="0"/>
          </a:p>
          <a:p>
            <a:pPr marL="457200" lvl="0" indent="-457200" latinLnBrk="1">
              <a:buFont typeface="Arial" charset="0"/>
              <a:buChar char="•"/>
            </a:pPr>
            <a:endParaRPr lang="en-US" sz="2800" dirty="0"/>
          </a:p>
          <a:p>
            <a:pPr latinLnBrk="1"/>
            <a:endParaRPr lang="en-US" sz="2400" dirty="0"/>
          </a:p>
        </p:txBody>
      </p:sp>
    </p:spTree>
    <p:extLst>
      <p:ext uri="{BB962C8B-B14F-4D97-AF65-F5344CB8AC3E}">
        <p14:creationId xmlns:p14="http://schemas.microsoft.com/office/powerpoint/2010/main" val="1848161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31273"/>
            <a:ext cx="7197933" cy="56942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696" y="831273"/>
            <a:ext cx="7137304" cy="5375564"/>
          </a:xfrm>
          <a:prstGeom prst="rect">
            <a:avLst/>
          </a:prstGeom>
        </p:spPr>
      </p:pic>
    </p:spTree>
    <p:extLst>
      <p:ext uri="{BB962C8B-B14F-4D97-AF65-F5344CB8AC3E}">
        <p14:creationId xmlns:p14="http://schemas.microsoft.com/office/powerpoint/2010/main" val="716516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lvl="0" algn="ctr" latinLnBrk="1"/>
            <a:r>
              <a:rPr lang="en-US" b="1" dirty="0" smtClean="0"/>
              <a:t>Correlation Of This Worm To What Jesus Did For Us  On The Cross</a:t>
            </a:r>
            <a:endParaRPr lang="en-US" dirty="0">
              <a:solidFill>
                <a:srgbClr val="C00000"/>
              </a:solidFill>
            </a:endParaRPr>
          </a:p>
        </p:txBody>
      </p:sp>
      <p:sp>
        <p:nvSpPr>
          <p:cNvPr id="3" name="Rectangle 2"/>
          <p:cNvSpPr/>
          <p:nvPr/>
        </p:nvSpPr>
        <p:spPr>
          <a:xfrm>
            <a:off x="0" y="1413597"/>
            <a:ext cx="12192000" cy="6063198"/>
          </a:xfrm>
          <a:prstGeom prst="rect">
            <a:avLst/>
          </a:prstGeom>
        </p:spPr>
        <p:txBody>
          <a:bodyPr wrap="square">
            <a:spAutoFit/>
          </a:bodyPr>
          <a:lstStyle/>
          <a:p>
            <a:pPr lvl="0" latinLnBrk="1"/>
            <a:r>
              <a:rPr lang="en-US" sz="2800" b="1" dirty="0" smtClean="0"/>
              <a:t>Matthew 26:26-27</a:t>
            </a:r>
          </a:p>
          <a:p>
            <a:pPr lvl="0" latinLnBrk="1"/>
            <a:r>
              <a:rPr lang="en-US" sz="2800" i="1" dirty="0" smtClean="0"/>
              <a:t>26And as they were eating, Jesus took bread, and blessed it, and brake it, and gave it to the disciples, and said, </a:t>
            </a:r>
            <a:r>
              <a:rPr lang="en-US" sz="2800" b="1" i="1" u="sng" dirty="0" smtClean="0"/>
              <a:t>Take, eat; this is my body</a:t>
            </a:r>
            <a:r>
              <a:rPr lang="en-US" sz="2800" i="1" u="sng" dirty="0" smtClean="0"/>
              <a:t>. </a:t>
            </a:r>
          </a:p>
          <a:p>
            <a:pPr lvl="0" latinLnBrk="1"/>
            <a:endParaRPr lang="en-US" sz="2800" i="1" dirty="0" smtClean="0"/>
          </a:p>
          <a:p>
            <a:pPr lvl="0" latinLnBrk="1"/>
            <a:r>
              <a:rPr lang="en-US" sz="2800" b="1" dirty="0" smtClean="0"/>
              <a:t>John 6:53-57</a:t>
            </a:r>
          </a:p>
          <a:p>
            <a:pPr lvl="0" latinLnBrk="1"/>
            <a:r>
              <a:rPr lang="en-US" sz="2800" i="1" dirty="0" smtClean="0"/>
              <a:t>53Then Jesus said unto them, Verily, verily, I say unto you, Except ye eat the flesh of the Son of man, and drink his blood, ye have no life in you. 54Whoso </a:t>
            </a:r>
            <a:r>
              <a:rPr lang="en-US" sz="2800" i="1" dirty="0" err="1" smtClean="0"/>
              <a:t>eateth</a:t>
            </a:r>
            <a:r>
              <a:rPr lang="en-US" sz="2800" i="1" dirty="0" smtClean="0"/>
              <a:t> my        flesh, and </a:t>
            </a:r>
            <a:r>
              <a:rPr lang="en-US" sz="2800" i="1" dirty="0" err="1" smtClean="0"/>
              <a:t>drinketh</a:t>
            </a:r>
            <a:r>
              <a:rPr lang="en-US" sz="2800" i="1" dirty="0" smtClean="0"/>
              <a:t> my blood, hath eternal life; and I will raise him up at the last      day 55For my flesh is meat indeed, and my blood is drink indeed. 56He that </a:t>
            </a:r>
            <a:r>
              <a:rPr lang="en-US" sz="2800" i="1" dirty="0" err="1" smtClean="0"/>
              <a:t>eateth</a:t>
            </a:r>
            <a:r>
              <a:rPr lang="en-US" sz="2800" i="1" dirty="0" smtClean="0"/>
              <a:t> my flesh, and </a:t>
            </a:r>
            <a:r>
              <a:rPr lang="en-US" sz="2800" i="1" dirty="0" err="1" smtClean="0"/>
              <a:t>drinketh</a:t>
            </a:r>
            <a:r>
              <a:rPr lang="en-US" sz="2800" i="1" dirty="0" smtClean="0"/>
              <a:t> my blood, </a:t>
            </a:r>
            <a:r>
              <a:rPr lang="en-US" sz="2800" i="1" dirty="0" err="1" smtClean="0"/>
              <a:t>dwelleth</a:t>
            </a:r>
            <a:r>
              <a:rPr lang="en-US" sz="2800" i="1" dirty="0" smtClean="0"/>
              <a:t> in me, and I in him. 57As the living           Father hath sent me, and I live by the Father: so he that </a:t>
            </a:r>
            <a:r>
              <a:rPr lang="en-US" sz="2800" i="1" dirty="0" err="1" smtClean="0"/>
              <a:t>eateth</a:t>
            </a:r>
            <a:r>
              <a:rPr lang="en-US" sz="2800" i="1" dirty="0" smtClean="0"/>
              <a:t> me, even he shall     live by me.</a:t>
            </a:r>
          </a:p>
          <a:p>
            <a:pPr marL="457200" lvl="0" indent="-457200" latinLnBrk="1">
              <a:buFont typeface="Arial" charset="0"/>
              <a:buChar char="•"/>
            </a:pPr>
            <a:endParaRPr lang="en-US" sz="2800" dirty="0"/>
          </a:p>
          <a:p>
            <a:pPr latinLnBrk="1"/>
            <a:endParaRPr lang="en-US" sz="2400" dirty="0"/>
          </a:p>
        </p:txBody>
      </p:sp>
    </p:spTree>
    <p:extLst>
      <p:ext uri="{BB962C8B-B14F-4D97-AF65-F5344CB8AC3E}">
        <p14:creationId xmlns:p14="http://schemas.microsoft.com/office/powerpoint/2010/main" val="484597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lvl="0" algn="ctr" latinLnBrk="1"/>
            <a:r>
              <a:rPr lang="en-US" b="1" dirty="0" smtClean="0"/>
              <a:t>Correlation Of This Worm To What Jesus Did For Us  On The Cross</a:t>
            </a:r>
            <a:endParaRPr lang="en-US" dirty="0">
              <a:solidFill>
                <a:srgbClr val="C00000"/>
              </a:solidFill>
            </a:endParaRPr>
          </a:p>
        </p:txBody>
      </p:sp>
      <p:sp>
        <p:nvSpPr>
          <p:cNvPr id="3" name="Rectangle 2"/>
          <p:cNvSpPr/>
          <p:nvPr/>
        </p:nvSpPr>
        <p:spPr>
          <a:xfrm>
            <a:off x="0" y="1690688"/>
            <a:ext cx="12192000" cy="6555641"/>
          </a:xfrm>
          <a:prstGeom prst="rect">
            <a:avLst/>
          </a:prstGeom>
        </p:spPr>
        <p:txBody>
          <a:bodyPr wrap="square">
            <a:spAutoFit/>
          </a:bodyPr>
          <a:lstStyle/>
          <a:p>
            <a:pPr lvl="0" latinLnBrk="1"/>
            <a:r>
              <a:rPr lang="en-US" sz="2600" dirty="0" smtClean="0"/>
              <a:t>After just a few days of feeding on the LIVING body of the mother the young worms grow and the mother dies. It then secretes a crimson/scarlet red dye that stains the wood it’s  attached to and also covers the young worms. This scarlet red covering protects them from predators and stains them blood red for the rest of their lives.</a:t>
            </a:r>
          </a:p>
          <a:p>
            <a:pPr lvl="0" latinLnBrk="1"/>
            <a:endParaRPr lang="en-US" sz="2600" dirty="0"/>
          </a:p>
          <a:p>
            <a:pPr lvl="0" latinLnBrk="1"/>
            <a:r>
              <a:rPr lang="en-US" sz="2600" b="1" dirty="0" smtClean="0"/>
              <a:t>Matthew 26:28</a:t>
            </a:r>
          </a:p>
          <a:p>
            <a:pPr latinLnBrk="1"/>
            <a:r>
              <a:rPr lang="en-US" sz="2600" i="1" dirty="0" smtClean="0"/>
              <a:t>28</a:t>
            </a:r>
            <a:r>
              <a:rPr lang="en-US" sz="2600" b="1" i="1" dirty="0" smtClean="0"/>
              <a:t>For this is my blood</a:t>
            </a:r>
            <a:r>
              <a:rPr lang="en-US" sz="2600" i="1" dirty="0" smtClean="0"/>
              <a:t> of the new testament, which is shed for  many for the remission of sins.</a:t>
            </a:r>
          </a:p>
          <a:p>
            <a:pPr latinLnBrk="1"/>
            <a:endParaRPr lang="en-US" sz="2600" i="1" dirty="0"/>
          </a:p>
          <a:p>
            <a:pPr latinLnBrk="1"/>
            <a:r>
              <a:rPr lang="en-US" sz="2600" b="1" dirty="0" smtClean="0"/>
              <a:t>Romans 5:9</a:t>
            </a:r>
          </a:p>
          <a:p>
            <a:pPr latinLnBrk="1"/>
            <a:r>
              <a:rPr lang="en-US" sz="2600" i="1" dirty="0" smtClean="0"/>
              <a:t>9Much more then, being now justified by his blood, we shall be saved from wrath through him.</a:t>
            </a:r>
          </a:p>
          <a:p>
            <a:pPr latinLnBrk="1"/>
            <a:endParaRPr lang="en-US" sz="2800" b="1" dirty="0" smtClean="0"/>
          </a:p>
          <a:p>
            <a:pPr lvl="0" latinLnBrk="1"/>
            <a:endParaRPr lang="en-US" sz="2800" dirty="0" smtClean="0"/>
          </a:p>
          <a:p>
            <a:pPr marL="457200" lvl="0" indent="-457200" latinLnBrk="1">
              <a:buFont typeface="Arial" charset="0"/>
              <a:buChar char="•"/>
            </a:pPr>
            <a:endParaRPr lang="en-US" sz="2800" dirty="0"/>
          </a:p>
          <a:p>
            <a:pPr latinLnBrk="1"/>
            <a:endParaRPr lang="en-US" sz="2400" dirty="0"/>
          </a:p>
        </p:txBody>
      </p:sp>
    </p:spTree>
    <p:extLst>
      <p:ext uri="{BB962C8B-B14F-4D97-AF65-F5344CB8AC3E}">
        <p14:creationId xmlns:p14="http://schemas.microsoft.com/office/powerpoint/2010/main" val="1833602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5340" cy="6858000"/>
          </a:xfrm>
          <a:prstGeom prst="rect">
            <a:avLst/>
          </a:prstGeom>
        </p:spPr>
      </p:pic>
    </p:spTree>
    <p:extLst>
      <p:ext uri="{BB962C8B-B14F-4D97-AF65-F5344CB8AC3E}">
        <p14:creationId xmlns:p14="http://schemas.microsoft.com/office/powerpoint/2010/main" val="1467723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7577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533"/>
            <a:ext cx="7190509" cy="680530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145" y="2133600"/>
            <a:ext cx="4811855" cy="2502165"/>
          </a:xfrm>
          <a:prstGeom prst="rect">
            <a:avLst/>
          </a:prstGeom>
        </p:spPr>
      </p:pic>
    </p:spTree>
    <p:extLst>
      <p:ext uri="{BB962C8B-B14F-4D97-AF65-F5344CB8AC3E}">
        <p14:creationId xmlns:p14="http://schemas.microsoft.com/office/powerpoint/2010/main" val="767416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 This Was Jesus Christ Speaking Through David In Psalm 22</a:t>
            </a:r>
            <a:endParaRPr lang="en-US" b="1" dirty="0"/>
          </a:p>
        </p:txBody>
      </p:sp>
      <p:sp>
        <p:nvSpPr>
          <p:cNvPr id="3" name="Rectangle 2"/>
          <p:cNvSpPr/>
          <p:nvPr/>
        </p:nvSpPr>
        <p:spPr>
          <a:xfrm>
            <a:off x="0" y="1690688"/>
            <a:ext cx="12192000" cy="5933932"/>
          </a:xfrm>
          <a:prstGeom prst="rect">
            <a:avLst/>
          </a:prstGeom>
        </p:spPr>
        <p:txBody>
          <a:bodyPr wrap="square">
            <a:spAutoFit/>
          </a:bodyPr>
          <a:lstStyle/>
          <a:p>
            <a:pPr marL="342900" lvl="0" indent="-342900" latinLnBrk="1">
              <a:buClr>
                <a:srgbClr val="000000"/>
              </a:buClr>
              <a:buSzPts val="1200"/>
              <a:buFont typeface="Symbol" charset="2"/>
              <a:buChar char=""/>
            </a:pPr>
            <a:r>
              <a:rPr lang="en-US" sz="2800" kern="100" dirty="0" smtClean="0">
                <a:effectLst/>
                <a:latin typeface="Calibri" charset="0"/>
                <a:ea typeface="Calibri" charset="0"/>
                <a:cs typeface="Times New Roman" charset="0"/>
              </a:rPr>
              <a:t>So we know this scripture is talking about Christ, but why does he call himself a worm in verse 6?</a:t>
            </a:r>
          </a:p>
          <a:p>
            <a:pPr marL="342900" lvl="0" indent="-342900" latinLnBrk="1">
              <a:buClr>
                <a:srgbClr val="000000"/>
              </a:buClr>
              <a:buSzPts val="1200"/>
              <a:buFont typeface="Symbol" charset="2"/>
              <a:buChar char=""/>
            </a:pPr>
            <a:endParaRPr lang="en-US" sz="2800" dirty="0" smtClean="0"/>
          </a:p>
          <a:p>
            <a:pPr marL="342900" indent="-342900" latinLnBrk="1">
              <a:buClr>
                <a:srgbClr val="000000"/>
              </a:buClr>
              <a:buSzPts val="1200"/>
              <a:buFont typeface="Symbol" charset="2"/>
              <a:buChar char=""/>
            </a:pPr>
            <a:r>
              <a:rPr lang="en-US" sz="2800" dirty="0" smtClean="0"/>
              <a:t>We </a:t>
            </a:r>
            <a:r>
              <a:rPr lang="en-US" sz="2800" dirty="0"/>
              <a:t>know that Jesus is a Lion because he’s a conqueror </a:t>
            </a:r>
            <a:r>
              <a:rPr lang="en-US" sz="2800" dirty="0" smtClean="0"/>
              <a:t>and king </a:t>
            </a:r>
            <a:r>
              <a:rPr lang="en-US" sz="2800" dirty="0"/>
              <a:t>and nothing can defeat him. </a:t>
            </a:r>
            <a:endParaRPr lang="en-US" sz="2800" dirty="0" smtClean="0"/>
          </a:p>
          <a:p>
            <a:pPr marL="342900" indent="-342900" latinLnBrk="1">
              <a:buClr>
                <a:srgbClr val="000000"/>
              </a:buClr>
              <a:buSzPts val="1200"/>
              <a:buFont typeface="Symbol" charset="2"/>
              <a:buChar char=""/>
            </a:pPr>
            <a:endParaRPr lang="en-US" sz="2800" dirty="0"/>
          </a:p>
          <a:p>
            <a:pPr marL="342900" indent="-342900" latinLnBrk="1">
              <a:lnSpc>
                <a:spcPct val="115000"/>
              </a:lnSpc>
              <a:buClr>
                <a:srgbClr val="000000"/>
              </a:buClr>
              <a:buSzPts val="1200"/>
              <a:buFont typeface="Symbol" charset="2"/>
              <a:buChar char=""/>
            </a:pPr>
            <a:r>
              <a:rPr lang="en-US" sz="2800" dirty="0"/>
              <a:t>We know </a:t>
            </a:r>
            <a:r>
              <a:rPr lang="en-US" sz="2800" dirty="0" smtClean="0"/>
              <a:t>He’s </a:t>
            </a:r>
            <a:r>
              <a:rPr lang="en-US" sz="2800" dirty="0"/>
              <a:t>a lamb because he is meek and lowly and he was the sacrifice that took our stead on the cross</a:t>
            </a:r>
            <a:r>
              <a:rPr lang="en-US" sz="2800" dirty="0" smtClean="0"/>
              <a:t>.</a:t>
            </a:r>
          </a:p>
          <a:p>
            <a:pPr marL="342900" indent="-342900" latinLnBrk="1">
              <a:lnSpc>
                <a:spcPct val="115000"/>
              </a:lnSpc>
              <a:buClr>
                <a:srgbClr val="000000"/>
              </a:buClr>
              <a:buSzPts val="1200"/>
              <a:buFont typeface="Symbol" charset="2"/>
              <a:buChar char=""/>
            </a:pPr>
            <a:endParaRPr lang="en-US" sz="2800" dirty="0" smtClean="0"/>
          </a:p>
          <a:p>
            <a:pPr marL="342900" lvl="0" indent="-342900" latinLnBrk="1">
              <a:lnSpc>
                <a:spcPct val="115000"/>
              </a:lnSpc>
              <a:buClr>
                <a:srgbClr val="000000"/>
              </a:buClr>
              <a:buSzPts val="1200"/>
              <a:buFont typeface="Symbol" charset="2"/>
              <a:buChar char=""/>
            </a:pPr>
            <a:r>
              <a:rPr lang="en-US" sz="2800" dirty="0"/>
              <a:t>But why is </a:t>
            </a:r>
            <a:r>
              <a:rPr lang="en-US" sz="2800" dirty="0" smtClean="0"/>
              <a:t>He </a:t>
            </a:r>
            <a:r>
              <a:rPr lang="en-US" sz="2800" dirty="0"/>
              <a:t>a worm? </a:t>
            </a:r>
          </a:p>
          <a:p>
            <a:pPr marL="342900" indent="-342900" latinLnBrk="1">
              <a:lnSpc>
                <a:spcPct val="115000"/>
              </a:lnSpc>
              <a:buClr>
                <a:srgbClr val="000000"/>
              </a:buClr>
              <a:buSzPts val="1200"/>
              <a:buFont typeface="Symbol" charset="2"/>
              <a:buChar char=""/>
            </a:pPr>
            <a:endParaRPr lang="en-US" sz="3600" dirty="0"/>
          </a:p>
          <a:p>
            <a:pPr marL="342900" lvl="0" indent="-342900" latinLnBrk="1">
              <a:lnSpc>
                <a:spcPct val="115000"/>
              </a:lnSpc>
              <a:buClr>
                <a:srgbClr val="000000"/>
              </a:buClr>
              <a:buSzPts val="1200"/>
              <a:buFont typeface="Symbol" charset="2"/>
              <a:buChar char=""/>
            </a:pPr>
            <a:endParaRPr lang="en-US" sz="3600" kern="100" dirty="0">
              <a:effectLst/>
              <a:latin typeface="바탕" charset="-127"/>
              <a:ea typeface="Calibri" charset="0"/>
              <a:cs typeface="Times New Roman" charset="0"/>
            </a:endParaRPr>
          </a:p>
        </p:txBody>
      </p:sp>
    </p:spTree>
    <p:extLst>
      <p:ext uri="{BB962C8B-B14F-4D97-AF65-F5344CB8AC3E}">
        <p14:creationId xmlns:p14="http://schemas.microsoft.com/office/powerpoint/2010/main" val="510943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Correlation Of This Worm To What Jesus Did For Us On The Cross</a:t>
            </a:r>
            <a:endParaRPr lang="en-US" b="1" dirty="0"/>
          </a:p>
        </p:txBody>
      </p:sp>
      <p:sp>
        <p:nvSpPr>
          <p:cNvPr id="5" name="Rectangle 4"/>
          <p:cNvSpPr/>
          <p:nvPr/>
        </p:nvSpPr>
        <p:spPr>
          <a:xfrm>
            <a:off x="0" y="1690688"/>
            <a:ext cx="8657042" cy="2246769"/>
          </a:xfrm>
          <a:prstGeom prst="rect">
            <a:avLst/>
          </a:prstGeom>
        </p:spPr>
        <p:txBody>
          <a:bodyPr wrap="square">
            <a:spAutoFit/>
          </a:bodyPr>
          <a:lstStyle/>
          <a:p>
            <a:r>
              <a:rPr lang="en-US" sz="2800" dirty="0" smtClean="0"/>
              <a:t>After the mother dying to birth the family, for a period of </a:t>
            </a:r>
            <a:r>
              <a:rPr lang="en-US" sz="2800" b="1" dirty="0" smtClean="0"/>
              <a:t>three days </a:t>
            </a:r>
            <a:r>
              <a:rPr lang="en-US" sz="2800" dirty="0" smtClean="0"/>
              <a:t>the worm can be scraped from the tree and the crimson gel can be used to make a dye. That dye was the same which was used in the </a:t>
            </a:r>
            <a:r>
              <a:rPr lang="en-US" sz="2800" b="1" dirty="0" smtClean="0"/>
              <a:t>tabernacle</a:t>
            </a:r>
            <a:r>
              <a:rPr lang="en-US" sz="2800" dirty="0" smtClean="0"/>
              <a:t> and in the garments of the </a:t>
            </a:r>
            <a:r>
              <a:rPr lang="en-US" sz="2800" b="1" dirty="0" smtClean="0"/>
              <a:t>High Priest.</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0579" y="3408218"/>
            <a:ext cx="4178625" cy="34359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204" y="983673"/>
            <a:ext cx="3802796" cy="587432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40061"/>
            <a:ext cx="4210579" cy="3004085"/>
          </a:xfrm>
          <a:prstGeom prst="rect">
            <a:avLst/>
          </a:prstGeom>
        </p:spPr>
      </p:pic>
    </p:spTree>
    <p:extLst>
      <p:ext uri="{BB962C8B-B14F-4D97-AF65-F5344CB8AC3E}">
        <p14:creationId xmlns:p14="http://schemas.microsoft.com/office/powerpoint/2010/main" val="586775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Correlation Of This Worm To What Jesus Did For Us On The Cross</a:t>
            </a:r>
            <a:endParaRPr lang="en-US" b="1" dirty="0"/>
          </a:p>
        </p:txBody>
      </p:sp>
      <p:sp>
        <p:nvSpPr>
          <p:cNvPr id="5" name="Rectangle 4"/>
          <p:cNvSpPr/>
          <p:nvPr/>
        </p:nvSpPr>
        <p:spPr>
          <a:xfrm>
            <a:off x="0" y="1690688"/>
            <a:ext cx="12192000" cy="5247590"/>
          </a:xfrm>
          <a:prstGeom prst="rect">
            <a:avLst/>
          </a:prstGeom>
        </p:spPr>
        <p:txBody>
          <a:bodyPr wrap="square">
            <a:spAutoFit/>
          </a:bodyPr>
          <a:lstStyle/>
          <a:p>
            <a:r>
              <a:rPr lang="en-US" sz="3100" b="1" dirty="0" smtClean="0"/>
              <a:t>Matthew 12:40</a:t>
            </a:r>
          </a:p>
          <a:p>
            <a:r>
              <a:rPr lang="en-US" sz="3100" i="1" dirty="0" smtClean="0"/>
              <a:t>For as Jonas was three days and three nights in the whale's belly; so shall the Son of man be three days and three nights in the heart of the earth.</a:t>
            </a:r>
          </a:p>
          <a:p>
            <a:pPr lvl="0"/>
            <a:endParaRPr lang="en-US" sz="3100" i="1" dirty="0"/>
          </a:p>
          <a:p>
            <a:pPr lvl="0"/>
            <a:r>
              <a:rPr lang="en-US" sz="3100" dirty="0" smtClean="0"/>
              <a:t>On </a:t>
            </a:r>
            <a:r>
              <a:rPr lang="en-US" sz="3100" dirty="0"/>
              <a:t>the morning of the fourth day, the worm has pulled the head and tail together and is now in the shape of a heart on the tree but it is no longer crimson. It is now a wax, which is white as snow. They can still harvest the wax and use it to make shellac, a preservative of wood. </a:t>
            </a:r>
            <a:r>
              <a:rPr lang="en-US" sz="3100" b="1" dirty="0"/>
              <a:t>T</a:t>
            </a:r>
            <a:r>
              <a:rPr lang="en-US" sz="3100" b="1" dirty="0" smtClean="0"/>
              <a:t>he resurrection of Jesus Christ, </a:t>
            </a:r>
            <a:r>
              <a:rPr lang="en-US" sz="3100" b="1" dirty="0"/>
              <a:t>which serves as the preservative of the message of the cross.</a:t>
            </a:r>
            <a:endParaRPr lang="en-US" sz="3100" dirty="0"/>
          </a:p>
          <a:p>
            <a:endParaRPr lang="en-US" sz="2800" i="1" dirty="0"/>
          </a:p>
          <a:p>
            <a:endParaRPr lang="en-US" sz="2800" i="1" dirty="0"/>
          </a:p>
        </p:txBody>
      </p:sp>
    </p:spTree>
    <p:extLst>
      <p:ext uri="{BB962C8B-B14F-4D97-AF65-F5344CB8AC3E}">
        <p14:creationId xmlns:p14="http://schemas.microsoft.com/office/powerpoint/2010/main" val="997578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5636"/>
            <a:ext cx="7197933" cy="56942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290" y="1357675"/>
            <a:ext cx="5334365" cy="3560689"/>
          </a:xfrm>
          <a:prstGeom prst="rect">
            <a:avLst/>
          </a:prstGeom>
        </p:spPr>
      </p:pic>
    </p:spTree>
    <p:extLst>
      <p:ext uri="{BB962C8B-B14F-4D97-AF65-F5344CB8AC3E}">
        <p14:creationId xmlns:p14="http://schemas.microsoft.com/office/powerpoint/2010/main" val="1368835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455" y="14153"/>
            <a:ext cx="4867963" cy="6843847"/>
          </a:xfrm>
          <a:prstGeom prst="rect">
            <a:avLst/>
          </a:prstGeom>
        </p:spPr>
      </p:pic>
    </p:spTree>
    <p:extLst>
      <p:ext uri="{BB962C8B-B14F-4D97-AF65-F5344CB8AC3E}">
        <p14:creationId xmlns:p14="http://schemas.microsoft.com/office/powerpoint/2010/main" val="1839185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1674"/>
            <a:ext cx="11956473" cy="5632311"/>
          </a:xfrm>
          <a:prstGeom prst="rect">
            <a:avLst/>
          </a:prstGeom>
        </p:spPr>
        <p:txBody>
          <a:bodyPr wrap="square">
            <a:spAutoFit/>
          </a:bodyPr>
          <a:lstStyle/>
          <a:p>
            <a:r>
              <a:rPr lang="en-US" sz="3600" b="1" dirty="0" smtClean="0"/>
              <a:t>Psalm 22:14</a:t>
            </a:r>
          </a:p>
          <a:p>
            <a:r>
              <a:rPr lang="en-US" sz="3600" i="1" dirty="0" smtClean="0"/>
              <a:t>14 I am poured out like water, and all my bones are out of joint: </a:t>
            </a:r>
            <a:r>
              <a:rPr lang="en-US" sz="3600" b="1" i="1" dirty="0" smtClean="0"/>
              <a:t>my heart is like wax</a:t>
            </a:r>
            <a:r>
              <a:rPr lang="en-US" sz="3600" i="1" dirty="0" smtClean="0"/>
              <a:t>; it is melted in the midst of my bowels.</a:t>
            </a:r>
          </a:p>
          <a:p>
            <a:endParaRPr lang="en-US" sz="3600" dirty="0"/>
          </a:p>
          <a:p>
            <a:r>
              <a:rPr lang="en-US" sz="3600" b="1" dirty="0"/>
              <a:t>Isaiah </a:t>
            </a:r>
            <a:r>
              <a:rPr lang="en-US" sz="3600" b="1" dirty="0" smtClean="0"/>
              <a:t>1:18</a:t>
            </a:r>
          </a:p>
          <a:p>
            <a:r>
              <a:rPr lang="en-US" sz="3600" i="1" dirty="0" smtClean="0"/>
              <a:t>“</a:t>
            </a:r>
            <a:r>
              <a:rPr lang="en-US" sz="3600" i="1" dirty="0"/>
              <a:t>Come now, let us reason together, says the LORD: though your sins be as </a:t>
            </a:r>
            <a:r>
              <a:rPr lang="en-US" sz="3600" i="1" dirty="0" smtClean="0"/>
              <a:t>scarlet,(</a:t>
            </a:r>
            <a:r>
              <a:rPr lang="en-US" sz="3600" b="1" dirty="0" smtClean="0"/>
              <a:t> </a:t>
            </a:r>
            <a:r>
              <a:rPr lang="en-US" sz="3600" b="1" dirty="0" err="1" smtClean="0"/>
              <a:t>shaniy</a:t>
            </a:r>
            <a:r>
              <a:rPr lang="en-US" sz="3600" b="1" dirty="0" smtClean="0"/>
              <a:t>    {</a:t>
            </a:r>
            <a:r>
              <a:rPr lang="en-US" sz="3600" b="1" dirty="0" err="1" smtClean="0"/>
              <a:t>shaw</a:t>
            </a:r>
            <a:r>
              <a:rPr lang="en-US" sz="3600" b="1" dirty="0" smtClean="0"/>
              <a:t>-nee'}) </a:t>
            </a:r>
            <a:r>
              <a:rPr lang="en-US" sz="3600" b="1" i="1" dirty="0" smtClean="0"/>
              <a:t>they </a:t>
            </a:r>
            <a:r>
              <a:rPr lang="en-US" sz="3600" b="1" i="1" dirty="0"/>
              <a:t>shall be as white as snow;</a:t>
            </a:r>
            <a:r>
              <a:rPr lang="en-US" sz="3600" i="1" dirty="0"/>
              <a:t> though they be red like crimson,(</a:t>
            </a:r>
            <a:r>
              <a:rPr lang="en-US" sz="3600" b="1" dirty="0"/>
              <a:t> </a:t>
            </a:r>
            <a:r>
              <a:rPr lang="en-US" sz="3600" b="1" dirty="0" err="1"/>
              <a:t>towla</a:t>
            </a:r>
            <a:r>
              <a:rPr lang="en-US" sz="3600" b="1" dirty="0"/>
              <a:t>'    {to-law'})</a:t>
            </a:r>
            <a:r>
              <a:rPr lang="en-US" sz="3600" i="1" dirty="0"/>
              <a:t> they shall be as wool.</a:t>
            </a:r>
            <a:endParaRPr lang="en-US" sz="3600" dirty="0"/>
          </a:p>
          <a:p>
            <a:endParaRPr lang="en-US" sz="3600" dirty="0"/>
          </a:p>
        </p:txBody>
      </p:sp>
    </p:spTree>
    <p:extLst>
      <p:ext uri="{BB962C8B-B14F-4D97-AF65-F5344CB8AC3E}">
        <p14:creationId xmlns:p14="http://schemas.microsoft.com/office/powerpoint/2010/main" val="1443688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1674"/>
            <a:ext cx="11956473" cy="6124754"/>
          </a:xfrm>
          <a:prstGeom prst="rect">
            <a:avLst/>
          </a:prstGeom>
        </p:spPr>
        <p:txBody>
          <a:bodyPr wrap="square">
            <a:spAutoFit/>
          </a:bodyPr>
          <a:lstStyle/>
          <a:p>
            <a:pPr marL="571500" lvl="0" indent="-571500" latinLnBrk="1">
              <a:buFont typeface="Arial" charset="0"/>
              <a:buChar char="•"/>
            </a:pPr>
            <a:r>
              <a:rPr lang="en-US" sz="2800" dirty="0"/>
              <a:t>The crimson worm is also very fragrant when it is crushed</a:t>
            </a:r>
            <a:r>
              <a:rPr lang="en-US" sz="2800" dirty="0" smtClean="0"/>
              <a:t>.</a:t>
            </a:r>
          </a:p>
          <a:p>
            <a:pPr lvl="0" latinLnBrk="1"/>
            <a:endParaRPr lang="en-US" sz="2800" dirty="0" smtClean="0"/>
          </a:p>
          <a:p>
            <a:pPr lvl="0" latinLnBrk="1"/>
            <a:r>
              <a:rPr lang="en-US" sz="2800" b="1" dirty="0" smtClean="0"/>
              <a:t>Ephesians 5:1</a:t>
            </a:r>
          </a:p>
          <a:p>
            <a:pPr lvl="0" latinLnBrk="1"/>
            <a:r>
              <a:rPr lang="en-US" sz="2800" i="1" dirty="0" smtClean="0"/>
              <a:t>1Be ye therefore followers of God, as dear children; 2And walk in love, as Christ   also hath loved us, and hath given himself for us an offering and a sacrifice to      God for a </a:t>
            </a:r>
            <a:r>
              <a:rPr lang="en-US" sz="2800" b="1" i="1" dirty="0" err="1" smtClean="0"/>
              <a:t>sweetsmelling</a:t>
            </a:r>
            <a:r>
              <a:rPr lang="en-US" sz="2800" b="1" i="1" dirty="0" smtClean="0"/>
              <a:t> </a:t>
            </a:r>
            <a:r>
              <a:rPr lang="en-US" sz="2800" b="1" i="1" dirty="0" err="1" smtClean="0"/>
              <a:t>savour</a:t>
            </a:r>
            <a:r>
              <a:rPr lang="en-US" sz="2800" b="1" i="1" dirty="0" smtClean="0"/>
              <a:t>.</a:t>
            </a:r>
            <a:endParaRPr lang="en-US" sz="2800" b="1" i="1" dirty="0"/>
          </a:p>
          <a:p>
            <a:pPr latinLnBrk="1"/>
            <a:r>
              <a:rPr lang="en-US" sz="2800" i="1" dirty="0"/>
              <a:t> </a:t>
            </a:r>
          </a:p>
          <a:p>
            <a:pPr marL="571500" indent="-571500">
              <a:buFont typeface="Arial" charset="0"/>
              <a:buChar char="•"/>
            </a:pPr>
            <a:r>
              <a:rPr lang="en-US" sz="2800" dirty="0"/>
              <a:t>The crushed worm was also used for medicine to help the heart beat smoothly</a:t>
            </a:r>
            <a:r>
              <a:rPr lang="en-US" sz="2800" dirty="0" smtClean="0"/>
              <a:t>.</a:t>
            </a:r>
          </a:p>
          <a:p>
            <a:endParaRPr lang="en-US" sz="2800" dirty="0" smtClean="0"/>
          </a:p>
          <a:p>
            <a:r>
              <a:rPr lang="en-US" sz="2800" b="1" dirty="0" smtClean="0"/>
              <a:t>Isaiah 53:5</a:t>
            </a:r>
          </a:p>
          <a:p>
            <a:r>
              <a:rPr lang="en-US" sz="2800" i="1" dirty="0" smtClean="0"/>
              <a:t>5But he [was] wounded for our transgressions, [he was] bruised for our iniquities: the chastisement of our peace [was] upon him; and with his stripes we are healed.</a:t>
            </a:r>
            <a:endParaRPr lang="en-US" sz="2800" i="1" dirty="0"/>
          </a:p>
        </p:txBody>
      </p:sp>
    </p:spTree>
    <p:extLst>
      <p:ext uri="{BB962C8B-B14F-4D97-AF65-F5344CB8AC3E}">
        <p14:creationId xmlns:p14="http://schemas.microsoft.com/office/powerpoint/2010/main" val="1751093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1674"/>
            <a:ext cx="11956473" cy="6370975"/>
          </a:xfrm>
          <a:prstGeom prst="rect">
            <a:avLst/>
          </a:prstGeom>
        </p:spPr>
        <p:txBody>
          <a:bodyPr wrap="square">
            <a:spAutoFit/>
          </a:bodyPr>
          <a:lstStyle/>
          <a:p>
            <a:pPr latinLnBrk="1"/>
            <a:r>
              <a:rPr lang="en-US" sz="3200" dirty="0"/>
              <a:t>In a sense, that’s </a:t>
            </a:r>
            <a:r>
              <a:rPr lang="en-US" sz="3200" dirty="0" smtClean="0"/>
              <a:t>another reason </a:t>
            </a:r>
            <a:r>
              <a:rPr lang="en-US" sz="3200" dirty="0"/>
              <a:t>Jesus became a “worm” - to be a kind of bait. </a:t>
            </a:r>
            <a:r>
              <a:rPr lang="en-US" sz="3200" dirty="0" smtClean="0"/>
              <a:t>  God </a:t>
            </a:r>
            <a:r>
              <a:rPr lang="en-US" sz="3200" dirty="0"/>
              <a:t>needed to sink His teeth of anger into something - His </a:t>
            </a:r>
            <a:r>
              <a:rPr lang="en-US" sz="3200" dirty="0" smtClean="0"/>
              <a:t>     appetite </a:t>
            </a:r>
            <a:r>
              <a:rPr lang="en-US" sz="3200" dirty="0"/>
              <a:t>of holy wrath </a:t>
            </a:r>
            <a:r>
              <a:rPr lang="en-US" sz="3200" dirty="0" smtClean="0"/>
              <a:t> needed </a:t>
            </a:r>
            <a:r>
              <a:rPr lang="en-US" sz="3200" dirty="0"/>
              <a:t>to be fed. But Jesus didn’t want Him to feed on us</a:t>
            </a:r>
            <a:r>
              <a:rPr lang="en-US" sz="3200" dirty="0" smtClean="0"/>
              <a:t>.</a:t>
            </a:r>
          </a:p>
          <a:p>
            <a:pPr latinLnBrk="1"/>
            <a:endParaRPr lang="en-US" sz="3200" dirty="0"/>
          </a:p>
          <a:p>
            <a:pPr lvl="0" latinLnBrk="1"/>
            <a:r>
              <a:rPr lang="en-US" sz="3200" b="1" dirty="0"/>
              <a:t>God has a purpose with all Scripture. That’s why 2 Timothy 3:16 says:</a:t>
            </a:r>
            <a:endParaRPr lang="en-US" sz="3200" dirty="0"/>
          </a:p>
          <a:p>
            <a:pPr latinLnBrk="1"/>
            <a:r>
              <a:rPr lang="en-US" sz="3200" b="1" dirty="0"/>
              <a:t> </a:t>
            </a:r>
            <a:endParaRPr lang="en-US" sz="3200" dirty="0"/>
          </a:p>
          <a:p>
            <a:pPr latinLnBrk="1"/>
            <a:r>
              <a:rPr lang="en-US" sz="3200" b="1" i="1" dirty="0"/>
              <a:t>16</a:t>
            </a:r>
            <a:r>
              <a:rPr lang="en-US" sz="3200" i="1" dirty="0"/>
              <a:t> </a:t>
            </a:r>
            <a:r>
              <a:rPr lang="en-US" sz="3200" b="1" i="1" u="sng" dirty="0"/>
              <a:t>All scripture </a:t>
            </a:r>
            <a:r>
              <a:rPr lang="en-US" sz="3200" b="1" i="1" dirty="0"/>
              <a:t>is given by inspiration of God</a:t>
            </a:r>
            <a:r>
              <a:rPr lang="en-US" sz="3200" i="1" dirty="0"/>
              <a:t>, and is profitable for </a:t>
            </a:r>
            <a:r>
              <a:rPr lang="en-US" sz="3200" i="1" dirty="0" smtClean="0"/>
              <a:t>        doctrine</a:t>
            </a:r>
            <a:r>
              <a:rPr lang="en-US" sz="3200" i="1" dirty="0"/>
              <a:t>, for reproof, for correction, for instruction in </a:t>
            </a:r>
            <a:r>
              <a:rPr lang="en-US" sz="3200" i="1" dirty="0" smtClean="0"/>
              <a:t>righteousness:</a:t>
            </a:r>
          </a:p>
          <a:p>
            <a:pPr latinLnBrk="1"/>
            <a:r>
              <a:rPr lang="en-US" sz="3200" b="1" i="1" dirty="0" smtClean="0"/>
              <a:t>17</a:t>
            </a:r>
            <a:r>
              <a:rPr lang="en-US" sz="3200" i="1" dirty="0"/>
              <a:t> That the man of God may be perfect, thoroughly furnished unto all </a:t>
            </a:r>
            <a:r>
              <a:rPr lang="en-US" sz="3200" i="1" dirty="0" smtClean="0"/>
              <a:t> good </a:t>
            </a:r>
            <a:r>
              <a:rPr lang="en-US" sz="3200" i="1" dirty="0"/>
              <a:t>works.</a:t>
            </a:r>
            <a:endParaRPr lang="en-US" sz="3200" dirty="0"/>
          </a:p>
          <a:p>
            <a:pPr latinLnBrk="1"/>
            <a:endParaRPr lang="en-US" sz="2800" dirty="0"/>
          </a:p>
          <a:p>
            <a:pPr marL="571500" lvl="0" indent="-571500" latinLnBrk="1">
              <a:buFont typeface="Arial" charset="0"/>
              <a:buChar char="•"/>
            </a:pPr>
            <a:endParaRPr lang="en-US" sz="2800" i="1" dirty="0"/>
          </a:p>
        </p:txBody>
      </p:sp>
    </p:spTree>
    <p:extLst>
      <p:ext uri="{BB962C8B-B14F-4D97-AF65-F5344CB8AC3E}">
        <p14:creationId xmlns:p14="http://schemas.microsoft.com/office/powerpoint/2010/main" val="84719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Jesus Represented By A </a:t>
            </a:r>
            <a:r>
              <a:rPr lang="en-US" b="1" dirty="0" smtClean="0">
                <a:solidFill>
                  <a:srgbClr val="C00000"/>
                </a:solidFill>
              </a:rPr>
              <a:t>Worm</a:t>
            </a:r>
            <a:r>
              <a:rPr lang="en-US" b="1" dirty="0" smtClean="0"/>
              <a:t>?</a:t>
            </a:r>
            <a:endParaRPr lang="en-US" b="1" dirty="0"/>
          </a:p>
        </p:txBody>
      </p:sp>
      <p:sp>
        <p:nvSpPr>
          <p:cNvPr id="3" name="Rectangle 2"/>
          <p:cNvSpPr/>
          <p:nvPr/>
        </p:nvSpPr>
        <p:spPr>
          <a:xfrm>
            <a:off x="0" y="1690688"/>
            <a:ext cx="12192000" cy="5715411"/>
          </a:xfrm>
          <a:prstGeom prst="rect">
            <a:avLst/>
          </a:prstGeom>
        </p:spPr>
        <p:txBody>
          <a:bodyPr wrap="square">
            <a:spAutoFit/>
          </a:bodyPr>
          <a:lstStyle/>
          <a:p>
            <a:pPr lvl="0" latinLnBrk="1"/>
            <a:r>
              <a:rPr lang="en-US" sz="3600" dirty="0"/>
              <a:t>You might say well that is because he became lower than man, </a:t>
            </a:r>
            <a:r>
              <a:rPr lang="en-US" sz="3600" dirty="0" smtClean="0"/>
              <a:t>  that </a:t>
            </a:r>
            <a:r>
              <a:rPr lang="en-US" sz="3600" dirty="0"/>
              <a:t>is true but all animals are lower than man. Man was given </a:t>
            </a:r>
            <a:r>
              <a:rPr lang="en-US" sz="3600" dirty="0" smtClean="0"/>
              <a:t>  dominion </a:t>
            </a:r>
            <a:r>
              <a:rPr lang="en-US" sz="3600" dirty="0"/>
              <a:t>over the earth so he could have called himself a </a:t>
            </a:r>
            <a:r>
              <a:rPr lang="en-US" sz="3600" dirty="0" smtClean="0"/>
              <a:t>          chicken </a:t>
            </a:r>
            <a:r>
              <a:rPr lang="en-US" sz="3600" dirty="0"/>
              <a:t>and that would have been below man, but he picked a  </a:t>
            </a:r>
            <a:r>
              <a:rPr lang="en-US" sz="3600" dirty="0" smtClean="0"/>
              <a:t>worm.</a:t>
            </a:r>
          </a:p>
          <a:p>
            <a:pPr lvl="0" latinLnBrk="1"/>
            <a:endParaRPr lang="en-US" sz="3600" dirty="0"/>
          </a:p>
          <a:p>
            <a:pPr lvl="0" latinLnBrk="1"/>
            <a:r>
              <a:rPr lang="en-US" sz="3600" dirty="0" smtClean="0"/>
              <a:t>He </a:t>
            </a:r>
            <a:r>
              <a:rPr lang="en-US" sz="3600" dirty="0"/>
              <a:t>picked a worm not because it’s gross either. If he wanted </a:t>
            </a:r>
            <a:r>
              <a:rPr lang="en-US" sz="3600" dirty="0" smtClean="0"/>
              <a:t>      something </a:t>
            </a:r>
            <a:r>
              <a:rPr lang="en-US" sz="3600" dirty="0"/>
              <a:t>gross he could have picked a roach or maggot or </a:t>
            </a:r>
            <a:r>
              <a:rPr lang="en-US" sz="3600" dirty="0" smtClean="0"/>
              <a:t>        something </a:t>
            </a:r>
            <a:r>
              <a:rPr lang="en-US" sz="3600" dirty="0"/>
              <a:t>like that.</a:t>
            </a:r>
          </a:p>
          <a:p>
            <a:pPr marL="342900" lvl="0" indent="-342900" latinLnBrk="1">
              <a:lnSpc>
                <a:spcPct val="115000"/>
              </a:lnSpc>
              <a:buClr>
                <a:srgbClr val="000000"/>
              </a:buClr>
              <a:buSzPts val="1200"/>
              <a:buFont typeface="Symbol" charset="2"/>
              <a:buChar char=""/>
            </a:pPr>
            <a:endParaRPr lang="en-US" sz="3600" kern="100" dirty="0">
              <a:effectLst/>
              <a:latin typeface="바탕" charset="-127"/>
              <a:ea typeface="Calibri" charset="0"/>
              <a:cs typeface="Times New Roman" charset="0"/>
            </a:endParaRPr>
          </a:p>
        </p:txBody>
      </p:sp>
    </p:spTree>
    <p:extLst>
      <p:ext uri="{BB962C8B-B14F-4D97-AF65-F5344CB8AC3E}">
        <p14:creationId xmlns:p14="http://schemas.microsoft.com/office/powerpoint/2010/main" val="707375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Jesus Represented By A </a:t>
            </a:r>
            <a:r>
              <a:rPr lang="en-US" b="1" dirty="0" smtClean="0">
                <a:solidFill>
                  <a:srgbClr val="C00000"/>
                </a:solidFill>
              </a:rPr>
              <a:t>Worm</a:t>
            </a:r>
            <a:r>
              <a:rPr lang="en-US" b="1" dirty="0" smtClean="0"/>
              <a:t>?</a:t>
            </a:r>
            <a:endParaRPr lang="en-US" b="1" dirty="0"/>
          </a:p>
        </p:txBody>
      </p:sp>
      <p:sp>
        <p:nvSpPr>
          <p:cNvPr id="3" name="Rectangle 2"/>
          <p:cNvSpPr/>
          <p:nvPr/>
        </p:nvSpPr>
        <p:spPr>
          <a:xfrm>
            <a:off x="0" y="1690688"/>
            <a:ext cx="12192000" cy="5170646"/>
          </a:xfrm>
          <a:prstGeom prst="rect">
            <a:avLst/>
          </a:prstGeom>
        </p:spPr>
        <p:txBody>
          <a:bodyPr wrap="square">
            <a:spAutoFit/>
          </a:bodyPr>
          <a:lstStyle/>
          <a:p>
            <a:pPr lvl="0" latinLnBrk="1"/>
            <a:r>
              <a:rPr lang="en-US" sz="3000" dirty="0"/>
              <a:t>The word scarlet is used several times in the Scriptures – </a:t>
            </a:r>
            <a:r>
              <a:rPr lang="en-US" sz="3000" dirty="0" smtClean="0"/>
              <a:t>For example </a:t>
            </a:r>
            <a:r>
              <a:rPr lang="en-US" sz="3000" dirty="0"/>
              <a:t>The </a:t>
            </a:r>
            <a:r>
              <a:rPr lang="en-US" sz="3000" dirty="0" smtClean="0"/>
              <a:t>     scarlet thread that Rahab </a:t>
            </a:r>
            <a:r>
              <a:rPr lang="en-US" sz="3000" dirty="0"/>
              <a:t>put out of the window of her house as a token in </a:t>
            </a:r>
            <a:r>
              <a:rPr lang="en-US" sz="3000" dirty="0" smtClean="0"/>
              <a:t>       </a:t>
            </a:r>
            <a:r>
              <a:rPr lang="en-US" sz="3000" b="1" dirty="0" smtClean="0"/>
              <a:t>Joshua </a:t>
            </a:r>
            <a:r>
              <a:rPr lang="en-US" sz="3000" b="1" dirty="0"/>
              <a:t>2</a:t>
            </a:r>
            <a:endParaRPr lang="en-US" sz="3000" dirty="0"/>
          </a:p>
          <a:p>
            <a:pPr lvl="0" latinLnBrk="1"/>
            <a:endParaRPr lang="en-US" sz="3000" dirty="0"/>
          </a:p>
          <a:p>
            <a:pPr lvl="0" latinLnBrk="1"/>
            <a:r>
              <a:rPr lang="en-US" sz="3000" dirty="0"/>
              <a:t>In the Hebrew Lexicon the word for Crimson is:</a:t>
            </a:r>
          </a:p>
          <a:p>
            <a:pPr latinLnBrk="1"/>
            <a:r>
              <a:rPr lang="en-US" sz="3000" dirty="0"/>
              <a:t> </a:t>
            </a:r>
          </a:p>
          <a:p>
            <a:pPr latinLnBrk="1"/>
            <a:r>
              <a:rPr lang="en-US" sz="3000" b="1" dirty="0" err="1"/>
              <a:t>shani</a:t>
            </a:r>
            <a:r>
              <a:rPr lang="en-US" sz="3000" b="1" dirty="0"/>
              <a:t>    {</a:t>
            </a:r>
            <a:r>
              <a:rPr lang="en-US" sz="3000" b="1" dirty="0" err="1"/>
              <a:t>shaw</a:t>
            </a:r>
            <a:r>
              <a:rPr lang="en-US" sz="3000" b="1" dirty="0"/>
              <a:t>-nee</a:t>
            </a:r>
            <a:r>
              <a:rPr lang="en-US" sz="3000" b="1" dirty="0" smtClean="0"/>
              <a:t>'}</a:t>
            </a:r>
            <a:endParaRPr lang="en-US" sz="3000" dirty="0"/>
          </a:p>
          <a:p>
            <a:pPr lvl="0" latinLnBrk="1"/>
            <a:r>
              <a:rPr lang="en-US" sz="3000" dirty="0"/>
              <a:t>scarlet, crimson   </a:t>
            </a:r>
          </a:p>
          <a:p>
            <a:pPr lvl="0" latinLnBrk="1"/>
            <a:r>
              <a:rPr lang="en-US" sz="3000" dirty="0"/>
              <a:t>1a) </a:t>
            </a:r>
            <a:r>
              <a:rPr lang="en-US" sz="3000" b="1" dirty="0"/>
              <a:t>properly, the insect 'coccus </a:t>
            </a:r>
            <a:r>
              <a:rPr lang="en-US" sz="3000" b="1" dirty="0" err="1"/>
              <a:t>ilicis</a:t>
            </a:r>
            <a:r>
              <a:rPr lang="en-US" sz="3000" b="1" dirty="0"/>
              <a:t>', the dried body of the female yielding </a:t>
            </a:r>
            <a:r>
              <a:rPr lang="en-US" sz="3000" b="1" dirty="0" smtClean="0"/>
              <a:t>          </a:t>
            </a:r>
            <a:r>
              <a:rPr lang="en-US" sz="3000" b="1" dirty="0" err="1" smtClean="0"/>
              <a:t>colouring</a:t>
            </a:r>
            <a:r>
              <a:rPr lang="en-US" sz="3000" b="1" dirty="0" smtClean="0"/>
              <a:t> matter from </a:t>
            </a:r>
            <a:r>
              <a:rPr lang="en-US" sz="3000" b="1" dirty="0"/>
              <a:t>which is made the dye used for cloth to </a:t>
            </a:r>
            <a:r>
              <a:rPr lang="en-US" sz="3000" b="1" dirty="0" err="1"/>
              <a:t>colour</a:t>
            </a:r>
            <a:r>
              <a:rPr lang="en-US" sz="3000" b="1" dirty="0"/>
              <a:t> it </a:t>
            </a:r>
            <a:r>
              <a:rPr lang="en-US" sz="3000" b="1" dirty="0" smtClean="0"/>
              <a:t>       scarlet </a:t>
            </a:r>
            <a:r>
              <a:rPr lang="en-US" sz="3000" b="1" dirty="0"/>
              <a:t>or </a:t>
            </a:r>
            <a:r>
              <a:rPr lang="en-US" sz="3000" b="1" dirty="0" smtClean="0"/>
              <a:t>crimson</a:t>
            </a:r>
            <a:endParaRPr lang="en-US" sz="3000" dirty="0"/>
          </a:p>
        </p:txBody>
      </p:sp>
    </p:spTree>
    <p:extLst>
      <p:ext uri="{BB962C8B-B14F-4D97-AF65-F5344CB8AC3E}">
        <p14:creationId xmlns:p14="http://schemas.microsoft.com/office/powerpoint/2010/main" val="615157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Jesus Represented By A </a:t>
            </a:r>
            <a:r>
              <a:rPr lang="en-US" b="1" dirty="0" smtClean="0">
                <a:solidFill>
                  <a:srgbClr val="C00000"/>
                </a:solidFill>
              </a:rPr>
              <a:t>Worm</a:t>
            </a:r>
            <a:r>
              <a:rPr lang="en-US" b="1" dirty="0" smtClean="0"/>
              <a:t>?</a:t>
            </a:r>
            <a:endParaRPr lang="en-US" b="1" dirty="0"/>
          </a:p>
        </p:txBody>
      </p:sp>
      <p:sp>
        <p:nvSpPr>
          <p:cNvPr id="3" name="Rectangle 2"/>
          <p:cNvSpPr/>
          <p:nvPr/>
        </p:nvSpPr>
        <p:spPr>
          <a:xfrm>
            <a:off x="0" y="1690688"/>
            <a:ext cx="12192000" cy="5601533"/>
          </a:xfrm>
          <a:prstGeom prst="rect">
            <a:avLst/>
          </a:prstGeom>
        </p:spPr>
        <p:txBody>
          <a:bodyPr wrap="square">
            <a:spAutoFit/>
          </a:bodyPr>
          <a:lstStyle/>
          <a:p>
            <a:pPr latinLnBrk="1"/>
            <a:r>
              <a:rPr lang="en-US" sz="2200" dirty="0" smtClean="0"/>
              <a:t>The meaning of the word scarlet goes hand in hand with the meaning of the word crimson in the Hebrew Lexicon:</a:t>
            </a:r>
          </a:p>
          <a:p>
            <a:pPr latinLnBrk="1"/>
            <a:endParaRPr lang="en-US" sz="2200" dirty="0"/>
          </a:p>
          <a:p>
            <a:pPr latinLnBrk="1"/>
            <a:r>
              <a:rPr lang="en-US" sz="2200" b="1" dirty="0" smtClean="0"/>
              <a:t>Isaiah 1:18</a:t>
            </a:r>
          </a:p>
          <a:p>
            <a:pPr latinLnBrk="1"/>
            <a:r>
              <a:rPr lang="en-US" sz="2200" dirty="0" smtClean="0"/>
              <a:t>18Come now, and let us reason together, </a:t>
            </a:r>
            <a:r>
              <a:rPr lang="en-US" sz="2200" dirty="0" err="1" smtClean="0"/>
              <a:t>saith</a:t>
            </a:r>
            <a:r>
              <a:rPr lang="en-US" sz="2200" dirty="0" smtClean="0"/>
              <a:t> the LORD: though your sins be as </a:t>
            </a:r>
            <a:r>
              <a:rPr lang="en-US" sz="2200" b="1" dirty="0" smtClean="0"/>
              <a:t>scarlet</a:t>
            </a:r>
            <a:r>
              <a:rPr lang="en-US" sz="2200" dirty="0" smtClean="0"/>
              <a:t>, they shall be as white as snow; though they be red like </a:t>
            </a:r>
            <a:r>
              <a:rPr lang="en-US" sz="2200" b="1" dirty="0" smtClean="0"/>
              <a:t>crimson</a:t>
            </a:r>
            <a:r>
              <a:rPr lang="en-US" sz="2200" dirty="0" smtClean="0"/>
              <a:t>, they shall be as wool.</a:t>
            </a:r>
          </a:p>
          <a:p>
            <a:pPr latinLnBrk="1"/>
            <a:endParaRPr lang="en-US" sz="2200" dirty="0"/>
          </a:p>
          <a:p>
            <a:pPr latinLnBrk="1"/>
            <a:r>
              <a:rPr lang="en-US" sz="2200" b="1" dirty="0" err="1"/>
              <a:t>towla</a:t>
            </a:r>
            <a:r>
              <a:rPr lang="en-US" sz="2200" b="1" dirty="0"/>
              <a:t>'    {to-law'} and (feminine) </a:t>
            </a:r>
            <a:r>
              <a:rPr lang="en-US" sz="2200" b="1" dirty="0" err="1"/>
              <a:t>towle'ah</a:t>
            </a:r>
            <a:r>
              <a:rPr lang="en-US" sz="2200" b="1" dirty="0"/>
              <a:t> {to-lay-aw'}</a:t>
            </a:r>
            <a:endParaRPr lang="en-US" sz="2200" dirty="0"/>
          </a:p>
          <a:p>
            <a:pPr latinLnBrk="1"/>
            <a:r>
              <a:rPr lang="en-US" sz="2200" dirty="0"/>
              <a:t>1) worm, scarlet stuff, crimson</a:t>
            </a:r>
          </a:p>
          <a:p>
            <a:pPr latinLnBrk="1"/>
            <a:r>
              <a:rPr lang="en-US" sz="2200" dirty="0"/>
              <a:t>   1a) </a:t>
            </a:r>
            <a:r>
              <a:rPr lang="en-US" sz="2200" b="1" dirty="0"/>
              <a:t>worm -- the female 'coccus </a:t>
            </a:r>
            <a:r>
              <a:rPr lang="en-US" sz="2200" b="1" dirty="0" err="1"/>
              <a:t>ilicis</a:t>
            </a:r>
            <a:r>
              <a:rPr lang="en-US" sz="2200" b="1" dirty="0"/>
              <a:t>'</a:t>
            </a:r>
          </a:p>
          <a:p>
            <a:pPr latinLnBrk="1"/>
            <a:r>
              <a:rPr lang="en-US" sz="2200" dirty="0"/>
              <a:t>   1b) scarlet stuff, crimson, scarlet</a:t>
            </a:r>
          </a:p>
          <a:p>
            <a:pPr latinLnBrk="1"/>
            <a:r>
              <a:rPr lang="en-US" sz="2200" dirty="0"/>
              <a:t>      1b1) the dye made from the dried body of the female of the worm 'coccus </a:t>
            </a:r>
            <a:r>
              <a:rPr lang="en-US" sz="2200" dirty="0" err="1"/>
              <a:t>ilicis</a:t>
            </a:r>
            <a:r>
              <a:rPr lang="en-US" sz="2200" dirty="0"/>
              <a:t>'</a:t>
            </a:r>
          </a:p>
          <a:p>
            <a:pPr latinLnBrk="1"/>
            <a:r>
              <a:rPr lang="en-US" sz="2200" dirty="0"/>
              <a:t> 2) worm, maggot</a:t>
            </a:r>
          </a:p>
          <a:p>
            <a:pPr latinLnBrk="1"/>
            <a:r>
              <a:rPr lang="en-US" sz="2200" dirty="0"/>
              <a:t>   2a) worm, grub</a:t>
            </a:r>
          </a:p>
          <a:p>
            <a:pPr latinLnBrk="1"/>
            <a:r>
              <a:rPr lang="en-US" sz="2200" dirty="0"/>
              <a:t>   2b) </a:t>
            </a:r>
            <a:r>
              <a:rPr lang="en-US" sz="2200" b="1" dirty="0"/>
              <a:t>the worm 'coccus </a:t>
            </a:r>
            <a:r>
              <a:rPr lang="en-US" sz="2200" b="1" dirty="0" err="1"/>
              <a:t>ilicis</a:t>
            </a:r>
            <a:r>
              <a:rPr lang="en-US" sz="2200" b="1" dirty="0"/>
              <a:t>'</a:t>
            </a:r>
          </a:p>
          <a:p>
            <a:pPr latinLnBrk="1"/>
            <a:endParaRPr lang="en-US" sz="2800" dirty="0"/>
          </a:p>
        </p:txBody>
      </p:sp>
    </p:spTree>
    <p:extLst>
      <p:ext uri="{BB962C8B-B14F-4D97-AF65-F5344CB8AC3E}">
        <p14:creationId xmlns:p14="http://schemas.microsoft.com/office/powerpoint/2010/main" val="116851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Jesus Represented By A </a:t>
            </a:r>
            <a:r>
              <a:rPr lang="en-US" b="1" dirty="0" smtClean="0">
                <a:solidFill>
                  <a:srgbClr val="C00000"/>
                </a:solidFill>
              </a:rPr>
              <a:t>Worm</a:t>
            </a:r>
            <a:r>
              <a:rPr lang="en-US" b="1" dirty="0" smtClean="0"/>
              <a:t>?</a:t>
            </a:r>
            <a:endParaRPr lang="en-US" b="1" dirty="0"/>
          </a:p>
        </p:txBody>
      </p:sp>
      <p:sp>
        <p:nvSpPr>
          <p:cNvPr id="3" name="Rectangle 2"/>
          <p:cNvSpPr/>
          <p:nvPr/>
        </p:nvSpPr>
        <p:spPr>
          <a:xfrm>
            <a:off x="0" y="1690688"/>
            <a:ext cx="12192000" cy="5262979"/>
          </a:xfrm>
          <a:prstGeom prst="rect">
            <a:avLst/>
          </a:prstGeom>
        </p:spPr>
        <p:txBody>
          <a:bodyPr wrap="square">
            <a:spAutoFit/>
          </a:bodyPr>
          <a:lstStyle/>
          <a:p>
            <a:pPr lvl="0" latinLnBrk="1"/>
            <a:r>
              <a:rPr lang="en-US" sz="2800" dirty="0"/>
              <a:t>This </a:t>
            </a:r>
            <a:r>
              <a:rPr lang="en-US" sz="2800" dirty="0" smtClean="0"/>
              <a:t>word </a:t>
            </a:r>
            <a:r>
              <a:rPr lang="en-US" sz="2800" dirty="0" err="1" smtClean="0"/>
              <a:t>Towla</a:t>
            </a:r>
            <a:r>
              <a:rPr lang="en-US" sz="2800" dirty="0" smtClean="0"/>
              <a:t> is </a:t>
            </a:r>
            <a:r>
              <a:rPr lang="en-US" sz="2800" dirty="0"/>
              <a:t>the same word used for the word worms </a:t>
            </a:r>
            <a:r>
              <a:rPr lang="en-US" sz="2800" dirty="0" smtClean="0"/>
              <a:t>in: </a:t>
            </a:r>
          </a:p>
          <a:p>
            <a:pPr lvl="0" latinLnBrk="1"/>
            <a:endParaRPr lang="en-US" sz="2800" b="1" dirty="0"/>
          </a:p>
          <a:p>
            <a:pPr lvl="0" latinLnBrk="1"/>
            <a:r>
              <a:rPr lang="en-US" sz="2800" b="1" dirty="0" smtClean="0"/>
              <a:t>Exodus </a:t>
            </a:r>
            <a:r>
              <a:rPr lang="en-US" sz="2800" b="1" dirty="0"/>
              <a:t>16:20</a:t>
            </a:r>
            <a:endParaRPr lang="en-US" sz="2800" dirty="0"/>
          </a:p>
          <a:p>
            <a:pPr latinLnBrk="1"/>
            <a:r>
              <a:rPr lang="en-US" sz="2800" i="1" dirty="0" smtClean="0"/>
              <a:t>19And </a:t>
            </a:r>
            <a:r>
              <a:rPr lang="en-US" sz="2800" i="1" dirty="0"/>
              <a:t>Moses said, Let no man leave of it till the morning. </a:t>
            </a:r>
            <a:endParaRPr lang="en-US" sz="2800" i="1" dirty="0" smtClean="0"/>
          </a:p>
          <a:p>
            <a:pPr latinLnBrk="1"/>
            <a:r>
              <a:rPr lang="en-US" sz="2800" i="1" dirty="0" smtClean="0"/>
              <a:t>20Notwithstanding </a:t>
            </a:r>
            <a:r>
              <a:rPr lang="en-US" sz="2800" i="1" dirty="0"/>
              <a:t>they hearkened not unto Moses; but some of them left of it </a:t>
            </a:r>
            <a:r>
              <a:rPr lang="en-US" sz="2800" i="1" dirty="0" smtClean="0"/>
              <a:t>      until </a:t>
            </a:r>
            <a:r>
              <a:rPr lang="en-US" sz="2800" i="1" dirty="0"/>
              <a:t>the morning, and it bred </a:t>
            </a:r>
            <a:r>
              <a:rPr lang="en-US" sz="2800" b="1" i="1" dirty="0"/>
              <a:t>worms</a:t>
            </a:r>
            <a:r>
              <a:rPr lang="en-US" sz="2800" i="1" dirty="0"/>
              <a:t>, and stank: </a:t>
            </a:r>
            <a:r>
              <a:rPr lang="en-US" sz="2800" i="1" dirty="0" smtClean="0"/>
              <a:t> and </a:t>
            </a:r>
            <a:r>
              <a:rPr lang="en-US" sz="2800" i="1" dirty="0"/>
              <a:t>Moses was wroth with them</a:t>
            </a:r>
            <a:r>
              <a:rPr lang="en-US" sz="2800" i="1" dirty="0" smtClean="0"/>
              <a:t>.</a:t>
            </a:r>
          </a:p>
          <a:p>
            <a:pPr latinLnBrk="1"/>
            <a:endParaRPr lang="en-US" sz="2800" i="1" dirty="0" smtClean="0"/>
          </a:p>
          <a:p>
            <a:pPr latinLnBrk="1"/>
            <a:r>
              <a:rPr lang="en-US" sz="2800" dirty="0" smtClean="0"/>
              <a:t>The general Hebrew word </a:t>
            </a:r>
            <a:r>
              <a:rPr lang="en-US" sz="2800" dirty="0" smtClean="0"/>
              <a:t>in the Bible for worm </a:t>
            </a:r>
            <a:r>
              <a:rPr lang="en-US" sz="2800" dirty="0" smtClean="0"/>
              <a:t>is </a:t>
            </a:r>
            <a:r>
              <a:rPr lang="en-US" sz="2800" b="1" dirty="0" err="1" smtClean="0"/>
              <a:t>Rimmah</a:t>
            </a:r>
            <a:r>
              <a:rPr lang="en-US" sz="2800" dirty="0" smtClean="0"/>
              <a:t> which means a maggot, or </a:t>
            </a:r>
            <a:r>
              <a:rPr lang="en-US" sz="2800" dirty="0" smtClean="0"/>
              <a:t>a common </a:t>
            </a:r>
            <a:r>
              <a:rPr lang="en-US" sz="2800" dirty="0" smtClean="0"/>
              <a:t>worm. (Job 25:6, Isaiah 14:11) But the word that was used in Psalms </a:t>
            </a:r>
            <a:r>
              <a:rPr lang="en-US" sz="2800" dirty="0" smtClean="0"/>
              <a:t>22 to </a:t>
            </a:r>
            <a:r>
              <a:rPr lang="en-US" sz="2800" dirty="0" smtClean="0"/>
              <a:t>describe Jesus was </a:t>
            </a:r>
            <a:r>
              <a:rPr lang="en-US" sz="2800" b="1" dirty="0" err="1" smtClean="0"/>
              <a:t>Towla</a:t>
            </a:r>
            <a:r>
              <a:rPr lang="en-US" sz="2800" dirty="0" smtClean="0"/>
              <a:t> or </a:t>
            </a:r>
            <a:r>
              <a:rPr lang="en-US" sz="2800" b="1" dirty="0" err="1"/>
              <a:t>Tola’Ath</a:t>
            </a:r>
            <a:r>
              <a:rPr lang="en-US" sz="2800" dirty="0"/>
              <a:t> which is the same word in Hebrew for </a:t>
            </a:r>
            <a:r>
              <a:rPr lang="en-US" sz="2800" dirty="0" smtClean="0"/>
              <a:t>  the </a:t>
            </a:r>
            <a:r>
              <a:rPr lang="en-US" sz="2800" dirty="0"/>
              <a:t>word </a:t>
            </a:r>
            <a:r>
              <a:rPr lang="en-US" sz="2800" dirty="0" smtClean="0"/>
              <a:t>Crimson or Scarlet.</a:t>
            </a:r>
            <a:r>
              <a:rPr lang="en-US" sz="2800" dirty="0" smtClean="0">
                <a:effectLst/>
              </a:rPr>
              <a:t> </a:t>
            </a:r>
            <a:endParaRPr lang="en-US" sz="2800" dirty="0"/>
          </a:p>
          <a:p>
            <a:pPr latinLnBrk="1"/>
            <a:endParaRPr lang="en-US" sz="2800" dirty="0"/>
          </a:p>
        </p:txBody>
      </p:sp>
    </p:spTree>
    <p:extLst>
      <p:ext uri="{BB962C8B-B14F-4D97-AF65-F5344CB8AC3E}">
        <p14:creationId xmlns:p14="http://schemas.microsoft.com/office/powerpoint/2010/main" val="1576756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lvl="0" algn="ctr" latinLnBrk="1"/>
            <a:r>
              <a:rPr lang="en-US" b="1" dirty="0" smtClean="0"/>
              <a:t>What Is Coccus </a:t>
            </a:r>
            <a:r>
              <a:rPr lang="en-US" b="1" dirty="0" err="1"/>
              <a:t>ilicis</a:t>
            </a:r>
            <a:r>
              <a:rPr lang="en-US" b="1" dirty="0"/>
              <a:t> – </a:t>
            </a:r>
            <a:r>
              <a:rPr lang="en-US" b="1" dirty="0">
                <a:solidFill>
                  <a:srgbClr val="C00000"/>
                </a:solidFill>
              </a:rPr>
              <a:t>The Crimson Grub or Scarlet </a:t>
            </a:r>
            <a:r>
              <a:rPr lang="en-US" b="1" dirty="0" smtClean="0">
                <a:solidFill>
                  <a:srgbClr val="C00000"/>
                </a:solidFill>
              </a:rPr>
              <a:t> Worm?</a:t>
            </a:r>
            <a:endParaRPr lang="en-US" dirty="0">
              <a:solidFill>
                <a:srgbClr val="C00000"/>
              </a:solidFill>
            </a:endParaRPr>
          </a:p>
        </p:txBody>
      </p:sp>
      <p:sp>
        <p:nvSpPr>
          <p:cNvPr id="3" name="Rectangle 2"/>
          <p:cNvSpPr/>
          <p:nvPr/>
        </p:nvSpPr>
        <p:spPr>
          <a:xfrm>
            <a:off x="0" y="1690688"/>
            <a:ext cx="12192000" cy="5262979"/>
          </a:xfrm>
          <a:prstGeom prst="rect">
            <a:avLst/>
          </a:prstGeom>
        </p:spPr>
        <p:txBody>
          <a:bodyPr wrap="square">
            <a:spAutoFit/>
          </a:bodyPr>
          <a:lstStyle/>
          <a:p>
            <a:pPr lvl="0" latinLnBrk="1"/>
            <a:r>
              <a:rPr lang="en-US" sz="2400" dirty="0"/>
              <a:t>The dried bodies of the females of a scale insect (Coccus </a:t>
            </a:r>
            <a:r>
              <a:rPr lang="en-US" sz="2400" dirty="0" err="1"/>
              <a:t>ilicis</a:t>
            </a:r>
            <a:r>
              <a:rPr lang="en-US" sz="2400" dirty="0"/>
              <a:t>), allied to the cochineal insect, and found on several species of oak near the Mediterranean and old Israel. </a:t>
            </a:r>
            <a:endParaRPr lang="en-US" sz="2400" dirty="0" smtClean="0"/>
          </a:p>
          <a:p>
            <a:pPr lvl="0" latinLnBrk="1"/>
            <a:endParaRPr lang="en-US" sz="2400" dirty="0"/>
          </a:p>
          <a:p>
            <a:pPr marL="571500" lvl="0" indent="-571500" latinLnBrk="1">
              <a:buFont typeface="Arial" charset="0"/>
              <a:buChar char="•"/>
            </a:pPr>
            <a:r>
              <a:rPr lang="en-US" sz="2400" dirty="0" smtClean="0"/>
              <a:t>In ancient days the dead bodies of the female Crimson worms were scraped from the tree,  dried and then ground into a powder that was used to dye their cloth and garments a scarlet or red color.</a:t>
            </a:r>
          </a:p>
          <a:p>
            <a:pPr marL="571500" lvl="0" indent="-571500" latinLnBrk="1">
              <a:buFont typeface="Arial" charset="0"/>
              <a:buChar char="•"/>
            </a:pPr>
            <a:endParaRPr lang="en-US" sz="2400" dirty="0" smtClean="0"/>
          </a:p>
          <a:p>
            <a:pPr marL="571500" lvl="0" indent="-571500" latinLnBrk="1">
              <a:buFont typeface="Arial" charset="0"/>
              <a:buChar char="•"/>
            </a:pPr>
            <a:r>
              <a:rPr lang="en-US" sz="2400" dirty="0" smtClean="0"/>
              <a:t>They are round about the size of a pea. Because they don’t look like a worm, some people    think they are part of a tree or plant.</a:t>
            </a:r>
          </a:p>
          <a:p>
            <a:pPr marL="571500" lvl="0" indent="-571500" latinLnBrk="1">
              <a:buFont typeface="Arial" charset="0"/>
              <a:buChar char="•"/>
            </a:pPr>
            <a:endParaRPr lang="en-US" sz="2400" dirty="0" smtClean="0"/>
          </a:p>
          <a:p>
            <a:pPr marL="571500" lvl="0" indent="-571500" latinLnBrk="1">
              <a:buFont typeface="Arial" charset="0"/>
              <a:buChar char="•"/>
            </a:pPr>
            <a:r>
              <a:rPr lang="en-US" sz="2400" b="1" dirty="0" smtClean="0"/>
              <a:t>The crushed worm was also used to make medicine that helps the heart beat smoothly.</a:t>
            </a:r>
          </a:p>
          <a:p>
            <a:pPr marL="571500" lvl="0" indent="-571500" latinLnBrk="1">
              <a:buFont typeface="Arial" charset="0"/>
              <a:buChar char="•"/>
            </a:pPr>
            <a:endParaRPr lang="en-US" sz="2400" b="1" dirty="0" smtClean="0"/>
          </a:p>
          <a:p>
            <a:pPr marL="571500" lvl="0" indent="-571500" latinLnBrk="1">
              <a:buFont typeface="Arial" charset="0"/>
              <a:buChar char="•"/>
            </a:pPr>
            <a:r>
              <a:rPr lang="en-US" sz="2400" dirty="0" smtClean="0"/>
              <a:t>The white wax body was used to make shellac, a preservative of wood.</a:t>
            </a:r>
            <a:endParaRPr lang="en-US" sz="2400" dirty="0"/>
          </a:p>
          <a:p>
            <a:pPr latinLnBrk="1"/>
            <a:endParaRPr lang="en-US" sz="2400" dirty="0"/>
          </a:p>
        </p:txBody>
      </p:sp>
    </p:spTree>
    <p:extLst>
      <p:ext uri="{BB962C8B-B14F-4D97-AF65-F5344CB8AC3E}">
        <p14:creationId xmlns:p14="http://schemas.microsoft.com/office/powerpoint/2010/main" val="586170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1746</Words>
  <Application>Microsoft Macintosh PowerPoint</Application>
  <PresentationFormat>Widescreen</PresentationFormat>
  <Paragraphs>122</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Calibri</vt:lpstr>
      <vt:lpstr>Calibri Light</vt:lpstr>
      <vt:lpstr>Symbol</vt:lpstr>
      <vt:lpstr>Times New Roman</vt:lpstr>
      <vt:lpstr>바탕</vt:lpstr>
      <vt:lpstr>Arial</vt:lpstr>
      <vt:lpstr>Office Theme</vt:lpstr>
      <vt:lpstr>When Jesus Became A Worm</vt:lpstr>
      <vt:lpstr>PowerPoint Presentation</vt:lpstr>
      <vt:lpstr>64-0312  WHEN.THEIR.EYES.WERE.OPENED.THEY.KNEW.HIM_  BEAUMONT.TX  THURSDAY_ «  92       †          And, look, the Scripture had said that was  going to happen, exactly word by word the way it was.       Even David, hundreds of years before that, about eight      hundred years, cried the very same thing that He said on   the cross. And no doubt, that in the temple that morning,  they might have sang that same song, Psalms 22, "My God, My God, why has Thou forsaken Me?" In the temple           singing about it, and, the God that they claimed that they  served, they were crucifying. </vt:lpstr>
      <vt:lpstr>So This Was Jesus Christ Speaking Through David In Psalm 22</vt:lpstr>
      <vt:lpstr>Jesus Represented By A Worm?</vt:lpstr>
      <vt:lpstr>Jesus Represented By A Worm?</vt:lpstr>
      <vt:lpstr>Jesus Represented By A Worm?</vt:lpstr>
      <vt:lpstr>Jesus Represented By A Worm?</vt:lpstr>
      <vt:lpstr>What Is Coccus ilicis – The Crimson Grub or Scarlet  Worm?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All This Talking About Worms Have To Do With Jesus And Easter???</vt:lpstr>
      <vt:lpstr>Correlation Of This Worm To What Jesus Did For Us  On The Cross</vt:lpstr>
      <vt:lpstr>PowerPoint Presentation</vt:lpstr>
      <vt:lpstr>Correlation Of This Worm To What Jesus Did For Us  On The Cross</vt:lpstr>
      <vt:lpstr>PowerPoint Presentation</vt:lpstr>
      <vt:lpstr>Correlation Of This Worm To What Jesus Did For Us  On The Cross</vt:lpstr>
      <vt:lpstr>Correlation Of This Worm To What Jesus Did For Us  On The Cross</vt:lpstr>
      <vt:lpstr>PowerPoint Presentation</vt:lpstr>
      <vt:lpstr>PowerPoint Presentation</vt:lpstr>
      <vt:lpstr>PowerPoint Presentation</vt:lpstr>
      <vt:lpstr>Correlation Of This Worm To What Jesus Did For Us On The Cross</vt:lpstr>
      <vt:lpstr>Correlation Of This Worm To What Jesus Did For Us On The Cross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Jesus Became A Worm</dc:title>
  <dc:creator>Urrego, Luis</dc:creator>
  <cp:lastModifiedBy>Urrego, Luis</cp:lastModifiedBy>
  <cp:revision>50</cp:revision>
  <dcterms:created xsi:type="dcterms:W3CDTF">2017-04-15T18:38:27Z</dcterms:created>
  <dcterms:modified xsi:type="dcterms:W3CDTF">2017-04-16T05:04:10Z</dcterms:modified>
</cp:coreProperties>
</file>