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2" r:id="rId5"/>
    <p:sldId id="260" r:id="rId6"/>
    <p:sldId id="268" r:id="rId7"/>
    <p:sldId id="261" r:id="rId8"/>
    <p:sldId id="262" r:id="rId9"/>
    <p:sldId id="263" r:id="rId10"/>
    <p:sldId id="270" r:id="rId11"/>
    <p:sldId id="269" r:id="rId12"/>
    <p:sldId id="265" r:id="rId13"/>
    <p:sldId id="266" r:id="rId14"/>
    <p:sldId id="264"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64"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1E8C45-7557-4116-A3F7-415BC3AED0D6}"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E897-2A0E-46B5-8DE3-0ADBF4D79FF4}" type="slidenum">
              <a:rPr lang="en-US" smtClean="0"/>
              <a:t>‹#›</a:t>
            </a:fld>
            <a:endParaRPr lang="en-US"/>
          </a:p>
        </p:txBody>
      </p:sp>
    </p:spTree>
    <p:extLst>
      <p:ext uri="{BB962C8B-B14F-4D97-AF65-F5344CB8AC3E}">
        <p14:creationId xmlns:p14="http://schemas.microsoft.com/office/powerpoint/2010/main" val="53076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E8C45-7557-4116-A3F7-415BC3AED0D6}"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E897-2A0E-46B5-8DE3-0ADBF4D79FF4}" type="slidenum">
              <a:rPr lang="en-US" smtClean="0"/>
              <a:t>‹#›</a:t>
            </a:fld>
            <a:endParaRPr lang="en-US"/>
          </a:p>
        </p:txBody>
      </p:sp>
    </p:spTree>
    <p:extLst>
      <p:ext uri="{BB962C8B-B14F-4D97-AF65-F5344CB8AC3E}">
        <p14:creationId xmlns:p14="http://schemas.microsoft.com/office/powerpoint/2010/main" val="2612545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E8C45-7557-4116-A3F7-415BC3AED0D6}"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E897-2A0E-46B5-8DE3-0ADBF4D79FF4}" type="slidenum">
              <a:rPr lang="en-US" smtClean="0"/>
              <a:t>‹#›</a:t>
            </a:fld>
            <a:endParaRPr lang="en-US"/>
          </a:p>
        </p:txBody>
      </p:sp>
    </p:spTree>
    <p:extLst>
      <p:ext uri="{BB962C8B-B14F-4D97-AF65-F5344CB8AC3E}">
        <p14:creationId xmlns:p14="http://schemas.microsoft.com/office/powerpoint/2010/main" val="3783117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E8C45-7557-4116-A3F7-415BC3AED0D6}"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E897-2A0E-46B5-8DE3-0ADBF4D79FF4}" type="slidenum">
              <a:rPr lang="en-US" smtClean="0"/>
              <a:t>‹#›</a:t>
            </a:fld>
            <a:endParaRPr lang="en-US"/>
          </a:p>
        </p:txBody>
      </p:sp>
    </p:spTree>
    <p:extLst>
      <p:ext uri="{BB962C8B-B14F-4D97-AF65-F5344CB8AC3E}">
        <p14:creationId xmlns:p14="http://schemas.microsoft.com/office/powerpoint/2010/main" val="2298579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1E8C45-7557-4116-A3F7-415BC3AED0D6}" type="datetimeFigureOut">
              <a:rPr lang="en-US" smtClean="0"/>
              <a:t>7/3/2016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E897-2A0E-46B5-8DE3-0ADBF4D79FF4}" type="slidenum">
              <a:rPr lang="en-US" smtClean="0"/>
              <a:t>‹#›</a:t>
            </a:fld>
            <a:endParaRPr lang="en-US"/>
          </a:p>
        </p:txBody>
      </p:sp>
    </p:spTree>
    <p:extLst>
      <p:ext uri="{BB962C8B-B14F-4D97-AF65-F5344CB8AC3E}">
        <p14:creationId xmlns:p14="http://schemas.microsoft.com/office/powerpoint/2010/main" val="72882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1E8C45-7557-4116-A3F7-415BC3AED0D6}"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1E897-2A0E-46B5-8DE3-0ADBF4D79FF4}" type="slidenum">
              <a:rPr lang="en-US" smtClean="0"/>
              <a:t>‹#›</a:t>
            </a:fld>
            <a:endParaRPr lang="en-US"/>
          </a:p>
        </p:txBody>
      </p:sp>
    </p:spTree>
    <p:extLst>
      <p:ext uri="{BB962C8B-B14F-4D97-AF65-F5344CB8AC3E}">
        <p14:creationId xmlns:p14="http://schemas.microsoft.com/office/powerpoint/2010/main" val="4113526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1E8C45-7557-4116-A3F7-415BC3AED0D6}" type="datetimeFigureOut">
              <a:rPr lang="en-US" smtClean="0"/>
              <a:t>7/3/2016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41E897-2A0E-46B5-8DE3-0ADBF4D79FF4}" type="slidenum">
              <a:rPr lang="en-US" smtClean="0"/>
              <a:t>‹#›</a:t>
            </a:fld>
            <a:endParaRPr lang="en-US"/>
          </a:p>
        </p:txBody>
      </p:sp>
    </p:spTree>
    <p:extLst>
      <p:ext uri="{BB962C8B-B14F-4D97-AF65-F5344CB8AC3E}">
        <p14:creationId xmlns:p14="http://schemas.microsoft.com/office/powerpoint/2010/main" val="139453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1E8C45-7557-4116-A3F7-415BC3AED0D6}" type="datetimeFigureOut">
              <a:rPr lang="en-US" smtClean="0"/>
              <a:t>7/3/2016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41E897-2A0E-46B5-8DE3-0ADBF4D79FF4}" type="slidenum">
              <a:rPr lang="en-US" smtClean="0"/>
              <a:t>‹#›</a:t>
            </a:fld>
            <a:endParaRPr lang="en-US"/>
          </a:p>
        </p:txBody>
      </p:sp>
    </p:spTree>
    <p:extLst>
      <p:ext uri="{BB962C8B-B14F-4D97-AF65-F5344CB8AC3E}">
        <p14:creationId xmlns:p14="http://schemas.microsoft.com/office/powerpoint/2010/main" val="23856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E8C45-7557-4116-A3F7-415BC3AED0D6}" type="datetimeFigureOut">
              <a:rPr lang="en-US" smtClean="0"/>
              <a:t>7/3/2016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41E897-2A0E-46B5-8DE3-0ADBF4D79FF4}" type="slidenum">
              <a:rPr lang="en-US" smtClean="0"/>
              <a:t>‹#›</a:t>
            </a:fld>
            <a:endParaRPr lang="en-US"/>
          </a:p>
        </p:txBody>
      </p:sp>
    </p:spTree>
    <p:extLst>
      <p:ext uri="{BB962C8B-B14F-4D97-AF65-F5344CB8AC3E}">
        <p14:creationId xmlns:p14="http://schemas.microsoft.com/office/powerpoint/2010/main" val="3070476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8C45-7557-4116-A3F7-415BC3AED0D6}"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1E897-2A0E-46B5-8DE3-0ADBF4D79FF4}" type="slidenum">
              <a:rPr lang="en-US" smtClean="0"/>
              <a:t>‹#›</a:t>
            </a:fld>
            <a:endParaRPr lang="en-US"/>
          </a:p>
        </p:txBody>
      </p:sp>
    </p:spTree>
    <p:extLst>
      <p:ext uri="{BB962C8B-B14F-4D97-AF65-F5344CB8AC3E}">
        <p14:creationId xmlns:p14="http://schemas.microsoft.com/office/powerpoint/2010/main" val="253705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8C45-7557-4116-A3F7-415BC3AED0D6}" type="datetimeFigureOut">
              <a:rPr lang="en-US" smtClean="0"/>
              <a:t>7/3/2016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1E897-2A0E-46B5-8DE3-0ADBF4D79FF4}" type="slidenum">
              <a:rPr lang="en-US" smtClean="0"/>
              <a:t>‹#›</a:t>
            </a:fld>
            <a:endParaRPr lang="en-US"/>
          </a:p>
        </p:txBody>
      </p:sp>
    </p:spTree>
    <p:extLst>
      <p:ext uri="{BB962C8B-B14F-4D97-AF65-F5344CB8AC3E}">
        <p14:creationId xmlns:p14="http://schemas.microsoft.com/office/powerpoint/2010/main" val="2880919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E8C45-7557-4116-A3F7-415BC3AED0D6}" type="datetimeFigureOut">
              <a:rPr lang="en-US" smtClean="0"/>
              <a:t>7/3/2016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1E897-2A0E-46B5-8DE3-0ADBF4D79FF4}" type="slidenum">
              <a:rPr lang="en-US" smtClean="0"/>
              <a:t>‹#›</a:t>
            </a:fld>
            <a:endParaRPr lang="en-US"/>
          </a:p>
        </p:txBody>
      </p:sp>
    </p:spTree>
    <p:extLst>
      <p:ext uri="{BB962C8B-B14F-4D97-AF65-F5344CB8AC3E}">
        <p14:creationId xmlns:p14="http://schemas.microsoft.com/office/powerpoint/2010/main" val="1159080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1"/>
            <a:ext cx="7772400" cy="1143000"/>
          </a:xfrm>
        </p:spPr>
        <p:txBody>
          <a:bodyPr/>
          <a:lstStyle/>
          <a:p>
            <a:r>
              <a:rPr lang="en-US" b="1" u="sng" dirty="0">
                <a:solidFill>
                  <a:srgbClr val="0000FF"/>
                </a:solidFill>
              </a:rPr>
              <a:t>IN THE ORDER OF </a:t>
            </a:r>
            <a:r>
              <a:rPr lang="en-US" b="1" u="sng" dirty="0" smtClean="0">
                <a:solidFill>
                  <a:srgbClr val="0000FF"/>
                </a:solidFill>
              </a:rPr>
              <a:t>MELCHISEDEC</a:t>
            </a:r>
            <a:endParaRPr lang="en-US" u="sng" dirty="0">
              <a:solidFill>
                <a:srgbClr val="0000FF"/>
              </a:solidFill>
            </a:endParaRPr>
          </a:p>
        </p:txBody>
      </p:sp>
      <p:sp>
        <p:nvSpPr>
          <p:cNvPr id="3" name="Subtitle 2"/>
          <p:cNvSpPr>
            <a:spLocks noGrp="1"/>
          </p:cNvSpPr>
          <p:nvPr>
            <p:ph type="subTitle" idx="1"/>
          </p:nvPr>
        </p:nvSpPr>
        <p:spPr>
          <a:xfrm>
            <a:off x="152400" y="990600"/>
            <a:ext cx="8915400" cy="5715000"/>
          </a:xfrm>
        </p:spPr>
        <p:txBody>
          <a:bodyPr>
            <a:normAutofit fontScale="92500" lnSpcReduction="20000"/>
          </a:bodyPr>
          <a:lstStyle/>
          <a:p>
            <a:pPr algn="l">
              <a:spcBef>
                <a:spcPts val="0"/>
              </a:spcBef>
            </a:pPr>
            <a:r>
              <a:rPr lang="en-US" sz="2000" b="1" dirty="0">
                <a:solidFill>
                  <a:schemeClr val="tx1"/>
                </a:solidFill>
                <a:ea typeface="Calibri"/>
                <a:cs typeface="Times New Roman"/>
              </a:rPr>
              <a:t>REVELATION 5:8</a:t>
            </a:r>
            <a:endParaRPr lang="en-US" sz="2000" dirty="0">
              <a:solidFill>
                <a:schemeClr val="tx1"/>
              </a:solidFill>
              <a:ea typeface="Calibri"/>
              <a:cs typeface="Times New Roman"/>
            </a:endParaRPr>
          </a:p>
          <a:p>
            <a:pPr algn="l">
              <a:spcBef>
                <a:spcPts val="0"/>
              </a:spcBef>
            </a:pPr>
            <a:r>
              <a:rPr lang="en-US" sz="2000" b="1" dirty="0">
                <a:solidFill>
                  <a:schemeClr val="tx1"/>
                </a:solidFill>
                <a:ea typeface="Calibri"/>
                <a:cs typeface="Times New Roman"/>
              </a:rPr>
              <a:t>»     8     †     And when he had taken the book, the four beasts and four and twenty elders fell down before the Lamb, having every one of them harps, and golden vials full of </a:t>
            </a:r>
            <a:r>
              <a:rPr lang="en-US" sz="2000" b="1" dirty="0" err="1">
                <a:solidFill>
                  <a:schemeClr val="tx1"/>
                </a:solidFill>
                <a:ea typeface="Calibri"/>
                <a:cs typeface="Times New Roman"/>
              </a:rPr>
              <a:t>odours</a:t>
            </a:r>
            <a:r>
              <a:rPr lang="en-US" sz="2000" b="1" dirty="0">
                <a:solidFill>
                  <a:schemeClr val="tx1"/>
                </a:solidFill>
                <a:ea typeface="Calibri"/>
                <a:cs typeface="Times New Roman"/>
              </a:rPr>
              <a:t>, which are the prayers of saints. </a:t>
            </a:r>
            <a:endParaRPr lang="en-US" sz="2000" dirty="0">
              <a:solidFill>
                <a:schemeClr val="tx1"/>
              </a:solidFill>
              <a:ea typeface="Calibri"/>
              <a:cs typeface="Times New Roman"/>
            </a:endParaRPr>
          </a:p>
          <a:p>
            <a:pPr algn="l">
              <a:spcBef>
                <a:spcPts val="0"/>
              </a:spcBef>
            </a:pPr>
            <a:r>
              <a:rPr lang="en-US" sz="2000" b="1" dirty="0">
                <a:solidFill>
                  <a:schemeClr val="tx1"/>
                </a:solidFill>
                <a:ea typeface="Calibri"/>
                <a:cs typeface="Times New Roman"/>
              </a:rPr>
              <a:t> </a:t>
            </a:r>
            <a:endParaRPr lang="en-US" sz="2000" dirty="0">
              <a:solidFill>
                <a:schemeClr val="tx1"/>
              </a:solidFill>
              <a:ea typeface="Calibri"/>
              <a:cs typeface="Times New Roman"/>
            </a:endParaRPr>
          </a:p>
          <a:p>
            <a:pPr algn="l">
              <a:spcBef>
                <a:spcPts val="0"/>
              </a:spcBef>
            </a:pPr>
            <a:r>
              <a:rPr lang="en-US" sz="2000" b="1" dirty="0">
                <a:solidFill>
                  <a:schemeClr val="tx1"/>
                </a:solidFill>
                <a:ea typeface="Calibri"/>
                <a:cs typeface="Times New Roman"/>
              </a:rPr>
              <a:t>REVELATION 5:9</a:t>
            </a:r>
            <a:endParaRPr lang="en-US" sz="2000" dirty="0">
              <a:solidFill>
                <a:schemeClr val="tx1"/>
              </a:solidFill>
              <a:ea typeface="Calibri"/>
              <a:cs typeface="Times New Roman"/>
            </a:endParaRPr>
          </a:p>
          <a:p>
            <a:pPr algn="l">
              <a:spcBef>
                <a:spcPts val="0"/>
              </a:spcBef>
            </a:pPr>
            <a:r>
              <a:rPr lang="en-US" sz="2000" b="1" dirty="0">
                <a:solidFill>
                  <a:schemeClr val="tx1"/>
                </a:solidFill>
                <a:ea typeface="Calibri"/>
                <a:cs typeface="Times New Roman"/>
              </a:rPr>
              <a:t>»     9     †     And they sung a new song, saying, Thou art worthy to take the book, and to open the seals thereof: for thou </a:t>
            </a:r>
            <a:r>
              <a:rPr lang="en-US" sz="2000" b="1" dirty="0" err="1">
                <a:solidFill>
                  <a:schemeClr val="tx1"/>
                </a:solidFill>
                <a:ea typeface="Calibri"/>
                <a:cs typeface="Times New Roman"/>
              </a:rPr>
              <a:t>wast</a:t>
            </a:r>
            <a:r>
              <a:rPr lang="en-US" sz="2000" b="1" dirty="0">
                <a:solidFill>
                  <a:schemeClr val="tx1"/>
                </a:solidFill>
                <a:ea typeface="Calibri"/>
                <a:cs typeface="Times New Roman"/>
              </a:rPr>
              <a:t> slain, and hast redeemed us to God by thy blood out of every kindred, and tongue, and people, and nation; </a:t>
            </a:r>
            <a:endParaRPr lang="en-US" sz="2000" dirty="0">
              <a:solidFill>
                <a:schemeClr val="tx1"/>
              </a:solidFill>
              <a:ea typeface="Calibri"/>
              <a:cs typeface="Times New Roman"/>
            </a:endParaRPr>
          </a:p>
          <a:p>
            <a:pPr algn="l">
              <a:spcBef>
                <a:spcPts val="0"/>
              </a:spcBef>
            </a:pPr>
            <a:r>
              <a:rPr lang="en-US" sz="2000" b="1" dirty="0">
                <a:solidFill>
                  <a:schemeClr val="tx1"/>
                </a:solidFill>
                <a:ea typeface="Calibri"/>
                <a:cs typeface="Times New Roman"/>
              </a:rPr>
              <a:t> </a:t>
            </a:r>
            <a:endParaRPr lang="en-US" sz="2000" dirty="0">
              <a:solidFill>
                <a:schemeClr val="tx1"/>
              </a:solidFill>
              <a:ea typeface="Calibri"/>
              <a:cs typeface="Times New Roman"/>
            </a:endParaRPr>
          </a:p>
          <a:p>
            <a:pPr algn="l">
              <a:spcBef>
                <a:spcPts val="0"/>
              </a:spcBef>
            </a:pPr>
            <a:r>
              <a:rPr lang="en-US" sz="2000" b="1" dirty="0">
                <a:solidFill>
                  <a:schemeClr val="tx1"/>
                </a:solidFill>
                <a:ea typeface="Calibri"/>
                <a:cs typeface="Times New Roman"/>
              </a:rPr>
              <a:t>REVELATION 5:10</a:t>
            </a:r>
            <a:endParaRPr lang="en-US" sz="2000" dirty="0">
              <a:solidFill>
                <a:schemeClr val="tx1"/>
              </a:solidFill>
              <a:ea typeface="Calibri"/>
              <a:cs typeface="Times New Roman"/>
            </a:endParaRPr>
          </a:p>
          <a:p>
            <a:pPr algn="l">
              <a:spcBef>
                <a:spcPts val="0"/>
              </a:spcBef>
            </a:pPr>
            <a:r>
              <a:rPr lang="en-US" sz="2000" b="1" dirty="0">
                <a:solidFill>
                  <a:schemeClr val="tx1"/>
                </a:solidFill>
                <a:ea typeface="Calibri"/>
                <a:cs typeface="Times New Roman"/>
              </a:rPr>
              <a:t>»     10     †     And hast made us unto our God kings and priests: and we shall reign on the earth.</a:t>
            </a:r>
            <a:endParaRPr lang="en-US" sz="2000" dirty="0">
              <a:solidFill>
                <a:schemeClr val="tx1"/>
              </a:solidFill>
              <a:ea typeface="Calibri"/>
              <a:cs typeface="Times New Roman"/>
            </a:endParaRPr>
          </a:p>
          <a:p>
            <a:pPr algn="l">
              <a:spcBef>
                <a:spcPts val="0"/>
              </a:spcBef>
            </a:pPr>
            <a:r>
              <a:rPr lang="en-US" sz="2000" b="1" dirty="0">
                <a:solidFill>
                  <a:srgbClr val="FF0000"/>
                </a:solidFill>
                <a:ea typeface="Calibri"/>
                <a:cs typeface="Times New Roman"/>
              </a:rPr>
              <a:t> </a:t>
            </a:r>
            <a:endParaRPr lang="en-US" sz="2000" dirty="0">
              <a:ea typeface="Calibri"/>
              <a:cs typeface="Times New Roman"/>
            </a:endParaRPr>
          </a:p>
          <a:p>
            <a:pPr algn="l">
              <a:spcBef>
                <a:spcPts val="0"/>
              </a:spcBef>
            </a:pPr>
            <a:r>
              <a:rPr lang="en-US" sz="2000" b="1" dirty="0">
                <a:solidFill>
                  <a:srgbClr val="FF0000"/>
                </a:solidFill>
                <a:ea typeface="Calibri"/>
                <a:cs typeface="Times New Roman"/>
              </a:rPr>
              <a:t>I PETER 2:9</a:t>
            </a:r>
            <a:endParaRPr lang="en-US" sz="2000" dirty="0">
              <a:ea typeface="Calibri"/>
              <a:cs typeface="Times New Roman"/>
            </a:endParaRPr>
          </a:p>
          <a:p>
            <a:pPr algn="l">
              <a:spcBef>
                <a:spcPts val="0"/>
              </a:spcBef>
            </a:pPr>
            <a:r>
              <a:rPr lang="en-US" sz="2000" b="1" dirty="0">
                <a:solidFill>
                  <a:srgbClr val="FF0000"/>
                </a:solidFill>
                <a:ea typeface="Calibri"/>
                <a:cs typeface="Times New Roman"/>
              </a:rPr>
              <a:t>»     9     †     But ye are a chosen generation, a royal priesthood, an holy nation, a peculiar people; that ye should shew forth the praises of him who hath called you out of darkness into his </a:t>
            </a:r>
            <a:r>
              <a:rPr lang="en-US" sz="2000" b="1" dirty="0" err="1">
                <a:solidFill>
                  <a:srgbClr val="FF0000"/>
                </a:solidFill>
                <a:ea typeface="Calibri"/>
                <a:cs typeface="Times New Roman"/>
              </a:rPr>
              <a:t>marvellous</a:t>
            </a:r>
            <a:r>
              <a:rPr lang="en-US" sz="2000" b="1" dirty="0">
                <a:solidFill>
                  <a:srgbClr val="FF0000"/>
                </a:solidFill>
                <a:ea typeface="Calibri"/>
                <a:cs typeface="Times New Roman"/>
              </a:rPr>
              <a:t> light:</a:t>
            </a:r>
            <a:endParaRPr lang="en-US" sz="2000" dirty="0">
              <a:ea typeface="Calibri"/>
              <a:cs typeface="Times New Roman"/>
            </a:endParaRPr>
          </a:p>
          <a:p>
            <a:pPr algn="l">
              <a:spcBef>
                <a:spcPts val="0"/>
              </a:spcBef>
            </a:pPr>
            <a:r>
              <a:rPr lang="en-US" sz="2000" b="1" dirty="0">
                <a:solidFill>
                  <a:srgbClr val="FF0000"/>
                </a:solidFill>
                <a:ea typeface="Calibri"/>
                <a:cs typeface="Times New Roman"/>
              </a:rPr>
              <a:t> </a:t>
            </a:r>
            <a:endParaRPr lang="en-US" sz="2000" dirty="0">
              <a:ea typeface="Calibri"/>
              <a:cs typeface="Times New Roman"/>
            </a:endParaRPr>
          </a:p>
          <a:p>
            <a:pPr algn="l">
              <a:spcBef>
                <a:spcPts val="0"/>
              </a:spcBef>
            </a:pPr>
            <a:r>
              <a:rPr lang="en-US" sz="2000" b="1" dirty="0">
                <a:ea typeface="Calibri"/>
                <a:cs typeface="Times New Roman"/>
              </a:rPr>
              <a:t> </a:t>
            </a:r>
            <a:endParaRPr lang="en-US" sz="2000" i="1" dirty="0">
              <a:solidFill>
                <a:srgbClr val="0000FF"/>
              </a:solidFill>
              <a:effectLst>
                <a:outerShdw blurRad="38100" dist="38100" dir="2700000" algn="tl">
                  <a:srgbClr val="000000">
                    <a:alpha val="43137"/>
                  </a:srgbClr>
                </a:outerShdw>
              </a:effectLst>
              <a:ea typeface="Calibri"/>
              <a:cs typeface="Times New Roman"/>
            </a:endParaRPr>
          </a:p>
          <a:p>
            <a:pPr algn="l">
              <a:spcBef>
                <a:spcPts val="0"/>
              </a:spcBef>
            </a:pPr>
            <a:r>
              <a:rPr lang="en-US" sz="2000" b="1" i="1" dirty="0">
                <a:solidFill>
                  <a:srgbClr val="0000FF"/>
                </a:solidFill>
                <a:effectLst>
                  <a:outerShdw blurRad="38100" dist="38100" dir="2700000" algn="tl">
                    <a:srgbClr val="000000">
                      <a:alpha val="43137"/>
                    </a:srgbClr>
                  </a:outerShdw>
                </a:effectLst>
                <a:ea typeface="Calibri"/>
                <a:cs typeface="Times New Roman"/>
              </a:rPr>
              <a:t>HEBREWS 7:17</a:t>
            </a:r>
            <a:endParaRPr lang="en-US" sz="2000" i="1" dirty="0">
              <a:solidFill>
                <a:srgbClr val="0000FF"/>
              </a:solidFill>
              <a:effectLst>
                <a:outerShdw blurRad="38100" dist="38100" dir="2700000" algn="tl">
                  <a:srgbClr val="000000">
                    <a:alpha val="43137"/>
                  </a:srgbClr>
                </a:outerShdw>
              </a:effectLst>
              <a:ea typeface="Calibri"/>
              <a:cs typeface="Times New Roman"/>
            </a:endParaRPr>
          </a:p>
          <a:p>
            <a:pPr algn="l">
              <a:spcBef>
                <a:spcPts val="0"/>
              </a:spcBef>
            </a:pPr>
            <a:r>
              <a:rPr lang="en-US" sz="2000" b="1" i="1" dirty="0">
                <a:solidFill>
                  <a:srgbClr val="0000FF"/>
                </a:solidFill>
                <a:effectLst>
                  <a:outerShdw blurRad="38100" dist="38100" dir="2700000" algn="tl">
                    <a:srgbClr val="000000">
                      <a:alpha val="43137"/>
                    </a:srgbClr>
                  </a:outerShdw>
                </a:effectLst>
                <a:ea typeface="Calibri"/>
                <a:cs typeface="Times New Roman"/>
              </a:rPr>
              <a:t>»     17     †     For he </a:t>
            </a:r>
            <a:r>
              <a:rPr lang="en-US" sz="2000" b="1" i="1" dirty="0" err="1">
                <a:solidFill>
                  <a:srgbClr val="0000FF"/>
                </a:solidFill>
                <a:effectLst>
                  <a:outerShdw blurRad="38100" dist="38100" dir="2700000" algn="tl">
                    <a:srgbClr val="000000">
                      <a:alpha val="43137"/>
                    </a:srgbClr>
                  </a:outerShdw>
                </a:effectLst>
                <a:ea typeface="Calibri"/>
                <a:cs typeface="Times New Roman"/>
              </a:rPr>
              <a:t>testifieth</a:t>
            </a:r>
            <a:r>
              <a:rPr lang="en-US" sz="2000" b="1" i="1" dirty="0">
                <a:solidFill>
                  <a:srgbClr val="0000FF"/>
                </a:solidFill>
                <a:effectLst>
                  <a:outerShdw blurRad="38100" dist="38100" dir="2700000" algn="tl">
                    <a:srgbClr val="000000">
                      <a:alpha val="43137"/>
                    </a:srgbClr>
                  </a:outerShdw>
                </a:effectLst>
                <a:ea typeface="Calibri"/>
                <a:cs typeface="Times New Roman"/>
              </a:rPr>
              <a:t>, Thou art a priest for ever after the order of </a:t>
            </a:r>
            <a:r>
              <a:rPr lang="en-US" sz="2000" b="1" i="1" dirty="0" err="1">
                <a:solidFill>
                  <a:srgbClr val="0000FF"/>
                </a:solidFill>
                <a:effectLst>
                  <a:outerShdw blurRad="38100" dist="38100" dir="2700000" algn="tl">
                    <a:srgbClr val="000000">
                      <a:alpha val="43137"/>
                    </a:srgbClr>
                  </a:outerShdw>
                </a:effectLst>
                <a:ea typeface="Calibri"/>
                <a:cs typeface="Times New Roman"/>
              </a:rPr>
              <a:t>Melchisedec</a:t>
            </a:r>
            <a:r>
              <a:rPr lang="en-US" sz="2000" b="1" i="1" dirty="0">
                <a:solidFill>
                  <a:srgbClr val="0000FF"/>
                </a:solidFill>
                <a:effectLst>
                  <a:outerShdw blurRad="38100" dist="38100" dir="2700000" algn="tl">
                    <a:srgbClr val="000000">
                      <a:alpha val="43137"/>
                    </a:srgbClr>
                  </a:outerShdw>
                </a:effectLst>
                <a:ea typeface="Calibri"/>
                <a:cs typeface="Times New Roman"/>
              </a:rPr>
              <a:t>.</a:t>
            </a:r>
            <a:endParaRPr lang="en-US" sz="2000" i="1" dirty="0">
              <a:solidFill>
                <a:srgbClr val="0000FF"/>
              </a:solidFill>
              <a:effectLst>
                <a:outerShdw blurRad="38100" dist="38100" dir="2700000" algn="tl">
                  <a:srgbClr val="000000">
                    <a:alpha val="43137"/>
                  </a:srgbClr>
                </a:outerShdw>
              </a:effectLst>
              <a:ea typeface="Calibri"/>
              <a:cs typeface="Times New Roman"/>
            </a:endParaRPr>
          </a:p>
          <a:p>
            <a:pPr algn="l"/>
            <a:endParaRPr lang="en-US" sz="2000" dirty="0">
              <a:solidFill>
                <a:schemeClr val="tx1"/>
              </a:solidFill>
            </a:endParaRPr>
          </a:p>
        </p:txBody>
      </p:sp>
    </p:spTree>
    <p:extLst>
      <p:ext uri="{BB962C8B-B14F-4D97-AF65-F5344CB8AC3E}">
        <p14:creationId xmlns:p14="http://schemas.microsoft.com/office/powerpoint/2010/main" val="171406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258762"/>
          </a:xfrm>
        </p:spPr>
        <p:txBody>
          <a:bodyPr>
            <a:normAutofit fontScale="90000"/>
          </a:bodyPr>
          <a:lstStyle/>
          <a:p>
            <a:endParaRPr lang="en-US"/>
          </a:p>
        </p:txBody>
      </p:sp>
      <p:sp>
        <p:nvSpPr>
          <p:cNvPr id="3" name="Content Placeholder 2"/>
          <p:cNvSpPr>
            <a:spLocks noGrp="1"/>
          </p:cNvSpPr>
          <p:nvPr>
            <p:ph idx="1"/>
          </p:nvPr>
        </p:nvSpPr>
        <p:spPr>
          <a:xfrm>
            <a:off x="228600" y="381000"/>
            <a:ext cx="8686800" cy="6248400"/>
          </a:xfrm>
        </p:spPr>
        <p:txBody>
          <a:bodyPr>
            <a:noAutofit/>
          </a:bodyPr>
          <a:lstStyle/>
          <a:p>
            <a:pPr marL="0" indent="0">
              <a:buNone/>
            </a:pPr>
            <a:r>
              <a:rPr lang="en-US" sz="2800" b="1" dirty="0" smtClean="0"/>
              <a:t>HEBREWS </a:t>
            </a:r>
            <a:r>
              <a:rPr lang="en-US" sz="2800" b="1" dirty="0"/>
              <a:t>8:3</a:t>
            </a:r>
          </a:p>
          <a:p>
            <a:pPr marL="0" indent="0">
              <a:buNone/>
            </a:pPr>
            <a:r>
              <a:rPr lang="en-US" sz="2800" b="1" dirty="0"/>
              <a:t>»     3     †     For every high priest is ordained to offer gifts and sacrifices: wherefore it is of necessity that this man have somewhat also to offer. </a:t>
            </a:r>
          </a:p>
          <a:p>
            <a:pPr marL="0" indent="0">
              <a:buNone/>
            </a:pPr>
            <a:endParaRPr lang="en-US" sz="2800" b="1" dirty="0"/>
          </a:p>
          <a:p>
            <a:pPr marL="0" indent="0">
              <a:buNone/>
            </a:pPr>
            <a:r>
              <a:rPr lang="en-US" sz="2800" b="1" dirty="0"/>
              <a:t>HEBREWS 8:4</a:t>
            </a:r>
          </a:p>
          <a:p>
            <a:pPr marL="0" indent="0">
              <a:buNone/>
            </a:pPr>
            <a:r>
              <a:rPr lang="en-US" sz="2800" b="1" dirty="0"/>
              <a:t>»     4     †     For if he were on earth, </a:t>
            </a:r>
            <a:r>
              <a:rPr lang="en-US" sz="2800" b="1" dirty="0">
                <a:solidFill>
                  <a:srgbClr val="FF0000"/>
                </a:solidFill>
              </a:rPr>
              <a:t>he should not be a priest,</a:t>
            </a:r>
            <a:r>
              <a:rPr lang="en-US" sz="2800" b="1" dirty="0"/>
              <a:t> seeing that there are priests that offer gifts according to the law: </a:t>
            </a:r>
          </a:p>
          <a:p>
            <a:pPr marL="0" indent="0">
              <a:buNone/>
            </a:pPr>
            <a:endParaRPr lang="en-US" sz="2800" b="1" dirty="0"/>
          </a:p>
          <a:p>
            <a:pPr marL="0" indent="0">
              <a:buNone/>
            </a:pPr>
            <a:r>
              <a:rPr lang="en-US" sz="2800" b="1" dirty="0"/>
              <a:t>HEBREWS 8:5</a:t>
            </a:r>
          </a:p>
          <a:p>
            <a:pPr marL="0" indent="0">
              <a:buNone/>
            </a:pPr>
            <a:r>
              <a:rPr lang="en-US" sz="2800" b="1" dirty="0"/>
              <a:t>»     5     †     Who serve unto the example and shadow of heavenly things, </a:t>
            </a:r>
          </a:p>
        </p:txBody>
      </p:sp>
    </p:spTree>
    <p:extLst>
      <p:ext uri="{BB962C8B-B14F-4D97-AF65-F5344CB8AC3E}">
        <p14:creationId xmlns:p14="http://schemas.microsoft.com/office/powerpoint/2010/main" val="2088644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05000" y="1600200"/>
            <a:ext cx="6781800" cy="4525963"/>
          </a:xfrm>
        </p:spPr>
        <p:txBody>
          <a:bodyPr>
            <a:normAutofit/>
          </a:bodyPr>
          <a:lstStyle/>
          <a:p>
            <a:pPr marL="914400" indent="-914400">
              <a:buFont typeface="+mj-lt"/>
              <a:buAutoNum type="arabicPeriod"/>
            </a:pPr>
            <a:r>
              <a:rPr lang="en-US" sz="5400" b="1" dirty="0" smtClean="0"/>
              <a:t> TEMPLE</a:t>
            </a:r>
          </a:p>
          <a:p>
            <a:pPr marL="914400" indent="-914400">
              <a:buFont typeface="+mj-lt"/>
              <a:buAutoNum type="arabicPeriod"/>
            </a:pPr>
            <a:r>
              <a:rPr lang="en-US" sz="5400" b="1" dirty="0"/>
              <a:t> </a:t>
            </a:r>
            <a:r>
              <a:rPr lang="en-US" sz="5400" b="1" dirty="0" smtClean="0"/>
              <a:t>SACRIFICE</a:t>
            </a:r>
          </a:p>
          <a:p>
            <a:pPr marL="914400" indent="-914400">
              <a:buFont typeface="+mj-lt"/>
              <a:buAutoNum type="arabicPeriod"/>
            </a:pPr>
            <a:r>
              <a:rPr lang="en-US" sz="5400" b="1" dirty="0"/>
              <a:t> </a:t>
            </a:r>
            <a:r>
              <a:rPr lang="en-US" sz="5400" b="1" dirty="0" smtClean="0"/>
              <a:t>PRIEST</a:t>
            </a:r>
            <a:endParaRPr lang="en-US" sz="5400" b="1" dirty="0"/>
          </a:p>
        </p:txBody>
      </p:sp>
    </p:spTree>
    <p:extLst>
      <p:ext uri="{BB962C8B-B14F-4D97-AF65-F5344CB8AC3E}">
        <p14:creationId xmlns:p14="http://schemas.microsoft.com/office/powerpoint/2010/main" val="3844609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2562"/>
          </a:xfrm>
        </p:spPr>
        <p:txBody>
          <a:bodyPr>
            <a:normAutofit fontScale="90000"/>
          </a:bodyPr>
          <a:lstStyle/>
          <a:p>
            <a:endParaRPr lang="en-US" dirty="0"/>
          </a:p>
        </p:txBody>
      </p:sp>
      <p:sp>
        <p:nvSpPr>
          <p:cNvPr id="3" name="Content Placeholder 2"/>
          <p:cNvSpPr>
            <a:spLocks noGrp="1"/>
          </p:cNvSpPr>
          <p:nvPr>
            <p:ph idx="1"/>
          </p:nvPr>
        </p:nvSpPr>
        <p:spPr>
          <a:xfrm>
            <a:off x="228600" y="228600"/>
            <a:ext cx="8610600" cy="6477000"/>
          </a:xfrm>
        </p:spPr>
        <p:txBody>
          <a:bodyPr>
            <a:normAutofit fontScale="55000" lnSpcReduction="20000"/>
          </a:bodyPr>
          <a:lstStyle/>
          <a:p>
            <a:pPr marL="0" marR="0" indent="0">
              <a:spcBef>
                <a:spcPts val="0"/>
              </a:spcBef>
              <a:spcAft>
                <a:spcPts val="0"/>
              </a:spcAft>
              <a:buNone/>
            </a:pPr>
            <a:r>
              <a:rPr lang="en-US" b="1" dirty="0">
                <a:solidFill>
                  <a:srgbClr val="0000FF"/>
                </a:solidFill>
                <a:ea typeface="Calibri"/>
                <a:cs typeface="Times New Roman"/>
              </a:rPr>
              <a:t>HEBREWS </a:t>
            </a:r>
            <a:r>
              <a:rPr lang="en-US" b="1" dirty="0" smtClean="0">
                <a:solidFill>
                  <a:srgbClr val="0000FF"/>
                </a:solidFill>
                <a:ea typeface="Calibri"/>
                <a:cs typeface="Times New Roman"/>
              </a:rPr>
              <a:t>7:1-17</a:t>
            </a:r>
            <a:endParaRPr lang="en-US" dirty="0">
              <a:solidFill>
                <a:srgbClr val="0000FF"/>
              </a:solidFill>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1     †      ¶  For this </a:t>
            </a:r>
            <a:r>
              <a:rPr lang="en-US" b="1" dirty="0" err="1">
                <a:solidFill>
                  <a:srgbClr val="FF0000"/>
                </a:solidFill>
                <a:ea typeface="Calibri"/>
                <a:cs typeface="Times New Roman"/>
              </a:rPr>
              <a:t>Melchisedec</a:t>
            </a:r>
            <a:r>
              <a:rPr lang="en-US" b="1" dirty="0">
                <a:solidFill>
                  <a:srgbClr val="FF0000"/>
                </a:solidFill>
                <a:ea typeface="Calibri"/>
                <a:cs typeface="Times New Roman"/>
              </a:rPr>
              <a:t>, king of Salem, priest of the most high God, who met Abraham returning from the slaughter of the kings, and blessed him;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a:t>
            </a:r>
            <a:r>
              <a:rPr lang="en-US" dirty="0" smtClean="0">
                <a:ea typeface="Calibri"/>
                <a:cs typeface="Times New Roman"/>
              </a:rPr>
              <a:t>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2     †     To whom also Abraham gave a tenth part of all; first being by interpretation King of righteousness, and after that also King of Salem, which is, King of peace;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a:t>
            </a:r>
            <a:r>
              <a:rPr lang="en-US" dirty="0" smtClean="0">
                <a:ea typeface="Calibri"/>
                <a:cs typeface="Times New Roman"/>
              </a:rPr>
              <a:t>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3     †     Without father, without mother, without descent, having neither beginning of days, nor end of life; but made like unto the Son of God; </a:t>
            </a:r>
            <a:r>
              <a:rPr lang="en-US" b="1" dirty="0" err="1">
                <a:solidFill>
                  <a:srgbClr val="FF0000"/>
                </a:solidFill>
                <a:ea typeface="Calibri"/>
                <a:cs typeface="Times New Roman"/>
              </a:rPr>
              <a:t>abideth</a:t>
            </a:r>
            <a:r>
              <a:rPr lang="en-US" b="1" dirty="0">
                <a:solidFill>
                  <a:srgbClr val="FF0000"/>
                </a:solidFill>
                <a:ea typeface="Calibri"/>
                <a:cs typeface="Times New Roman"/>
              </a:rPr>
              <a:t> a priest continually.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a:t>
            </a:r>
            <a:r>
              <a:rPr lang="en-US" dirty="0" smtClean="0">
                <a:ea typeface="Calibri"/>
                <a:cs typeface="Times New Roman"/>
              </a:rPr>
              <a:t>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4     †     Now consider how great this man was, unto whom even the patriarch Abraham gave the tenth of the spoils.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a:t>
            </a:r>
            <a:r>
              <a:rPr lang="en-US" dirty="0" smtClean="0">
                <a:ea typeface="Calibri"/>
                <a:cs typeface="Times New Roman"/>
              </a:rPr>
              <a:t>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5     †     And verily they that are of the sons of Levi, who receive the office of the priesthood, have a commandment to take tithes of the people according to the law, that is, of their brethren, though they come out of the loins of Abraham: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a:t>
            </a:r>
            <a:r>
              <a:rPr lang="en-US" dirty="0" smtClean="0">
                <a:ea typeface="Calibri"/>
                <a:cs typeface="Times New Roman"/>
              </a:rPr>
              <a:t>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6     †     But he whose descent is not counted from them received tithes of Abraham, and blessed him that had the promises.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a:t>
            </a:r>
            <a:r>
              <a:rPr lang="en-US" dirty="0" smtClean="0">
                <a:ea typeface="Calibri"/>
                <a:cs typeface="Times New Roman"/>
              </a:rPr>
              <a:t>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7     †     And without all contradiction the less is blessed of the better.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a:t>
            </a:r>
            <a:r>
              <a:rPr lang="en-US" dirty="0" smtClean="0">
                <a:ea typeface="Calibri"/>
                <a:cs typeface="Times New Roman"/>
              </a:rPr>
              <a:t>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8     †     And here men that die receive tithes; but there he </a:t>
            </a:r>
            <a:r>
              <a:rPr lang="en-US" b="1" dirty="0" err="1">
                <a:solidFill>
                  <a:srgbClr val="FF0000"/>
                </a:solidFill>
                <a:ea typeface="Calibri"/>
                <a:cs typeface="Times New Roman"/>
              </a:rPr>
              <a:t>receiveth</a:t>
            </a:r>
            <a:r>
              <a:rPr lang="en-US" b="1" dirty="0">
                <a:solidFill>
                  <a:srgbClr val="FF0000"/>
                </a:solidFill>
                <a:ea typeface="Calibri"/>
                <a:cs typeface="Times New Roman"/>
              </a:rPr>
              <a:t> them, of whom it is witnessed that he </a:t>
            </a:r>
            <a:r>
              <a:rPr lang="en-US" b="1" dirty="0" err="1">
                <a:solidFill>
                  <a:srgbClr val="FF0000"/>
                </a:solidFill>
                <a:ea typeface="Calibri"/>
                <a:cs typeface="Times New Roman"/>
              </a:rPr>
              <a:t>liveth</a:t>
            </a:r>
            <a:r>
              <a:rPr lang="en-US" b="1" dirty="0">
                <a:solidFill>
                  <a:srgbClr val="FF0000"/>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a:t>
            </a:r>
            <a:r>
              <a:rPr lang="en-US" dirty="0" smtClean="0">
                <a:ea typeface="Calibri"/>
                <a:cs typeface="Times New Roman"/>
              </a:rPr>
              <a:t>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9     †     And as I may so say, Levi also, who </a:t>
            </a:r>
            <a:r>
              <a:rPr lang="en-US" b="1" dirty="0" err="1">
                <a:solidFill>
                  <a:srgbClr val="FF0000"/>
                </a:solidFill>
                <a:ea typeface="Calibri"/>
                <a:cs typeface="Times New Roman"/>
              </a:rPr>
              <a:t>receiveth</a:t>
            </a:r>
            <a:r>
              <a:rPr lang="en-US" b="1" dirty="0">
                <a:solidFill>
                  <a:srgbClr val="FF0000"/>
                </a:solidFill>
                <a:ea typeface="Calibri"/>
                <a:cs typeface="Times New Roman"/>
              </a:rPr>
              <a:t> tithes, payed tithes in Abraham.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a:t>
            </a:r>
            <a:r>
              <a:rPr lang="en-US" dirty="0" smtClean="0">
                <a:ea typeface="Calibri"/>
                <a:cs typeface="Times New Roman"/>
              </a:rPr>
              <a:t> </a:t>
            </a:r>
            <a:endParaRPr lang="en-US" dirty="0">
              <a:ea typeface="Calibri"/>
              <a:cs typeface="Times New Roman"/>
            </a:endParaRPr>
          </a:p>
          <a:p>
            <a:pPr marL="0" marR="0" indent="0">
              <a:spcBef>
                <a:spcPts val="0"/>
              </a:spcBef>
              <a:spcAft>
                <a:spcPts val="0"/>
              </a:spcAft>
              <a:buNone/>
            </a:pPr>
            <a:r>
              <a:rPr lang="en-US" b="1" dirty="0">
                <a:solidFill>
                  <a:srgbClr val="FF0000"/>
                </a:solidFill>
                <a:ea typeface="Calibri"/>
                <a:cs typeface="Times New Roman"/>
              </a:rPr>
              <a:t>»     10     †     For he was yet in the loins of his father, when </a:t>
            </a:r>
            <a:r>
              <a:rPr lang="en-US" b="1" dirty="0" err="1">
                <a:solidFill>
                  <a:srgbClr val="FF0000"/>
                </a:solidFill>
                <a:ea typeface="Calibri"/>
                <a:cs typeface="Times New Roman"/>
              </a:rPr>
              <a:t>Melchisedec</a:t>
            </a:r>
            <a:r>
              <a:rPr lang="en-US" b="1" dirty="0">
                <a:solidFill>
                  <a:srgbClr val="FF0000"/>
                </a:solidFill>
                <a:ea typeface="Calibri"/>
                <a:cs typeface="Times New Roman"/>
              </a:rPr>
              <a:t> met him. </a:t>
            </a:r>
            <a:r>
              <a:rPr lang="en-US" dirty="0" smtClean="0">
                <a:ea typeface="Calibri"/>
                <a:cs typeface="Times New Roman"/>
              </a:rPr>
              <a:t> </a:t>
            </a:r>
            <a:endParaRPr lang="en-US" dirty="0">
              <a:ea typeface="Calibri"/>
              <a:cs typeface="Times New Roman"/>
            </a:endParaRPr>
          </a:p>
          <a:p>
            <a:pPr marL="0" indent="0">
              <a:buNone/>
            </a:pPr>
            <a:endParaRPr lang="en-US" dirty="0"/>
          </a:p>
        </p:txBody>
      </p:sp>
    </p:spTree>
    <p:extLst>
      <p:ext uri="{BB962C8B-B14F-4D97-AF65-F5344CB8AC3E}">
        <p14:creationId xmlns:p14="http://schemas.microsoft.com/office/powerpoint/2010/main" val="3348476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58762"/>
          </a:xfrm>
        </p:spPr>
        <p:txBody>
          <a:bodyPr>
            <a:normAutofit fontScale="90000"/>
          </a:bodyPr>
          <a:lstStyle/>
          <a:p>
            <a:endParaRPr lang="en-US"/>
          </a:p>
        </p:txBody>
      </p:sp>
      <p:sp>
        <p:nvSpPr>
          <p:cNvPr id="3" name="Content Placeholder 2"/>
          <p:cNvSpPr>
            <a:spLocks noGrp="1"/>
          </p:cNvSpPr>
          <p:nvPr>
            <p:ph idx="1"/>
          </p:nvPr>
        </p:nvSpPr>
        <p:spPr>
          <a:xfrm>
            <a:off x="152400" y="76200"/>
            <a:ext cx="8763000" cy="6324600"/>
          </a:xfrm>
        </p:spPr>
        <p:txBody>
          <a:bodyPr>
            <a:noAutofit/>
          </a:bodyPr>
          <a:lstStyle/>
          <a:p>
            <a:pPr marL="0" indent="0">
              <a:spcBef>
                <a:spcPts val="0"/>
              </a:spcBef>
              <a:buNone/>
            </a:pPr>
            <a:r>
              <a:rPr lang="en-US" sz="2000" b="1" dirty="0" smtClean="0">
                <a:solidFill>
                  <a:srgbClr val="FF0000"/>
                </a:solidFill>
                <a:ea typeface="Calibri"/>
                <a:cs typeface="Times New Roman"/>
              </a:rPr>
              <a:t>»     </a:t>
            </a:r>
            <a:r>
              <a:rPr lang="en-US" sz="2000" b="1" dirty="0">
                <a:solidFill>
                  <a:srgbClr val="FF0000"/>
                </a:solidFill>
                <a:ea typeface="Calibri"/>
                <a:cs typeface="Times New Roman"/>
              </a:rPr>
              <a:t>11     †      ¶  If therefore perfection were by the Levitical priesthood, (for under it the people received the law,) what further need was there that another priest should rise after the order of </a:t>
            </a:r>
            <a:r>
              <a:rPr lang="en-US" sz="2000" b="1" dirty="0" err="1">
                <a:solidFill>
                  <a:srgbClr val="FF0000"/>
                </a:solidFill>
                <a:ea typeface="Calibri"/>
                <a:cs typeface="Times New Roman"/>
              </a:rPr>
              <a:t>Melchisedec</a:t>
            </a:r>
            <a:r>
              <a:rPr lang="en-US" sz="2000" b="1" dirty="0">
                <a:solidFill>
                  <a:srgbClr val="FF0000"/>
                </a:solidFill>
                <a:ea typeface="Calibri"/>
                <a:cs typeface="Times New Roman"/>
              </a:rPr>
              <a:t>, and not be called after the order of Aaron? </a:t>
            </a:r>
            <a:endParaRPr lang="en-US" sz="2000" dirty="0">
              <a:solidFill>
                <a:prstClr val="black"/>
              </a:solidFill>
              <a:ea typeface="Calibri"/>
              <a:cs typeface="Times New Roman"/>
            </a:endParaRPr>
          </a:p>
          <a:p>
            <a:pPr marL="0" indent="0">
              <a:spcBef>
                <a:spcPts val="0"/>
              </a:spcBef>
              <a:buNone/>
            </a:pPr>
            <a:r>
              <a:rPr lang="en-US" sz="2000" b="1" dirty="0">
                <a:solidFill>
                  <a:srgbClr val="FF0000"/>
                </a:solidFill>
                <a:ea typeface="Calibri"/>
                <a:cs typeface="Times New Roman"/>
              </a:rPr>
              <a:t> </a:t>
            </a:r>
            <a:r>
              <a:rPr lang="en-US" sz="2000" dirty="0">
                <a:solidFill>
                  <a:prstClr val="black"/>
                </a:solidFill>
                <a:ea typeface="Calibri"/>
                <a:cs typeface="Times New Roman"/>
              </a:rPr>
              <a:t> </a:t>
            </a:r>
          </a:p>
          <a:p>
            <a:pPr marL="0" indent="0">
              <a:spcBef>
                <a:spcPts val="0"/>
              </a:spcBef>
              <a:buNone/>
            </a:pPr>
            <a:r>
              <a:rPr lang="en-US" sz="2000" b="1" dirty="0">
                <a:solidFill>
                  <a:srgbClr val="FF0000"/>
                </a:solidFill>
                <a:ea typeface="Calibri"/>
                <a:cs typeface="Times New Roman"/>
              </a:rPr>
              <a:t>»     12     †     For the priesthood being changed, there is made of necessity a change also of the law. </a:t>
            </a:r>
            <a:endParaRPr lang="en-US" sz="2000" dirty="0">
              <a:solidFill>
                <a:prstClr val="black"/>
              </a:solidFill>
              <a:ea typeface="Calibri"/>
              <a:cs typeface="Times New Roman"/>
            </a:endParaRPr>
          </a:p>
          <a:p>
            <a:pPr marL="0" indent="0">
              <a:spcBef>
                <a:spcPts val="0"/>
              </a:spcBef>
              <a:buNone/>
            </a:pPr>
            <a:r>
              <a:rPr lang="en-US" sz="2000" b="1" dirty="0">
                <a:solidFill>
                  <a:srgbClr val="FF0000"/>
                </a:solidFill>
                <a:ea typeface="Calibri"/>
                <a:cs typeface="Times New Roman"/>
              </a:rPr>
              <a:t> </a:t>
            </a:r>
            <a:r>
              <a:rPr lang="en-US" sz="2000" dirty="0">
                <a:solidFill>
                  <a:prstClr val="black"/>
                </a:solidFill>
                <a:ea typeface="Calibri"/>
                <a:cs typeface="Times New Roman"/>
              </a:rPr>
              <a:t> </a:t>
            </a:r>
          </a:p>
          <a:p>
            <a:pPr marL="0" indent="0">
              <a:spcBef>
                <a:spcPts val="0"/>
              </a:spcBef>
              <a:buNone/>
            </a:pPr>
            <a:r>
              <a:rPr lang="en-US" sz="2000" b="1" dirty="0">
                <a:solidFill>
                  <a:srgbClr val="FF0000"/>
                </a:solidFill>
                <a:ea typeface="Calibri"/>
                <a:cs typeface="Times New Roman"/>
              </a:rPr>
              <a:t>»     13     †     For he of whom these things are spoken </a:t>
            </a:r>
            <a:r>
              <a:rPr lang="en-US" sz="2000" b="1" dirty="0" err="1">
                <a:solidFill>
                  <a:srgbClr val="FF0000"/>
                </a:solidFill>
                <a:ea typeface="Calibri"/>
                <a:cs typeface="Times New Roman"/>
              </a:rPr>
              <a:t>pertaineth</a:t>
            </a:r>
            <a:r>
              <a:rPr lang="en-US" sz="2000" b="1" dirty="0">
                <a:solidFill>
                  <a:srgbClr val="FF0000"/>
                </a:solidFill>
                <a:ea typeface="Calibri"/>
                <a:cs typeface="Times New Roman"/>
              </a:rPr>
              <a:t> to another tribe, of which no man gave attendance at the altar. </a:t>
            </a:r>
            <a:endParaRPr lang="en-US" sz="2000" dirty="0">
              <a:solidFill>
                <a:prstClr val="black"/>
              </a:solidFill>
              <a:ea typeface="Calibri"/>
              <a:cs typeface="Times New Roman"/>
            </a:endParaRPr>
          </a:p>
          <a:p>
            <a:pPr marL="0" indent="0">
              <a:spcBef>
                <a:spcPts val="0"/>
              </a:spcBef>
              <a:buNone/>
            </a:pPr>
            <a:r>
              <a:rPr lang="en-US" sz="2000" b="1" dirty="0">
                <a:solidFill>
                  <a:srgbClr val="FF0000"/>
                </a:solidFill>
                <a:ea typeface="Calibri"/>
                <a:cs typeface="Times New Roman"/>
              </a:rPr>
              <a:t> </a:t>
            </a:r>
            <a:r>
              <a:rPr lang="en-US" sz="2000" dirty="0">
                <a:solidFill>
                  <a:prstClr val="black"/>
                </a:solidFill>
                <a:ea typeface="Calibri"/>
                <a:cs typeface="Times New Roman"/>
              </a:rPr>
              <a:t> </a:t>
            </a:r>
          </a:p>
          <a:p>
            <a:pPr marL="0" indent="0">
              <a:spcBef>
                <a:spcPts val="0"/>
              </a:spcBef>
              <a:buNone/>
            </a:pPr>
            <a:r>
              <a:rPr lang="en-US" sz="2000" b="1" dirty="0">
                <a:solidFill>
                  <a:srgbClr val="FF0000"/>
                </a:solidFill>
                <a:ea typeface="Calibri"/>
                <a:cs typeface="Times New Roman"/>
              </a:rPr>
              <a:t>»     14     †     For it is evident that our Lord sprang out of Juda; of which tribe Moses </a:t>
            </a:r>
            <a:r>
              <a:rPr lang="en-US" sz="2000" b="1" dirty="0" err="1">
                <a:solidFill>
                  <a:srgbClr val="FF0000"/>
                </a:solidFill>
                <a:ea typeface="Calibri"/>
                <a:cs typeface="Times New Roman"/>
              </a:rPr>
              <a:t>spake</a:t>
            </a:r>
            <a:r>
              <a:rPr lang="en-US" sz="2000" b="1" dirty="0">
                <a:solidFill>
                  <a:srgbClr val="FF0000"/>
                </a:solidFill>
                <a:ea typeface="Calibri"/>
                <a:cs typeface="Times New Roman"/>
              </a:rPr>
              <a:t> nothing concerning priesthood. </a:t>
            </a:r>
            <a:endParaRPr lang="en-US" sz="2000" dirty="0">
              <a:solidFill>
                <a:prstClr val="black"/>
              </a:solidFill>
              <a:ea typeface="Calibri"/>
              <a:cs typeface="Times New Roman"/>
            </a:endParaRPr>
          </a:p>
          <a:p>
            <a:pPr marL="0" indent="0">
              <a:spcBef>
                <a:spcPts val="0"/>
              </a:spcBef>
              <a:buNone/>
            </a:pPr>
            <a:r>
              <a:rPr lang="en-US" sz="2000" b="1" dirty="0">
                <a:solidFill>
                  <a:srgbClr val="FF0000"/>
                </a:solidFill>
                <a:ea typeface="Calibri"/>
                <a:cs typeface="Times New Roman"/>
              </a:rPr>
              <a:t> </a:t>
            </a:r>
            <a:r>
              <a:rPr lang="en-US" sz="2000" dirty="0">
                <a:solidFill>
                  <a:prstClr val="black"/>
                </a:solidFill>
                <a:ea typeface="Calibri"/>
                <a:cs typeface="Times New Roman"/>
              </a:rPr>
              <a:t> </a:t>
            </a:r>
          </a:p>
          <a:p>
            <a:pPr marL="0" indent="0">
              <a:spcBef>
                <a:spcPts val="0"/>
              </a:spcBef>
              <a:buNone/>
            </a:pPr>
            <a:r>
              <a:rPr lang="en-US" sz="2000" b="1" dirty="0">
                <a:solidFill>
                  <a:srgbClr val="FF0000"/>
                </a:solidFill>
                <a:ea typeface="Calibri"/>
                <a:cs typeface="Times New Roman"/>
              </a:rPr>
              <a:t>»     15     †     And it is yet far more evident: for that after the similitude of </a:t>
            </a:r>
            <a:r>
              <a:rPr lang="en-US" sz="2000" b="1" dirty="0" err="1">
                <a:solidFill>
                  <a:srgbClr val="FF0000"/>
                </a:solidFill>
                <a:ea typeface="Calibri"/>
                <a:cs typeface="Times New Roman"/>
              </a:rPr>
              <a:t>Melchisedec</a:t>
            </a:r>
            <a:r>
              <a:rPr lang="en-US" sz="2000" b="1" dirty="0">
                <a:solidFill>
                  <a:srgbClr val="FF0000"/>
                </a:solidFill>
                <a:ea typeface="Calibri"/>
                <a:cs typeface="Times New Roman"/>
              </a:rPr>
              <a:t> there </a:t>
            </a:r>
            <a:r>
              <a:rPr lang="en-US" sz="2000" b="1" dirty="0" err="1">
                <a:solidFill>
                  <a:srgbClr val="FF0000"/>
                </a:solidFill>
                <a:ea typeface="Calibri"/>
                <a:cs typeface="Times New Roman"/>
              </a:rPr>
              <a:t>ariseth</a:t>
            </a:r>
            <a:r>
              <a:rPr lang="en-US" sz="2000" b="1" dirty="0">
                <a:solidFill>
                  <a:srgbClr val="FF0000"/>
                </a:solidFill>
                <a:ea typeface="Calibri"/>
                <a:cs typeface="Times New Roman"/>
              </a:rPr>
              <a:t> another priest, </a:t>
            </a:r>
            <a:endParaRPr lang="en-US" sz="2000" dirty="0">
              <a:solidFill>
                <a:prstClr val="black"/>
              </a:solidFill>
              <a:ea typeface="Calibri"/>
              <a:cs typeface="Times New Roman"/>
            </a:endParaRPr>
          </a:p>
          <a:p>
            <a:pPr marL="0" indent="0">
              <a:spcBef>
                <a:spcPts val="0"/>
              </a:spcBef>
              <a:buNone/>
            </a:pPr>
            <a:r>
              <a:rPr lang="en-US" sz="2000" b="1" dirty="0">
                <a:solidFill>
                  <a:srgbClr val="FF0000"/>
                </a:solidFill>
                <a:ea typeface="Calibri"/>
                <a:cs typeface="Times New Roman"/>
              </a:rPr>
              <a:t> </a:t>
            </a:r>
            <a:r>
              <a:rPr lang="en-US" sz="2000" dirty="0">
                <a:solidFill>
                  <a:prstClr val="black"/>
                </a:solidFill>
                <a:ea typeface="Calibri"/>
                <a:cs typeface="Times New Roman"/>
              </a:rPr>
              <a:t> </a:t>
            </a:r>
          </a:p>
          <a:p>
            <a:pPr marL="0" indent="0">
              <a:spcBef>
                <a:spcPts val="0"/>
              </a:spcBef>
              <a:buNone/>
            </a:pPr>
            <a:r>
              <a:rPr lang="en-US" sz="2000" b="1" dirty="0">
                <a:solidFill>
                  <a:srgbClr val="FF0000"/>
                </a:solidFill>
                <a:ea typeface="Calibri"/>
                <a:cs typeface="Times New Roman"/>
              </a:rPr>
              <a:t>»     16     †     Who is made, not after the law of a carnal commandment, but after the power of an endless life. </a:t>
            </a:r>
            <a:endParaRPr lang="en-US" sz="2000" dirty="0">
              <a:solidFill>
                <a:prstClr val="black"/>
              </a:solidFill>
              <a:ea typeface="Calibri"/>
              <a:cs typeface="Times New Roman"/>
            </a:endParaRPr>
          </a:p>
          <a:p>
            <a:pPr marL="0" indent="0">
              <a:spcBef>
                <a:spcPts val="0"/>
              </a:spcBef>
              <a:buNone/>
            </a:pPr>
            <a:r>
              <a:rPr lang="en-US" sz="2000" b="1" dirty="0">
                <a:solidFill>
                  <a:srgbClr val="FF0000"/>
                </a:solidFill>
                <a:ea typeface="Calibri"/>
                <a:cs typeface="Times New Roman"/>
              </a:rPr>
              <a:t> </a:t>
            </a:r>
            <a:r>
              <a:rPr lang="en-US" sz="2000" dirty="0">
                <a:solidFill>
                  <a:prstClr val="black"/>
                </a:solidFill>
                <a:ea typeface="Calibri"/>
                <a:cs typeface="Times New Roman"/>
              </a:rPr>
              <a:t> </a:t>
            </a:r>
          </a:p>
          <a:p>
            <a:pPr marL="0" indent="0">
              <a:spcBef>
                <a:spcPts val="0"/>
              </a:spcBef>
              <a:buNone/>
            </a:pPr>
            <a:r>
              <a:rPr lang="en-US" sz="2000" b="1" dirty="0">
                <a:solidFill>
                  <a:srgbClr val="FF0000"/>
                </a:solidFill>
                <a:ea typeface="Calibri"/>
                <a:cs typeface="Times New Roman"/>
              </a:rPr>
              <a:t>»     17     †     For he </a:t>
            </a:r>
            <a:r>
              <a:rPr lang="en-US" sz="2000" b="1" dirty="0" err="1">
                <a:solidFill>
                  <a:srgbClr val="FF0000"/>
                </a:solidFill>
                <a:ea typeface="Calibri"/>
                <a:cs typeface="Times New Roman"/>
              </a:rPr>
              <a:t>testifieth</a:t>
            </a:r>
            <a:r>
              <a:rPr lang="en-US" sz="2000" b="1" dirty="0">
                <a:solidFill>
                  <a:srgbClr val="FF0000"/>
                </a:solidFill>
                <a:ea typeface="Calibri"/>
                <a:cs typeface="Times New Roman"/>
              </a:rPr>
              <a:t>, Thou art a priest for ever after the order of </a:t>
            </a:r>
            <a:r>
              <a:rPr lang="en-US" sz="2000" b="1" dirty="0" err="1">
                <a:solidFill>
                  <a:srgbClr val="FF0000"/>
                </a:solidFill>
                <a:ea typeface="Calibri"/>
                <a:cs typeface="Times New Roman"/>
              </a:rPr>
              <a:t>Melchisedec</a:t>
            </a:r>
            <a:r>
              <a:rPr lang="en-US" sz="2000" b="1" dirty="0">
                <a:solidFill>
                  <a:srgbClr val="FF0000"/>
                </a:solidFill>
                <a:ea typeface="Calibri"/>
                <a:cs typeface="Times New Roman"/>
              </a:rPr>
              <a:t>.</a:t>
            </a:r>
            <a:endParaRPr lang="en-US" sz="2000" dirty="0">
              <a:solidFill>
                <a:prstClr val="black"/>
              </a:solidFill>
              <a:ea typeface="Calibri"/>
              <a:cs typeface="Times New Roman"/>
            </a:endParaRPr>
          </a:p>
          <a:p>
            <a:pPr marL="0" indent="0">
              <a:buNone/>
            </a:pPr>
            <a:endParaRPr lang="en-US" sz="6600" dirty="0"/>
          </a:p>
        </p:txBody>
      </p:sp>
    </p:spTree>
    <p:extLst>
      <p:ext uri="{BB962C8B-B14F-4D97-AF65-F5344CB8AC3E}">
        <p14:creationId xmlns:p14="http://schemas.microsoft.com/office/powerpoint/2010/main" val="3767203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82562"/>
          </a:xfrm>
        </p:spPr>
        <p:txBody>
          <a:bodyPr>
            <a:normAutofit fontScale="90000"/>
          </a:bodyPr>
          <a:lstStyle/>
          <a:p>
            <a:endParaRPr lang="en-US" dirty="0"/>
          </a:p>
        </p:txBody>
      </p:sp>
      <p:sp>
        <p:nvSpPr>
          <p:cNvPr id="3" name="Content Placeholder 2"/>
          <p:cNvSpPr>
            <a:spLocks noGrp="1"/>
          </p:cNvSpPr>
          <p:nvPr>
            <p:ph idx="1"/>
          </p:nvPr>
        </p:nvSpPr>
        <p:spPr>
          <a:xfrm>
            <a:off x="228600" y="762000"/>
            <a:ext cx="8686800" cy="5867400"/>
          </a:xfrm>
        </p:spPr>
        <p:txBody>
          <a:bodyPr>
            <a:normAutofit fontScale="92500" lnSpcReduction="10000"/>
          </a:bodyPr>
          <a:lstStyle/>
          <a:p>
            <a:pPr marL="0" marR="0" indent="0">
              <a:spcBef>
                <a:spcPts val="0"/>
              </a:spcBef>
              <a:spcAft>
                <a:spcPts val="0"/>
              </a:spcAft>
              <a:buNone/>
            </a:pPr>
            <a:r>
              <a:rPr lang="en-US" dirty="0">
                <a:ea typeface="Calibri"/>
                <a:cs typeface="Times New Roman"/>
              </a:rPr>
              <a:t>62-0704  WE.WOULD.SEE.JESUS_  GRASS.VALLEY.CA  JJ 1-36  WEDNESDAY_</a:t>
            </a:r>
          </a:p>
          <a:p>
            <a:pPr marL="0" marR="0" indent="0">
              <a:spcBef>
                <a:spcPts val="0"/>
              </a:spcBef>
              <a:spcAft>
                <a:spcPts val="0"/>
              </a:spcAft>
              <a:buNone/>
            </a:pPr>
            <a:r>
              <a:rPr lang="en-US" dirty="0">
                <a:ea typeface="Calibri"/>
                <a:cs typeface="Times New Roman"/>
              </a:rPr>
              <a:t>«  15       †          </a:t>
            </a:r>
            <a:r>
              <a:rPr lang="en-US" b="1" dirty="0">
                <a:solidFill>
                  <a:srgbClr val="C00000"/>
                </a:solidFill>
                <a:highlight>
                  <a:srgbClr val="FFFF00"/>
                </a:highlight>
                <a:ea typeface="Calibri"/>
                <a:cs typeface="Times New Roman"/>
              </a:rPr>
              <a:t>Now, the Levitical priesthood ceased at the death of the Lord Jesus.</a:t>
            </a:r>
            <a:r>
              <a:rPr lang="en-US" dirty="0">
                <a:ea typeface="Calibri"/>
                <a:cs typeface="Times New Roman"/>
              </a:rPr>
              <a:t> </a:t>
            </a:r>
            <a:r>
              <a:rPr lang="en-US" b="1" dirty="0">
                <a:highlight>
                  <a:srgbClr val="00FFFF"/>
                </a:highlight>
                <a:ea typeface="Calibri"/>
                <a:cs typeface="Times New Roman"/>
              </a:rPr>
              <a:t>Now we live in the </a:t>
            </a:r>
            <a:r>
              <a:rPr lang="en-US" b="1" dirty="0" err="1">
                <a:highlight>
                  <a:srgbClr val="00FFFF"/>
                </a:highlight>
                <a:ea typeface="Calibri"/>
                <a:cs typeface="Times New Roman"/>
              </a:rPr>
              <a:t>Melchisedec</a:t>
            </a:r>
            <a:r>
              <a:rPr lang="en-US" b="1" dirty="0">
                <a:highlight>
                  <a:srgbClr val="00FFFF"/>
                </a:highlight>
                <a:ea typeface="Calibri"/>
                <a:cs typeface="Times New Roman"/>
              </a:rPr>
              <a:t> Priesthood, Christ</a:t>
            </a:r>
            <a:r>
              <a:rPr lang="en-US" b="1" dirty="0">
                <a:ea typeface="Calibri"/>
                <a:cs typeface="Times New Roman"/>
              </a:rPr>
              <a:t>. </a:t>
            </a:r>
            <a:r>
              <a:rPr lang="en-US" dirty="0">
                <a:ea typeface="Calibri"/>
                <a:cs typeface="Times New Roman"/>
              </a:rPr>
              <a:t>Now we still are not without a </a:t>
            </a:r>
            <a:r>
              <a:rPr lang="en-US" dirty="0" err="1">
                <a:ea typeface="Calibri"/>
                <a:cs typeface="Times New Roman"/>
              </a:rPr>
              <a:t>Urim</a:t>
            </a:r>
            <a:r>
              <a:rPr lang="en-US" dirty="0">
                <a:ea typeface="Calibri"/>
                <a:cs typeface="Times New Roman"/>
              </a:rPr>
              <a:t> of </a:t>
            </a:r>
            <a:r>
              <a:rPr lang="en-US" dirty="0" err="1">
                <a:ea typeface="Calibri"/>
                <a:cs typeface="Times New Roman"/>
              </a:rPr>
              <a:t>Thummim</a:t>
            </a:r>
            <a:r>
              <a:rPr lang="en-US" dirty="0">
                <a:ea typeface="Calibri"/>
                <a:cs typeface="Times New Roman"/>
              </a:rPr>
              <a:t>. This is It now, the Bible. See, we must stay with the Scripture (not put our own interpretations to It) just the way It's written. Now, I believe that--that God will judge the world someday by Jesus Christ. I believe that. I--I believe that there will have to be some standard He'll have to judge by, because there's so much representing Christ, and so many.</a:t>
            </a:r>
          </a:p>
          <a:p>
            <a:pPr marL="0" indent="0">
              <a:buNone/>
            </a:pPr>
            <a:endParaRPr lang="en-US" dirty="0"/>
          </a:p>
        </p:txBody>
      </p:sp>
    </p:spTree>
    <p:extLst>
      <p:ext uri="{BB962C8B-B14F-4D97-AF65-F5344CB8AC3E}">
        <p14:creationId xmlns:p14="http://schemas.microsoft.com/office/powerpoint/2010/main" val="3939950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82562"/>
          </a:xfrm>
        </p:spPr>
        <p:txBody>
          <a:bodyPr>
            <a:normAutofit fontScale="90000"/>
          </a:bodyPr>
          <a:lstStyle/>
          <a:p>
            <a:endParaRPr lang="en-US"/>
          </a:p>
        </p:txBody>
      </p:sp>
      <p:sp>
        <p:nvSpPr>
          <p:cNvPr id="3" name="Content Placeholder 2"/>
          <p:cNvSpPr>
            <a:spLocks noGrp="1"/>
          </p:cNvSpPr>
          <p:nvPr>
            <p:ph idx="1"/>
          </p:nvPr>
        </p:nvSpPr>
        <p:spPr>
          <a:xfrm>
            <a:off x="381000" y="990600"/>
            <a:ext cx="8458200" cy="5791200"/>
          </a:xfrm>
        </p:spPr>
        <p:txBody>
          <a:bodyPr>
            <a:normAutofit fontScale="85000" lnSpcReduction="10000"/>
          </a:bodyPr>
          <a:lstStyle/>
          <a:p>
            <a:pPr marL="0" marR="0" indent="0">
              <a:spcBef>
                <a:spcPts val="0"/>
              </a:spcBef>
              <a:spcAft>
                <a:spcPts val="0"/>
              </a:spcAft>
              <a:buNone/>
            </a:pPr>
            <a:r>
              <a:rPr lang="en-US" b="1" i="1" dirty="0">
                <a:solidFill>
                  <a:srgbClr val="C00000"/>
                </a:solidFill>
                <a:ea typeface="Calibri"/>
                <a:cs typeface="Times New Roman"/>
              </a:rPr>
              <a:t>I CORINTHIANS 7:12</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12     †     But to the rest speak I, not the Lord: If any brother hath a wife that believeth not, and she be pleased to dwell with him, let him not put her away.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I CORINTHIANS 7:13</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13     †     And the woman which hath an husband that believeth not, and if he be pleased to dwell with her, let her not leave him.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I CORINTHIANS 7:14</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14     †     For the unbelieving husband is sanctified by the wife, and the unbelieving wife is sanctified by the husband: else were your children unclean; but now are they holy.</a:t>
            </a:r>
            <a:endParaRPr lang="en-US" dirty="0">
              <a:ea typeface="Calibri"/>
              <a:cs typeface="Times New Roman"/>
            </a:endParaRPr>
          </a:p>
          <a:p>
            <a:pPr marL="0" indent="0">
              <a:buNone/>
            </a:pPr>
            <a:endParaRPr lang="en-US" dirty="0"/>
          </a:p>
        </p:txBody>
      </p:sp>
    </p:spTree>
    <p:extLst>
      <p:ext uri="{BB962C8B-B14F-4D97-AF65-F5344CB8AC3E}">
        <p14:creationId xmlns:p14="http://schemas.microsoft.com/office/powerpoint/2010/main" val="425172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spcBef>
                <a:spcPts val="0"/>
              </a:spcBef>
              <a:spcAft>
                <a:spcPts val="0"/>
              </a:spcAft>
            </a:pPr>
            <a:r>
              <a:rPr lang="en-US" b="1" i="1" dirty="0">
                <a:solidFill>
                  <a:srgbClr val="C00000"/>
                </a:solidFill>
                <a:ea typeface="Calibri"/>
                <a:cs typeface="Times New Roman"/>
              </a:rPr>
              <a:t>HEBREWS </a:t>
            </a:r>
            <a:r>
              <a:rPr lang="en-US" b="1" i="1" dirty="0" smtClean="0">
                <a:solidFill>
                  <a:srgbClr val="C00000"/>
                </a:solidFill>
                <a:ea typeface="Calibri"/>
                <a:cs typeface="Times New Roman"/>
              </a:rPr>
              <a:t>12:20</a:t>
            </a:r>
          </a:p>
          <a:p>
            <a:pPr marL="0" marR="0">
              <a:spcBef>
                <a:spcPts val="0"/>
              </a:spcBef>
              <a:spcAft>
                <a:spcPts val="0"/>
              </a:spcAft>
            </a:pPr>
            <a:endParaRPr lang="en-US" dirty="0">
              <a:ea typeface="Calibri"/>
              <a:cs typeface="Times New Roman"/>
            </a:endParaRPr>
          </a:p>
          <a:p>
            <a:pPr marL="0" marR="0">
              <a:spcBef>
                <a:spcPts val="0"/>
              </a:spcBef>
              <a:spcAft>
                <a:spcPts val="0"/>
              </a:spcAft>
            </a:pPr>
            <a:r>
              <a:rPr lang="en-US" b="1" i="1" dirty="0">
                <a:solidFill>
                  <a:srgbClr val="0033CC"/>
                </a:solidFill>
                <a:ea typeface="Calibri"/>
                <a:cs typeface="Times New Roman"/>
              </a:rPr>
              <a:t>»     20     †     (For they could not endure that which was commanded, And if so much as a beast touch the mountain, it shall be stoned, or thrust through with a dart:</a:t>
            </a:r>
            <a:endParaRPr lang="en-US" dirty="0">
              <a:ea typeface="Calibri"/>
              <a:cs typeface="Times New Roman"/>
            </a:endParaRPr>
          </a:p>
          <a:p>
            <a:endParaRPr lang="en-US" dirty="0"/>
          </a:p>
        </p:txBody>
      </p:sp>
    </p:spTree>
    <p:extLst>
      <p:ext uri="{BB962C8B-B14F-4D97-AF65-F5344CB8AC3E}">
        <p14:creationId xmlns:p14="http://schemas.microsoft.com/office/powerpoint/2010/main" val="1565460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endParaRPr lang="en-US"/>
          </a:p>
        </p:txBody>
      </p:sp>
      <p:sp>
        <p:nvSpPr>
          <p:cNvPr id="3" name="Content Placeholder 2"/>
          <p:cNvSpPr>
            <a:spLocks noGrp="1"/>
          </p:cNvSpPr>
          <p:nvPr>
            <p:ph idx="1"/>
          </p:nvPr>
        </p:nvSpPr>
        <p:spPr>
          <a:xfrm>
            <a:off x="152400" y="381000"/>
            <a:ext cx="8839200" cy="6400800"/>
          </a:xfrm>
        </p:spPr>
        <p:txBody>
          <a:bodyPr>
            <a:normAutofit fontScale="70000" lnSpcReduction="20000"/>
          </a:bodyPr>
          <a:lstStyle/>
          <a:p>
            <a:pPr marL="0" marR="0" indent="0">
              <a:spcBef>
                <a:spcPts val="0"/>
              </a:spcBef>
              <a:spcAft>
                <a:spcPts val="0"/>
              </a:spcAft>
              <a:buNone/>
            </a:pPr>
            <a:r>
              <a:rPr lang="en-US" b="1" i="1" dirty="0">
                <a:solidFill>
                  <a:srgbClr val="C00000"/>
                </a:solidFill>
                <a:ea typeface="Calibri"/>
                <a:cs typeface="Times New Roman"/>
              </a:rPr>
              <a:t>I SAMUEL </a:t>
            </a:r>
            <a:r>
              <a:rPr lang="en-US" b="1" i="1" dirty="0" smtClean="0">
                <a:solidFill>
                  <a:srgbClr val="C00000"/>
                </a:solidFill>
                <a:ea typeface="Calibri"/>
                <a:cs typeface="Times New Roman"/>
              </a:rPr>
              <a:t>6:12-15</a:t>
            </a:r>
          </a:p>
          <a:p>
            <a:pPr marL="0" marR="0" indent="0">
              <a:spcBef>
                <a:spcPts val="0"/>
              </a:spcBef>
              <a:spcAft>
                <a:spcPts val="0"/>
              </a:spcAft>
              <a:buNone/>
            </a:pP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12     †     And the </a:t>
            </a:r>
            <a:r>
              <a:rPr lang="en-US" b="1" i="1" dirty="0" err="1">
                <a:solidFill>
                  <a:srgbClr val="0033CC"/>
                </a:solidFill>
                <a:ea typeface="Calibri"/>
                <a:cs typeface="Times New Roman"/>
              </a:rPr>
              <a:t>kine</a:t>
            </a:r>
            <a:r>
              <a:rPr lang="en-US" b="1" i="1" dirty="0">
                <a:solidFill>
                  <a:srgbClr val="0033CC"/>
                </a:solidFill>
                <a:ea typeface="Calibri"/>
                <a:cs typeface="Times New Roman"/>
              </a:rPr>
              <a:t> took the straight way to the way of </a:t>
            </a:r>
            <a:r>
              <a:rPr lang="en-US" b="1" i="1" dirty="0" err="1">
                <a:solidFill>
                  <a:srgbClr val="0033CC"/>
                </a:solidFill>
                <a:ea typeface="Calibri"/>
                <a:cs typeface="Times New Roman"/>
              </a:rPr>
              <a:t>Bethshemesh</a:t>
            </a:r>
            <a:r>
              <a:rPr lang="en-US" b="1" i="1" dirty="0">
                <a:solidFill>
                  <a:srgbClr val="0033CC"/>
                </a:solidFill>
                <a:ea typeface="Calibri"/>
                <a:cs typeface="Times New Roman"/>
              </a:rPr>
              <a:t>, and went along the highway, lowing as they went, and turned not aside to the right hand or to the left; and the lords of the Philistines went after them unto the border of </a:t>
            </a:r>
            <a:r>
              <a:rPr lang="en-US" b="1" i="1" dirty="0" err="1">
                <a:solidFill>
                  <a:srgbClr val="0033CC"/>
                </a:solidFill>
                <a:ea typeface="Calibri"/>
                <a:cs typeface="Times New Roman"/>
              </a:rPr>
              <a:t>Bethshemesh</a:t>
            </a:r>
            <a:r>
              <a:rPr lang="en-US" b="1" i="1" dirty="0">
                <a:solidFill>
                  <a:srgbClr val="0033CC"/>
                </a:solidFill>
                <a:ea typeface="Calibri"/>
                <a:cs typeface="Times New Roman"/>
              </a:rPr>
              <a:t>.</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I SAMUEL 6:13</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13     †     And they of </a:t>
            </a:r>
            <a:r>
              <a:rPr lang="en-US" b="1" i="1" dirty="0" err="1">
                <a:solidFill>
                  <a:srgbClr val="0033CC"/>
                </a:solidFill>
                <a:ea typeface="Calibri"/>
                <a:cs typeface="Times New Roman"/>
              </a:rPr>
              <a:t>Bethshemesh</a:t>
            </a:r>
            <a:r>
              <a:rPr lang="en-US" b="1" i="1" dirty="0">
                <a:solidFill>
                  <a:srgbClr val="0033CC"/>
                </a:solidFill>
                <a:ea typeface="Calibri"/>
                <a:cs typeface="Times New Roman"/>
              </a:rPr>
              <a:t> were reaping their wheat harvest in the valley: and they lifted up their eyes, and saw the ark, and rejoiced to see it.</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I SAMUEL 6:14</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14     †     And the cart came into the field of Joshua, a </a:t>
            </a:r>
            <a:r>
              <a:rPr lang="en-US" b="1" i="1" dirty="0" err="1">
                <a:solidFill>
                  <a:srgbClr val="0033CC"/>
                </a:solidFill>
                <a:ea typeface="Calibri"/>
                <a:cs typeface="Times New Roman"/>
              </a:rPr>
              <a:t>Bethshemite</a:t>
            </a:r>
            <a:r>
              <a:rPr lang="en-US" b="1" i="1" dirty="0">
                <a:solidFill>
                  <a:srgbClr val="0033CC"/>
                </a:solidFill>
                <a:ea typeface="Calibri"/>
                <a:cs typeface="Times New Roman"/>
              </a:rPr>
              <a:t>, and stood there, where there was a great stone: and they clave the wood of the cart, and offered the </a:t>
            </a:r>
            <a:r>
              <a:rPr lang="en-US" b="1" i="1" dirty="0" err="1">
                <a:solidFill>
                  <a:srgbClr val="0033CC"/>
                </a:solidFill>
                <a:ea typeface="Calibri"/>
                <a:cs typeface="Times New Roman"/>
              </a:rPr>
              <a:t>kine</a:t>
            </a:r>
            <a:r>
              <a:rPr lang="en-US" b="1" i="1" dirty="0">
                <a:solidFill>
                  <a:srgbClr val="0033CC"/>
                </a:solidFill>
                <a:ea typeface="Calibri"/>
                <a:cs typeface="Times New Roman"/>
              </a:rPr>
              <a:t> a burnt offering unto the LORD.</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I SAMUEL 6:15</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15     †     And the Levites took down the ark of the LORD, and the coffer that was with it, wherein the jewels of gold were, and put them on the great stone: and the men of </a:t>
            </a:r>
            <a:r>
              <a:rPr lang="en-US" b="1" i="1" dirty="0" err="1">
                <a:solidFill>
                  <a:srgbClr val="0033CC"/>
                </a:solidFill>
                <a:ea typeface="Calibri"/>
                <a:cs typeface="Times New Roman"/>
              </a:rPr>
              <a:t>Bethshemesh</a:t>
            </a:r>
            <a:r>
              <a:rPr lang="en-US" b="1" i="1" dirty="0">
                <a:solidFill>
                  <a:srgbClr val="0033CC"/>
                </a:solidFill>
                <a:ea typeface="Calibri"/>
                <a:cs typeface="Times New Roman"/>
              </a:rPr>
              <a:t> offered burnt offerings and sacrificed sacrifices the same day unto the LORD.</a:t>
            </a:r>
            <a:endParaRPr lang="en-US" dirty="0">
              <a:ea typeface="Calibri"/>
              <a:cs typeface="Times New Roman"/>
            </a:endParaRPr>
          </a:p>
          <a:p>
            <a:pPr marL="0" indent="0">
              <a:buNone/>
            </a:pPr>
            <a:endParaRPr lang="en-US" dirty="0"/>
          </a:p>
        </p:txBody>
      </p:sp>
    </p:spTree>
    <p:extLst>
      <p:ext uri="{BB962C8B-B14F-4D97-AF65-F5344CB8AC3E}">
        <p14:creationId xmlns:p14="http://schemas.microsoft.com/office/powerpoint/2010/main" val="52718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11162"/>
          </a:xfrm>
        </p:spPr>
        <p:txBody>
          <a:bodyPr>
            <a:normAutofit fontScale="90000"/>
          </a:bodyPr>
          <a:lstStyle/>
          <a:p>
            <a:endParaRPr lang="en-US"/>
          </a:p>
        </p:txBody>
      </p:sp>
      <p:sp>
        <p:nvSpPr>
          <p:cNvPr id="3" name="Content Placeholder 2"/>
          <p:cNvSpPr>
            <a:spLocks noGrp="1"/>
          </p:cNvSpPr>
          <p:nvPr>
            <p:ph idx="1"/>
          </p:nvPr>
        </p:nvSpPr>
        <p:spPr>
          <a:xfrm>
            <a:off x="304800" y="990600"/>
            <a:ext cx="8458200" cy="5562600"/>
          </a:xfrm>
        </p:spPr>
        <p:txBody>
          <a:bodyPr>
            <a:normAutofit fontScale="92500" lnSpcReduction="10000"/>
          </a:bodyPr>
          <a:lstStyle/>
          <a:p>
            <a:pPr marL="0" marR="0">
              <a:spcBef>
                <a:spcPts val="0"/>
              </a:spcBef>
              <a:spcAft>
                <a:spcPts val="0"/>
              </a:spcAft>
            </a:pPr>
            <a:r>
              <a:rPr lang="en-US" b="1" i="1" dirty="0">
                <a:solidFill>
                  <a:srgbClr val="C00000"/>
                </a:solidFill>
                <a:ea typeface="Calibri"/>
                <a:cs typeface="Times New Roman"/>
              </a:rPr>
              <a:t>I SAMUEL 6:19</a:t>
            </a:r>
            <a:endParaRPr lang="en-US" dirty="0">
              <a:ea typeface="Calibri"/>
              <a:cs typeface="Times New Roman"/>
            </a:endParaRPr>
          </a:p>
          <a:p>
            <a:pPr marL="0" marR="0">
              <a:spcBef>
                <a:spcPts val="0"/>
              </a:spcBef>
              <a:spcAft>
                <a:spcPts val="0"/>
              </a:spcAft>
            </a:pPr>
            <a:r>
              <a:rPr lang="en-US" b="1" i="1" dirty="0">
                <a:solidFill>
                  <a:srgbClr val="0033CC"/>
                </a:solidFill>
                <a:ea typeface="Calibri"/>
                <a:cs typeface="Times New Roman"/>
              </a:rPr>
              <a:t>»     19     †      ¶  And he smote the men of </a:t>
            </a:r>
            <a:r>
              <a:rPr lang="en-US" b="1" i="1" dirty="0" err="1">
                <a:solidFill>
                  <a:srgbClr val="0033CC"/>
                </a:solidFill>
                <a:ea typeface="Calibri"/>
                <a:cs typeface="Times New Roman"/>
              </a:rPr>
              <a:t>Bethshemesh</a:t>
            </a:r>
            <a:r>
              <a:rPr lang="en-US" b="1" i="1" dirty="0">
                <a:solidFill>
                  <a:srgbClr val="0033CC"/>
                </a:solidFill>
                <a:ea typeface="Calibri"/>
                <a:cs typeface="Times New Roman"/>
              </a:rPr>
              <a:t>, because they had looked into the ark of the LORD, even he smote of the people fifty thousand and threescore and ten men: and the people lamented, because the LORD had smitten many of the people with a great slaughter.</a:t>
            </a:r>
            <a:endParaRPr lang="en-US" dirty="0">
              <a:ea typeface="Calibri"/>
              <a:cs typeface="Times New Roman"/>
            </a:endParaRPr>
          </a:p>
          <a:p>
            <a:pPr marL="0" marR="0">
              <a:spcBef>
                <a:spcPts val="0"/>
              </a:spcBef>
              <a:spcAft>
                <a:spcPts val="0"/>
              </a:spcAft>
            </a:pPr>
            <a:r>
              <a:rPr lang="en-US" b="1" i="1" dirty="0">
                <a:solidFill>
                  <a:srgbClr val="0033CC"/>
                </a:solidFill>
                <a:ea typeface="Calibri"/>
                <a:cs typeface="Times New Roman"/>
              </a:rPr>
              <a:t> </a:t>
            </a:r>
            <a:endParaRPr lang="en-US" dirty="0">
              <a:ea typeface="Calibri"/>
              <a:cs typeface="Times New Roman"/>
            </a:endParaRPr>
          </a:p>
          <a:p>
            <a:pPr marL="0" marR="0">
              <a:spcBef>
                <a:spcPts val="0"/>
              </a:spcBef>
              <a:spcAft>
                <a:spcPts val="0"/>
              </a:spcAft>
            </a:pPr>
            <a:r>
              <a:rPr lang="en-US" b="1" i="1" dirty="0">
                <a:solidFill>
                  <a:srgbClr val="0033CC"/>
                </a:solidFill>
                <a:ea typeface="Calibri"/>
                <a:cs typeface="Times New Roman"/>
              </a:rPr>
              <a:t>I SAMUEL 6:20</a:t>
            </a:r>
            <a:endParaRPr lang="en-US" dirty="0">
              <a:ea typeface="Calibri"/>
              <a:cs typeface="Times New Roman"/>
            </a:endParaRPr>
          </a:p>
          <a:p>
            <a:pPr marL="0" marR="0">
              <a:spcBef>
                <a:spcPts val="0"/>
              </a:spcBef>
              <a:spcAft>
                <a:spcPts val="0"/>
              </a:spcAft>
            </a:pPr>
            <a:r>
              <a:rPr lang="en-US" b="1" i="1" dirty="0">
                <a:solidFill>
                  <a:srgbClr val="0033CC"/>
                </a:solidFill>
                <a:ea typeface="Calibri"/>
                <a:cs typeface="Times New Roman"/>
              </a:rPr>
              <a:t>»     20     †     And the men of </a:t>
            </a:r>
            <a:r>
              <a:rPr lang="en-US" b="1" i="1" dirty="0" err="1">
                <a:solidFill>
                  <a:srgbClr val="0033CC"/>
                </a:solidFill>
                <a:ea typeface="Calibri"/>
                <a:cs typeface="Times New Roman"/>
              </a:rPr>
              <a:t>Bethshemesh</a:t>
            </a:r>
            <a:r>
              <a:rPr lang="en-US" b="1" i="1" dirty="0">
                <a:solidFill>
                  <a:srgbClr val="0033CC"/>
                </a:solidFill>
                <a:ea typeface="Calibri"/>
                <a:cs typeface="Times New Roman"/>
              </a:rPr>
              <a:t> said, Who is able to stand before this holy LORD God? and to whom shall he go up from us?</a:t>
            </a:r>
            <a:endParaRPr lang="en-US" dirty="0">
              <a:ea typeface="Calibri"/>
              <a:cs typeface="Times New Roman"/>
            </a:endParaRPr>
          </a:p>
          <a:p>
            <a:endParaRPr lang="en-US" dirty="0"/>
          </a:p>
        </p:txBody>
      </p:sp>
    </p:spTree>
    <p:extLst>
      <p:ext uri="{BB962C8B-B14F-4D97-AF65-F5344CB8AC3E}">
        <p14:creationId xmlns:p14="http://schemas.microsoft.com/office/powerpoint/2010/main" val="115747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spcBef>
                <a:spcPts val="0"/>
              </a:spcBef>
              <a:spcAft>
                <a:spcPts val="0"/>
              </a:spcAft>
            </a:pPr>
            <a:r>
              <a:rPr lang="en-US" b="1" i="1" dirty="0">
                <a:solidFill>
                  <a:srgbClr val="C00000"/>
                </a:solidFill>
                <a:ea typeface="Calibri"/>
                <a:cs typeface="Times New Roman"/>
              </a:rPr>
              <a:t>NUMBERS 20:10</a:t>
            </a:r>
            <a:endParaRPr lang="en-US" dirty="0">
              <a:ea typeface="Calibri"/>
              <a:cs typeface="Times New Roman"/>
            </a:endParaRPr>
          </a:p>
          <a:p>
            <a:pPr marL="0" marR="0">
              <a:spcBef>
                <a:spcPts val="0"/>
              </a:spcBef>
              <a:spcAft>
                <a:spcPts val="0"/>
              </a:spcAft>
            </a:pPr>
            <a:r>
              <a:rPr lang="en-US" b="1" i="1" dirty="0">
                <a:solidFill>
                  <a:srgbClr val="0033CC"/>
                </a:solidFill>
                <a:ea typeface="Calibri"/>
                <a:cs typeface="Times New Roman"/>
              </a:rPr>
              <a:t>»     10     †     And Moses and Aaron gathered the congregation together before the rock, and he said unto them, Hear now, ye rebels; must we fetch you water out of this rock?</a:t>
            </a:r>
            <a:endParaRPr lang="en-US" dirty="0">
              <a:ea typeface="Calibri"/>
              <a:cs typeface="Times New Roman"/>
            </a:endParaRPr>
          </a:p>
          <a:p>
            <a:pPr marL="0" indent="0" algn="ctr">
              <a:spcBef>
                <a:spcPts val="0"/>
              </a:spcBef>
              <a:buNone/>
            </a:pPr>
            <a:endParaRPr lang="en-US" dirty="0">
              <a:ea typeface="Calibri"/>
              <a:cs typeface="Times New Roman"/>
            </a:endParaRPr>
          </a:p>
          <a:p>
            <a:pPr marL="0" marR="0" indent="0" algn="ctr">
              <a:spcBef>
                <a:spcPts val="0"/>
              </a:spcBef>
              <a:spcAft>
                <a:spcPts val="0"/>
              </a:spcAft>
              <a:buNone/>
            </a:pPr>
            <a:r>
              <a:rPr lang="en-US" sz="3600" b="1" i="1" dirty="0">
                <a:solidFill>
                  <a:srgbClr val="0033CC"/>
                </a:solidFill>
                <a:highlight>
                  <a:srgbClr val="00FF00"/>
                </a:highlight>
                <a:ea typeface="Calibri"/>
                <a:cs typeface="Times New Roman"/>
              </a:rPr>
              <a:t>THE START OF AARONIC PRIESTHOOD OR THE PRIESTHOOD </a:t>
            </a:r>
            <a:endParaRPr lang="en-US" dirty="0">
              <a:ea typeface="Calibri"/>
              <a:cs typeface="Times New Roman"/>
            </a:endParaRPr>
          </a:p>
          <a:p>
            <a:endParaRPr lang="en-US" dirty="0"/>
          </a:p>
        </p:txBody>
      </p:sp>
    </p:spTree>
    <p:extLst>
      <p:ext uri="{BB962C8B-B14F-4D97-AF65-F5344CB8AC3E}">
        <p14:creationId xmlns:p14="http://schemas.microsoft.com/office/powerpoint/2010/main" val="82999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219200"/>
            <a:ext cx="8458200" cy="4906963"/>
          </a:xfrm>
        </p:spPr>
        <p:txBody>
          <a:bodyPr>
            <a:normAutofit/>
          </a:bodyPr>
          <a:lstStyle/>
          <a:p>
            <a:pPr marL="914400" lvl="2" indent="0">
              <a:spcBef>
                <a:spcPts val="0"/>
              </a:spcBef>
              <a:buNone/>
              <a:defRPr/>
            </a:pPr>
            <a:r>
              <a:rPr lang="en-US" sz="3200" b="1" dirty="0">
                <a:solidFill>
                  <a:srgbClr val="FF0000"/>
                </a:solidFill>
              </a:rPr>
              <a:t>HEBREWS 2:17</a:t>
            </a:r>
          </a:p>
          <a:p>
            <a:pPr marL="914400" lvl="2" indent="0">
              <a:spcBef>
                <a:spcPts val="0"/>
              </a:spcBef>
              <a:buNone/>
              <a:defRPr/>
            </a:pPr>
            <a:r>
              <a:rPr lang="en-US" sz="3200" b="1" i="1" dirty="0">
                <a:solidFill>
                  <a:srgbClr val="0000FF"/>
                </a:solidFill>
              </a:rPr>
              <a:t>»     17     †     Wherefore in all things it </a:t>
            </a:r>
            <a:r>
              <a:rPr lang="en-US" sz="3200" b="1" i="1" dirty="0" err="1">
                <a:solidFill>
                  <a:srgbClr val="0000FF"/>
                </a:solidFill>
              </a:rPr>
              <a:t>behoved</a:t>
            </a:r>
            <a:r>
              <a:rPr lang="en-US" sz="3200" b="1" i="1" dirty="0">
                <a:solidFill>
                  <a:srgbClr val="0000FF"/>
                </a:solidFill>
              </a:rPr>
              <a:t> him to be made like unto his brethren, that he might be a merciful and faithful high priest in things pertaining to God, to make reconciliation for the sins of the people. </a:t>
            </a:r>
          </a:p>
          <a:p>
            <a:pPr marL="0" indent="0">
              <a:buNone/>
            </a:pPr>
            <a:endParaRPr lang="en-US" sz="3600" dirty="0"/>
          </a:p>
        </p:txBody>
      </p:sp>
    </p:spTree>
    <p:extLst>
      <p:ext uri="{BB962C8B-B14F-4D97-AF65-F5344CB8AC3E}">
        <p14:creationId xmlns:p14="http://schemas.microsoft.com/office/powerpoint/2010/main" val="206497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4962"/>
          </a:xfrm>
        </p:spPr>
        <p:txBody>
          <a:bodyPr>
            <a:normAutofit fontScale="90000"/>
          </a:bodyPr>
          <a:lstStyle/>
          <a:p>
            <a:endParaRPr lang="en-US"/>
          </a:p>
        </p:txBody>
      </p:sp>
      <p:sp>
        <p:nvSpPr>
          <p:cNvPr id="3" name="Content Placeholder 2"/>
          <p:cNvSpPr>
            <a:spLocks noGrp="1"/>
          </p:cNvSpPr>
          <p:nvPr>
            <p:ph idx="1"/>
          </p:nvPr>
        </p:nvSpPr>
        <p:spPr>
          <a:xfrm>
            <a:off x="228600" y="762000"/>
            <a:ext cx="8686800" cy="5943600"/>
          </a:xfrm>
        </p:spPr>
        <p:txBody>
          <a:bodyPr>
            <a:normAutofit fontScale="70000" lnSpcReduction="20000"/>
          </a:bodyPr>
          <a:lstStyle/>
          <a:p>
            <a:pPr marL="0" marR="0" indent="0">
              <a:spcBef>
                <a:spcPts val="0"/>
              </a:spcBef>
              <a:spcAft>
                <a:spcPts val="0"/>
              </a:spcAft>
              <a:buNone/>
            </a:pPr>
            <a:r>
              <a:rPr lang="en-US" b="1" i="1" dirty="0">
                <a:solidFill>
                  <a:srgbClr val="C00000"/>
                </a:solidFill>
                <a:ea typeface="Calibri"/>
                <a:cs typeface="Times New Roman"/>
              </a:rPr>
              <a:t>NUMBERS 16:45</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45     †     Get you up from among this congregation, that I may consume them as in a moment. And they fell upon their faces.</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NUMBERS 16:46</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46     †     And Moses said unto Aaron, Take a censer, and put fire therein from off the altar, and put on incense, and go quickly unto the congregation, and make an atonement for them: for there is wrath gone out from the LORD; the plague is begun.</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NUMBERS 16:47</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47     †     And Aaron took as Moses commanded, and ran into the midst of the congregation; and, behold, the plague was begun among the people: and he put on incense, and made an atonement for the people.</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NUMBERS 16:48</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48     †     And </a:t>
            </a:r>
            <a:r>
              <a:rPr lang="en-US" b="1" i="1" u="sng" dirty="0">
                <a:solidFill>
                  <a:srgbClr val="FF0000"/>
                </a:solidFill>
                <a:effectLst>
                  <a:outerShdw blurRad="38100" dist="38100" dir="2700000" algn="tl">
                    <a:srgbClr val="000000">
                      <a:alpha val="43137"/>
                    </a:srgbClr>
                  </a:outerShdw>
                </a:effectLst>
                <a:ea typeface="Calibri"/>
                <a:cs typeface="Times New Roman"/>
              </a:rPr>
              <a:t>he stood between the dead and the living; </a:t>
            </a:r>
            <a:r>
              <a:rPr lang="en-US" b="1" i="1" dirty="0">
                <a:solidFill>
                  <a:srgbClr val="0033CC"/>
                </a:solidFill>
                <a:ea typeface="Calibri"/>
                <a:cs typeface="Times New Roman"/>
              </a:rPr>
              <a:t>and the plague was stayed.</a:t>
            </a:r>
            <a:endParaRPr lang="en-US" dirty="0">
              <a:ea typeface="Calibri"/>
              <a:cs typeface="Times New Roman"/>
            </a:endParaRPr>
          </a:p>
          <a:p>
            <a:pPr marL="0" indent="0">
              <a:buNone/>
            </a:pPr>
            <a:endParaRPr lang="en-US" dirty="0"/>
          </a:p>
        </p:txBody>
      </p:sp>
    </p:spTree>
    <p:extLst>
      <p:ext uri="{BB962C8B-B14F-4D97-AF65-F5344CB8AC3E}">
        <p14:creationId xmlns:p14="http://schemas.microsoft.com/office/powerpoint/2010/main" val="2077144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Autofit/>
          </a:bodyPr>
          <a:lstStyle/>
          <a:p>
            <a:pPr lvl="0">
              <a:spcBef>
                <a:spcPts val="0"/>
              </a:spcBef>
            </a:pPr>
            <a:r>
              <a:rPr lang="en-US" sz="2800" b="1" i="1" dirty="0" smtClean="0">
                <a:solidFill>
                  <a:srgbClr val="C00000"/>
                </a:solidFill>
                <a:highlight>
                  <a:srgbClr val="FFFF00"/>
                </a:highlight>
                <a:ea typeface="Calibri"/>
                <a:cs typeface="Times New Roman"/>
              </a:rPr>
              <a:t>THE </a:t>
            </a:r>
            <a:r>
              <a:rPr lang="en-US" sz="2800" b="1" i="1" dirty="0">
                <a:solidFill>
                  <a:srgbClr val="C00000"/>
                </a:solidFill>
                <a:highlight>
                  <a:srgbClr val="FFFF00"/>
                </a:highlight>
                <a:ea typeface="Calibri"/>
                <a:cs typeface="Times New Roman"/>
              </a:rPr>
              <a:t>END OF AARONIC </a:t>
            </a:r>
            <a:r>
              <a:rPr lang="en-US" sz="2800" b="1" i="1" dirty="0" smtClean="0">
                <a:solidFill>
                  <a:srgbClr val="C00000"/>
                </a:solidFill>
                <a:highlight>
                  <a:srgbClr val="FFFF00"/>
                </a:highlight>
                <a:ea typeface="Calibri"/>
                <a:cs typeface="Times New Roman"/>
              </a:rPr>
              <a:t>PRIESTHOOD</a:t>
            </a:r>
            <a:endParaRPr lang="en-US" sz="7200" dirty="0"/>
          </a:p>
        </p:txBody>
      </p:sp>
      <p:sp>
        <p:nvSpPr>
          <p:cNvPr id="3" name="Content Placeholder 2"/>
          <p:cNvSpPr>
            <a:spLocks noGrp="1"/>
          </p:cNvSpPr>
          <p:nvPr>
            <p:ph idx="1"/>
          </p:nvPr>
        </p:nvSpPr>
        <p:spPr>
          <a:xfrm>
            <a:off x="228600" y="1143000"/>
            <a:ext cx="8763000" cy="5638800"/>
          </a:xfrm>
        </p:spPr>
        <p:txBody>
          <a:bodyPr>
            <a:normAutofit fontScale="55000" lnSpcReduction="20000"/>
          </a:bodyPr>
          <a:lstStyle/>
          <a:p>
            <a:pPr marL="0" marR="0" indent="0">
              <a:spcBef>
                <a:spcPts val="0"/>
              </a:spcBef>
              <a:spcAft>
                <a:spcPts val="0"/>
              </a:spcAft>
              <a:buNone/>
            </a:pPr>
            <a:r>
              <a:rPr lang="en-US" b="1" i="1" dirty="0">
                <a:solidFill>
                  <a:srgbClr val="C00000"/>
                </a:solidFill>
                <a:ea typeface="Calibri"/>
                <a:cs typeface="Times New Roman"/>
              </a:rPr>
              <a:t>I SAMUEL 2:27</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27     †      ¶  And there came a man of God unto Eli, and said unto him, Thus </a:t>
            </a:r>
            <a:r>
              <a:rPr lang="en-US" b="1" i="1" dirty="0" err="1">
                <a:solidFill>
                  <a:srgbClr val="0033CC"/>
                </a:solidFill>
                <a:ea typeface="Calibri"/>
                <a:cs typeface="Times New Roman"/>
              </a:rPr>
              <a:t>saith</a:t>
            </a:r>
            <a:r>
              <a:rPr lang="en-US" b="1" i="1" dirty="0">
                <a:solidFill>
                  <a:srgbClr val="0033CC"/>
                </a:solidFill>
                <a:ea typeface="Calibri"/>
                <a:cs typeface="Times New Roman"/>
              </a:rPr>
              <a:t> the LORD, Did I plainly appear unto the house of thy father, when they were in Egypt in Pharaoh's house?</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I SAMUEL 2:28</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28     †     And did I choose him out of all the tribes of Israel to be my priest, to offer upon mine altar, to burn incense, to wear an ephod before me? and did I give unto the house of thy father all the offerings made by fire of the children of Israel?</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I SAMUEL 2:29</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29     †     Wherefore kick ye at my sacrifice and at mine offering, which I have commanded in my habitation; and </a:t>
            </a:r>
            <a:r>
              <a:rPr lang="en-US" b="1" i="1" dirty="0" err="1">
                <a:solidFill>
                  <a:srgbClr val="0033CC"/>
                </a:solidFill>
                <a:ea typeface="Calibri"/>
                <a:cs typeface="Times New Roman"/>
              </a:rPr>
              <a:t>honourest</a:t>
            </a:r>
            <a:r>
              <a:rPr lang="en-US" b="1" i="1" dirty="0">
                <a:solidFill>
                  <a:srgbClr val="0033CC"/>
                </a:solidFill>
                <a:ea typeface="Calibri"/>
                <a:cs typeface="Times New Roman"/>
              </a:rPr>
              <a:t> thy sons above me, to make yourselves fat with the </a:t>
            </a:r>
            <a:r>
              <a:rPr lang="en-US" b="1" i="1" dirty="0" err="1">
                <a:solidFill>
                  <a:srgbClr val="0033CC"/>
                </a:solidFill>
                <a:ea typeface="Calibri"/>
                <a:cs typeface="Times New Roman"/>
              </a:rPr>
              <a:t>chiefest</a:t>
            </a:r>
            <a:r>
              <a:rPr lang="en-US" b="1" i="1" dirty="0">
                <a:solidFill>
                  <a:srgbClr val="0033CC"/>
                </a:solidFill>
                <a:ea typeface="Calibri"/>
                <a:cs typeface="Times New Roman"/>
              </a:rPr>
              <a:t> of all the offerings of Israel my people?</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I SAMUEL 2:30</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30     †     Wherefore the LORD God of Israel </a:t>
            </a:r>
            <a:r>
              <a:rPr lang="en-US" b="1" i="1" dirty="0" err="1">
                <a:solidFill>
                  <a:srgbClr val="0033CC"/>
                </a:solidFill>
                <a:ea typeface="Calibri"/>
                <a:cs typeface="Times New Roman"/>
              </a:rPr>
              <a:t>saith</a:t>
            </a:r>
            <a:r>
              <a:rPr lang="en-US" b="1" i="1" dirty="0">
                <a:solidFill>
                  <a:srgbClr val="0033CC"/>
                </a:solidFill>
                <a:ea typeface="Calibri"/>
                <a:cs typeface="Times New Roman"/>
              </a:rPr>
              <a:t>, I said indeed that thy house, and the house of thy father, should walk before me for ever: but now the LORD </a:t>
            </a:r>
            <a:r>
              <a:rPr lang="en-US" b="1" i="1" dirty="0" err="1">
                <a:solidFill>
                  <a:srgbClr val="0033CC"/>
                </a:solidFill>
                <a:ea typeface="Calibri"/>
                <a:cs typeface="Times New Roman"/>
              </a:rPr>
              <a:t>saith</a:t>
            </a:r>
            <a:r>
              <a:rPr lang="en-US" b="1" i="1" dirty="0">
                <a:solidFill>
                  <a:srgbClr val="0033CC"/>
                </a:solidFill>
                <a:ea typeface="Calibri"/>
                <a:cs typeface="Times New Roman"/>
              </a:rPr>
              <a:t>, Be it far from me; for them that </a:t>
            </a:r>
            <a:r>
              <a:rPr lang="en-US" b="1" i="1" dirty="0" err="1">
                <a:solidFill>
                  <a:srgbClr val="0033CC"/>
                </a:solidFill>
                <a:ea typeface="Calibri"/>
                <a:cs typeface="Times New Roman"/>
              </a:rPr>
              <a:t>honour</a:t>
            </a:r>
            <a:r>
              <a:rPr lang="en-US" b="1" i="1" dirty="0">
                <a:solidFill>
                  <a:srgbClr val="0033CC"/>
                </a:solidFill>
                <a:ea typeface="Calibri"/>
                <a:cs typeface="Times New Roman"/>
              </a:rPr>
              <a:t> me I will </a:t>
            </a:r>
            <a:r>
              <a:rPr lang="en-US" b="1" i="1" dirty="0" err="1">
                <a:solidFill>
                  <a:srgbClr val="0033CC"/>
                </a:solidFill>
                <a:ea typeface="Calibri"/>
                <a:cs typeface="Times New Roman"/>
              </a:rPr>
              <a:t>honour</a:t>
            </a:r>
            <a:r>
              <a:rPr lang="en-US" b="1" i="1" dirty="0">
                <a:solidFill>
                  <a:srgbClr val="0033CC"/>
                </a:solidFill>
                <a:ea typeface="Calibri"/>
                <a:cs typeface="Times New Roman"/>
              </a:rPr>
              <a:t>, and they that despise me shall be lightly esteemed.</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I SAMUEL 2:31</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31     †     Behold, </a:t>
            </a:r>
            <a:r>
              <a:rPr lang="en-US" b="1" i="1" dirty="0">
                <a:solidFill>
                  <a:srgbClr val="FF0000"/>
                </a:solidFill>
                <a:effectLst>
                  <a:outerShdw blurRad="38100" dist="38100" dir="2700000" algn="tl">
                    <a:srgbClr val="000000">
                      <a:alpha val="43137"/>
                    </a:srgbClr>
                  </a:outerShdw>
                </a:effectLst>
                <a:ea typeface="Calibri"/>
                <a:cs typeface="Times New Roman"/>
              </a:rPr>
              <a:t>the days come, that I will cut off thine arm, and the arm of thy father's house, </a:t>
            </a:r>
            <a:r>
              <a:rPr lang="en-US" b="1" i="1" dirty="0">
                <a:solidFill>
                  <a:srgbClr val="0033CC"/>
                </a:solidFill>
                <a:ea typeface="Calibri"/>
                <a:cs typeface="Times New Roman"/>
              </a:rPr>
              <a:t>that there shall not be an old man in thine house.</a:t>
            </a:r>
            <a:endParaRPr lang="en-US" dirty="0">
              <a:ea typeface="Calibri"/>
              <a:cs typeface="Times New Roman"/>
            </a:endParaRPr>
          </a:p>
          <a:p>
            <a:pPr marL="0" marR="0" indent="0">
              <a:spcBef>
                <a:spcPts val="0"/>
              </a:spcBef>
              <a:spcAft>
                <a:spcPts val="0"/>
              </a:spcAft>
              <a:buNone/>
            </a:pPr>
            <a:r>
              <a:rPr lang="en-US" b="1" i="1" dirty="0">
                <a:solidFill>
                  <a:srgbClr val="0033CC"/>
                </a:solidFill>
                <a:ea typeface="Calibri"/>
                <a:cs typeface="Times New Roman"/>
              </a:rPr>
              <a:t> </a:t>
            </a:r>
            <a:endParaRPr lang="en-US" dirty="0">
              <a:ea typeface="Calibri"/>
              <a:cs typeface="Times New Roman"/>
            </a:endParaRPr>
          </a:p>
          <a:p>
            <a:pPr marL="0" indent="0">
              <a:buNone/>
            </a:pPr>
            <a:endParaRPr lang="en-US" dirty="0"/>
          </a:p>
        </p:txBody>
      </p:sp>
    </p:spTree>
    <p:extLst>
      <p:ext uri="{BB962C8B-B14F-4D97-AF65-F5344CB8AC3E}">
        <p14:creationId xmlns:p14="http://schemas.microsoft.com/office/powerpoint/2010/main" val="90023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spcBef>
                <a:spcPts val="0"/>
              </a:spcBef>
              <a:spcAft>
                <a:spcPts val="0"/>
              </a:spcAft>
            </a:pPr>
            <a:r>
              <a:rPr lang="en-US" b="1" i="1" dirty="0">
                <a:solidFill>
                  <a:srgbClr val="0033CC"/>
                </a:solidFill>
                <a:ea typeface="Calibri"/>
                <a:cs typeface="Times New Roman"/>
              </a:rPr>
              <a:t> </a:t>
            </a:r>
            <a:r>
              <a:rPr lang="en-US" dirty="0">
                <a:ea typeface="Calibri"/>
                <a:cs typeface="Times New Roman"/>
              </a:rPr>
              <a:t/>
            </a:r>
            <a:br>
              <a:rPr lang="en-US" dirty="0">
                <a:ea typeface="Calibri"/>
                <a:cs typeface="Times New Roman"/>
              </a:rPr>
            </a:br>
            <a:r>
              <a:rPr lang="en-US" b="1" i="1" dirty="0" smtClean="0">
                <a:solidFill>
                  <a:srgbClr val="0033CC"/>
                </a:solidFill>
                <a:highlight>
                  <a:srgbClr val="00FF00"/>
                </a:highlight>
                <a:ea typeface="Calibri"/>
                <a:cs typeface="Times New Roman"/>
              </a:rPr>
              <a:t>THE START OF </a:t>
            </a:r>
            <a:r>
              <a:rPr lang="en-US" b="1" i="1" dirty="0">
                <a:solidFill>
                  <a:srgbClr val="0033CC"/>
                </a:solidFill>
                <a:highlight>
                  <a:srgbClr val="00FF00"/>
                </a:highlight>
                <a:ea typeface="Calibri"/>
                <a:cs typeface="Times New Roman"/>
              </a:rPr>
              <a:t>LEVITICAL PRIESTHOOD</a:t>
            </a:r>
            <a:r>
              <a:rPr lang="en-US" dirty="0">
                <a:ea typeface="Calibri"/>
                <a:cs typeface="Times New Roman"/>
              </a:rPr>
              <a:t/>
            </a:r>
            <a:br>
              <a:rPr lang="en-US" dirty="0">
                <a:ea typeface="Calibri"/>
                <a:cs typeface="Times New Roman"/>
              </a:rPr>
            </a:br>
            <a:endParaRPr lang="en-US" dirty="0"/>
          </a:p>
        </p:txBody>
      </p:sp>
      <p:sp>
        <p:nvSpPr>
          <p:cNvPr id="3" name="Content Placeholder 2"/>
          <p:cNvSpPr>
            <a:spLocks noGrp="1"/>
          </p:cNvSpPr>
          <p:nvPr>
            <p:ph idx="1"/>
          </p:nvPr>
        </p:nvSpPr>
        <p:spPr/>
        <p:txBody>
          <a:bodyPr/>
          <a:lstStyle/>
          <a:p>
            <a:pPr marL="0" marR="0">
              <a:spcBef>
                <a:spcPts val="0"/>
              </a:spcBef>
              <a:spcAft>
                <a:spcPts val="0"/>
              </a:spcAft>
            </a:pPr>
            <a:r>
              <a:rPr lang="en-US" b="1" i="1" dirty="0">
                <a:solidFill>
                  <a:srgbClr val="C00000"/>
                </a:solidFill>
                <a:ea typeface="Calibri"/>
                <a:cs typeface="Times New Roman"/>
              </a:rPr>
              <a:t>I KINGS 2:27</a:t>
            </a:r>
            <a:endParaRPr lang="en-US" dirty="0">
              <a:ea typeface="Calibri"/>
              <a:cs typeface="Times New Roman"/>
            </a:endParaRPr>
          </a:p>
          <a:p>
            <a:pPr marL="0" marR="0">
              <a:spcBef>
                <a:spcPts val="0"/>
              </a:spcBef>
              <a:spcAft>
                <a:spcPts val="0"/>
              </a:spcAft>
            </a:pPr>
            <a:r>
              <a:rPr lang="en-US" b="1" i="1" dirty="0">
                <a:solidFill>
                  <a:srgbClr val="0033CC"/>
                </a:solidFill>
                <a:ea typeface="Calibri"/>
                <a:cs typeface="Times New Roman"/>
              </a:rPr>
              <a:t>»     27     †     So Solomon thrust out </a:t>
            </a:r>
            <a:r>
              <a:rPr lang="en-US" b="1" i="1" dirty="0" err="1">
                <a:solidFill>
                  <a:srgbClr val="0033CC"/>
                </a:solidFill>
                <a:ea typeface="Calibri"/>
                <a:cs typeface="Times New Roman"/>
              </a:rPr>
              <a:t>Abiathar</a:t>
            </a:r>
            <a:r>
              <a:rPr lang="en-US" b="1" i="1" dirty="0">
                <a:solidFill>
                  <a:srgbClr val="0033CC"/>
                </a:solidFill>
                <a:ea typeface="Calibri"/>
                <a:cs typeface="Times New Roman"/>
              </a:rPr>
              <a:t> from being priest unto the LORD; that he might fulfil the word of the LORD, which he </a:t>
            </a:r>
            <a:r>
              <a:rPr lang="en-US" b="1" i="1" dirty="0" err="1">
                <a:solidFill>
                  <a:srgbClr val="0033CC"/>
                </a:solidFill>
                <a:ea typeface="Calibri"/>
                <a:cs typeface="Times New Roman"/>
              </a:rPr>
              <a:t>spake</a:t>
            </a:r>
            <a:r>
              <a:rPr lang="en-US" b="1" i="1" dirty="0">
                <a:solidFill>
                  <a:srgbClr val="0033CC"/>
                </a:solidFill>
                <a:ea typeface="Calibri"/>
                <a:cs typeface="Times New Roman"/>
              </a:rPr>
              <a:t> concerning the house of Eli in Shiloh.</a:t>
            </a:r>
            <a:endParaRPr lang="en-US" dirty="0">
              <a:ea typeface="Calibri"/>
              <a:cs typeface="Times New Roman"/>
            </a:endParaRPr>
          </a:p>
          <a:p>
            <a:endParaRPr lang="en-US" dirty="0"/>
          </a:p>
        </p:txBody>
      </p:sp>
    </p:spTree>
    <p:extLst>
      <p:ext uri="{BB962C8B-B14F-4D97-AF65-F5344CB8AC3E}">
        <p14:creationId xmlns:p14="http://schemas.microsoft.com/office/powerpoint/2010/main" val="2448423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763</Words>
  <Application>Microsoft Office PowerPoint</Application>
  <PresentationFormat>On-screen Show (4:3)</PresentationFormat>
  <Paragraphs>126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 THE ORDER OF MELCHISEDEC</vt:lpstr>
      <vt:lpstr>PowerPoint Presentation</vt:lpstr>
      <vt:lpstr>PowerPoint Presentation</vt:lpstr>
      <vt:lpstr>PowerPoint Presentation</vt:lpstr>
      <vt:lpstr>PowerPoint Presentation</vt:lpstr>
      <vt:lpstr>PowerPoint Presentation</vt:lpstr>
      <vt:lpstr>PowerPoint Presentation</vt:lpstr>
      <vt:lpstr>THE END OF AARONIC PRIESTHOOD</vt:lpstr>
      <vt:lpstr>  THE START OF LEVITICAL PRIESTHOOD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Nestor Espanola</dc:creator>
  <cp:lastModifiedBy>Nestor Espanola</cp:lastModifiedBy>
  <cp:revision>12</cp:revision>
  <dcterms:created xsi:type="dcterms:W3CDTF">2016-06-29T03:48:38Z</dcterms:created>
  <dcterms:modified xsi:type="dcterms:W3CDTF">2016-07-02T21:50:09Z</dcterms:modified>
</cp:coreProperties>
</file>