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 id="2147483683" r:id="rId2"/>
    <p:sldMasterId id="2147483695" r:id="rId3"/>
  </p:sldMasterIdLst>
  <p:notesMasterIdLst>
    <p:notesMasterId r:id="rId72"/>
  </p:notesMasterIdLst>
  <p:sldIdLst>
    <p:sldId id="256" r:id="rId4"/>
    <p:sldId id="257" r:id="rId5"/>
    <p:sldId id="265" r:id="rId6"/>
    <p:sldId id="266" r:id="rId7"/>
    <p:sldId id="267" r:id="rId8"/>
    <p:sldId id="268" r:id="rId9"/>
    <p:sldId id="269" r:id="rId10"/>
    <p:sldId id="270" r:id="rId11"/>
    <p:sldId id="258" r:id="rId12"/>
    <p:sldId id="289" r:id="rId13"/>
    <p:sldId id="288" r:id="rId14"/>
    <p:sldId id="271" r:id="rId15"/>
    <p:sldId id="272" r:id="rId16"/>
    <p:sldId id="273" r:id="rId17"/>
    <p:sldId id="275" r:id="rId18"/>
    <p:sldId id="261" r:id="rId19"/>
    <p:sldId id="293" r:id="rId20"/>
    <p:sldId id="294" r:id="rId21"/>
    <p:sldId id="276" r:id="rId22"/>
    <p:sldId id="291" r:id="rId23"/>
    <p:sldId id="299" r:id="rId24"/>
    <p:sldId id="295" r:id="rId25"/>
    <p:sldId id="290" r:id="rId26"/>
    <p:sldId id="298" r:id="rId27"/>
    <p:sldId id="301" r:id="rId28"/>
    <p:sldId id="277" r:id="rId29"/>
    <p:sldId id="300" r:id="rId30"/>
    <p:sldId id="292" r:id="rId31"/>
    <p:sldId id="296" r:id="rId32"/>
    <p:sldId id="278" r:id="rId33"/>
    <p:sldId id="279" r:id="rId34"/>
    <p:sldId id="280" r:id="rId35"/>
    <p:sldId id="281" r:id="rId36"/>
    <p:sldId id="282" r:id="rId37"/>
    <p:sldId id="297" r:id="rId38"/>
    <p:sldId id="283" r:id="rId39"/>
    <p:sldId id="284" r:id="rId40"/>
    <p:sldId id="287"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9" r:id="rId66"/>
    <p:sldId id="330" r:id="rId67"/>
    <p:sldId id="326" r:id="rId68"/>
    <p:sldId id="327" r:id="rId69"/>
    <p:sldId id="328" r:id="rId70"/>
    <p:sldId id="286" r:id="rId71"/>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7621" autoAdjust="0"/>
  </p:normalViewPr>
  <p:slideViewPr>
    <p:cSldViewPr>
      <p:cViewPr varScale="1">
        <p:scale>
          <a:sx n="95" d="100"/>
          <a:sy n="95" d="100"/>
        </p:scale>
        <p:origin x="-328" y="-5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8/14/2016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75041097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8/14/2016</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sp>
        <p:nvSpPr>
          <p:cNvPr id="2" name="Title 1"/>
          <p:cNvSpPr>
            <a:spLocks noGrp="1"/>
          </p:cNvSpPr>
          <p:nvPr>
            <p:ph type="ctrTitle"/>
          </p:nvPr>
        </p:nvSpPr>
        <p:spPr>
          <a:xfrm>
            <a:off x="817581"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8/14/2016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548639"/>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pPr/>
              <a:t>8/14/2016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8/14/2016</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rgbClr val="212745"/>
                </a:solidFill>
              </a:rPr>
              <a:pPr/>
              <a:t>‹#›</a:t>
            </a:fld>
            <a:endParaRPr lang="en-US" dirty="0">
              <a:solidFill>
                <a:srgbClr val="212745"/>
              </a:solidFill>
            </a:endParaRPr>
          </a:p>
        </p:txBody>
      </p:sp>
      <p:sp>
        <p:nvSpPr>
          <p:cNvPr id="2" name="Title 1"/>
          <p:cNvSpPr>
            <a:spLocks noGrp="1"/>
          </p:cNvSpPr>
          <p:nvPr>
            <p:ph type="ctrTitle"/>
          </p:nvPr>
        </p:nvSpPr>
        <p:spPr>
          <a:xfrm>
            <a:off x="817581"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12140679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29448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37829882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24819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814820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521869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rgbClr val="212745"/>
                </a:solidFill>
              </a:rPr>
              <a:pPr/>
              <a:t>‹#›</a:t>
            </a:fld>
            <a:endParaRPr lang="en-US" dirty="0">
              <a:solidFill>
                <a:srgbClr val="212745"/>
              </a:solidFill>
            </a:endParaRPr>
          </a:p>
        </p:txBody>
      </p:sp>
    </p:spTree>
    <p:extLst>
      <p:ext uri="{BB962C8B-B14F-4D97-AF65-F5344CB8AC3E}">
        <p14:creationId xmlns:p14="http://schemas.microsoft.com/office/powerpoint/2010/main" val="9195745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858457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06EA6-EFEA-4C30-9264-4F9291A5780D}" type="datetime1">
              <a:rPr lang="en-US" smtClean="0"/>
              <a:pPr/>
              <a:t>8/14/2016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8F82E0A0-C266-4798-8C8F-B9F91E9DA37E}" type="slidenum">
              <a:rPr lang="en-US" sz="2800" smtClean="0">
                <a:solidFill>
                  <a:srgbClr val="FFFFFF"/>
                </a:solidFill>
              </a:rPr>
              <a:pPr/>
              <a:t>‹#›</a:t>
            </a:fld>
            <a:endParaRPr lang="en-US" sz="2800" dirty="0">
              <a:solidFill>
                <a:prstClr val="black">
                  <a:lumMod val="50000"/>
                  <a:lumOff val="50000"/>
                </a:prstClr>
              </a:solidFill>
            </a:endParaRPr>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5864070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37426188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548639"/>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15595522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8/14/2016</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rgbClr val="212745"/>
                </a:solidFill>
              </a:rPr>
              <a:pPr/>
              <a:t>‹#›</a:t>
            </a:fld>
            <a:endParaRPr lang="en-US" dirty="0">
              <a:solidFill>
                <a:srgbClr val="212745"/>
              </a:solidFill>
            </a:endParaRPr>
          </a:p>
        </p:txBody>
      </p:sp>
      <p:sp>
        <p:nvSpPr>
          <p:cNvPr id="2" name="Title 1"/>
          <p:cNvSpPr>
            <a:spLocks noGrp="1"/>
          </p:cNvSpPr>
          <p:nvPr>
            <p:ph type="ctrTitle"/>
          </p:nvPr>
        </p:nvSpPr>
        <p:spPr>
          <a:xfrm>
            <a:off x="817581"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2842320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783288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2400" smtClean="0">
                <a:solidFill>
                  <a:srgbClr val="FFFFFF"/>
                </a:solidFill>
              </a:rPr>
              <a:pPr/>
              <a:t>‹#›</a:t>
            </a:fld>
            <a:endParaRPr lang="en-US" sz="2400" dirty="0">
              <a:solidFill>
                <a:srgbClr val="FFFFFF"/>
              </a:solidFill>
            </a:endParaRPr>
          </a:p>
        </p:txBody>
      </p:sp>
    </p:spTree>
    <p:extLst>
      <p:ext uri="{BB962C8B-B14F-4D97-AF65-F5344CB8AC3E}">
        <p14:creationId xmlns:p14="http://schemas.microsoft.com/office/powerpoint/2010/main" val="40338521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06635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9376664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5770776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rgbClr val="212745"/>
                </a:solidFill>
              </a:rPr>
              <a:pPr/>
              <a:t>‹#›</a:t>
            </a:fld>
            <a:endParaRPr lang="en-US" dirty="0">
              <a:solidFill>
                <a:srgbClr val="212745"/>
              </a:solidFill>
            </a:endParaRPr>
          </a:p>
        </p:txBody>
      </p:sp>
    </p:spTree>
    <p:extLst>
      <p:ext uri="{BB962C8B-B14F-4D97-AF65-F5344CB8AC3E}">
        <p14:creationId xmlns:p14="http://schemas.microsoft.com/office/powerpoint/2010/main" val="25950103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8/14/2016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76903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8F82E0A0-C266-4798-8C8F-B9F91E9DA37E}" type="slidenum">
              <a:rPr lang="en-US" sz="2800" smtClean="0">
                <a:solidFill>
                  <a:srgbClr val="FFFFFF"/>
                </a:solidFill>
              </a:rPr>
              <a:pPr/>
              <a:t>‹#›</a:t>
            </a:fld>
            <a:endParaRPr lang="en-US" sz="2800" dirty="0">
              <a:solidFill>
                <a:prstClr val="black">
                  <a:lumMod val="50000"/>
                  <a:lumOff val="50000"/>
                </a:prstClr>
              </a:solidFill>
            </a:endParaRPr>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6849790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27589134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548639"/>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11"/>
          </p:nvPr>
        </p:nvSpPr>
        <p:spPr/>
        <p:txBody>
          <a:bodyPr/>
          <a:lstStyle/>
          <a:p>
            <a:pPr algn="r"/>
            <a:endParaRPr lang="en-US" sz="1400" dirty="0">
              <a:solidFill>
                <a:srgbClr val="212745"/>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717518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4606EA6-EFEA-4C30-9264-4F9291A5780D}" type="datetime1">
              <a:rPr lang="en-US" smtClean="0"/>
              <a:pPr/>
              <a:t>8/14/2016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606EA6-EFEA-4C30-9264-4F9291A5780D}" type="datetime1">
              <a:rPr lang="en-US" smtClean="0"/>
              <a:pPr/>
              <a:t>8/14/2016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8/14/2016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8/14/2016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8/14/2016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8/14/2016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4606EA6-EFEA-4C30-9264-4F9291A5780D}" type="datetime1">
              <a:rPr lang="en-US" smtClean="0"/>
              <a:pPr/>
              <a:t>8/14/2016</a:t>
            </a:fld>
            <a:endParaRPr lang="en-US" sz="1400" dirty="0">
              <a:solidFill>
                <a:schemeClr val="tx2"/>
              </a:solidFill>
            </a:endParaRPr>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lgn="r"/>
            <a:endParaRPr lang="en-US" sz="1400" dirty="0">
              <a:solidFill>
                <a:srgbClr val="212745"/>
              </a:solidFill>
            </a:endParaRPr>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31470106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4606EA6-EFEA-4C30-9264-4F9291A5780D}" type="datetime1">
              <a:rPr lang="en-US" smtClean="0">
                <a:solidFill>
                  <a:prstClr val="black">
                    <a:lumMod val="50000"/>
                    <a:lumOff val="50000"/>
                  </a:prstClr>
                </a:solidFill>
              </a:rPr>
              <a:pPr/>
              <a:t>8/14/2016</a:t>
            </a:fld>
            <a:endParaRPr lang="en-US" sz="1400" dirty="0">
              <a:solidFill>
                <a:srgbClr val="212745"/>
              </a:solidFill>
            </a:endParaRPr>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lgn="r"/>
            <a:endParaRPr lang="en-US" sz="1400" dirty="0">
              <a:solidFill>
                <a:srgbClr val="212745"/>
              </a:solidFill>
            </a:endParaRPr>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F82E0A0-C266-4798-8C8F-B9F91E9DA37E}" type="slidenum">
              <a:rPr lang="en-US" sz="1400" smtClean="0">
                <a:solidFill>
                  <a:srgbClr val="FFFFFF"/>
                </a:solidFill>
              </a:rPr>
              <a:pPr/>
              <a:t>‹#›</a:t>
            </a:fld>
            <a:endParaRPr lang="en-US" sz="1400" dirty="0">
              <a:solidFill>
                <a:srgbClr val="FFFFFF"/>
              </a:solidFill>
            </a:endParaRPr>
          </a:p>
        </p:txBody>
      </p:sp>
    </p:spTree>
    <p:extLst>
      <p:ext uri="{BB962C8B-B14F-4D97-AF65-F5344CB8AC3E}">
        <p14:creationId xmlns:p14="http://schemas.microsoft.com/office/powerpoint/2010/main" val="42512759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10.jpe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3.xml"/><Relationship Id="rId1" Type="http://schemas.openxmlformats.org/officeDocument/2006/relationships/slideLayout" Target="../slideLayouts/slideLayout26.xml"/><Relationship Id="rId5" Type="http://schemas.openxmlformats.org/officeDocument/2006/relationships/image" Target="../media/image16.jpg"/><Relationship Id="rId4" Type="http://schemas.openxmlformats.org/officeDocument/2006/relationships/image" Target="../media/image15.jpg"/></Relationships>
</file>

<file path=ppt/slides/_rels/slide6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ov"/><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64.xml"/><Relationship Id="rId5" Type="http://schemas.openxmlformats.org/officeDocument/2006/relationships/slideLayout" Target="../slideLayouts/slideLayout15.xml"/><Relationship Id="rId4" Type="http://schemas.openxmlformats.org/officeDocument/2006/relationships/video" Target="../media/media2.mov"/></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subTitle" idx="1"/>
          </p:nvPr>
        </p:nvSpPr>
        <p:spPr>
          <a:xfrm>
            <a:off x="0" y="2519761"/>
            <a:ext cx="9144000" cy="661589"/>
          </a:xfrm>
        </p:spPr>
        <p:txBody>
          <a:bodyPr>
            <a:noAutofit/>
          </a:bodyPr>
          <a:lstStyle>
            <a:extLst/>
          </a:lstStyle>
          <a:p>
            <a:pPr algn="ctr"/>
            <a:r>
              <a:rPr lang="en-US" i="1" dirty="0" smtClean="0">
                <a:solidFill>
                  <a:schemeClr val="accent6">
                    <a:lumMod val="75000"/>
                  </a:schemeClr>
                </a:solidFill>
                <a:effectLst>
                  <a:outerShdw blurRad="38100" dist="38100" dir="2700000" algn="tl">
                    <a:srgbClr val="000000">
                      <a:alpha val="43137"/>
                    </a:srgbClr>
                  </a:outerShdw>
                </a:effectLst>
              </a:rPr>
              <a:t>The Mystery in the Garden of Eden</a:t>
            </a:r>
            <a:endParaRPr lang="en-US" i="1" dirty="0">
              <a:solidFill>
                <a:schemeClr val="accent6">
                  <a:lumMod val="75000"/>
                </a:schemeClr>
              </a:solidFill>
              <a:effectLst>
                <a:outerShdw blurRad="38100" dist="38100" dir="2700000" algn="tl">
                  <a:srgbClr val="000000">
                    <a:alpha val="43137"/>
                  </a:srgbClr>
                </a:outerShdw>
              </a:effectLst>
            </a:endParaRPr>
          </a:p>
        </p:txBody>
      </p:sp>
      <p:sp>
        <p:nvSpPr>
          <p:cNvPr id="4" name="Rectangle 3"/>
          <p:cNvSpPr>
            <a:spLocks noGrp="1"/>
          </p:cNvSpPr>
          <p:nvPr>
            <p:ph type="ctrTitle"/>
          </p:nvPr>
        </p:nvSpPr>
        <p:spPr>
          <a:xfrm>
            <a:off x="0" y="1733550"/>
            <a:ext cx="9144000" cy="1066800"/>
          </a:xfrm>
        </p:spPr>
        <p:txBody>
          <a:bodyPr/>
          <a:lstStyle>
            <a:extLst/>
          </a:lstStyle>
          <a:p>
            <a:pPr marL="182880" indent="0" algn="ctr">
              <a:buNone/>
            </a:pPr>
            <a:r>
              <a:rPr lang="en-US" dirty="0" smtClean="0">
                <a:effectLst>
                  <a:outerShdw blurRad="38100" dist="38100" dir="2700000" algn="tl">
                    <a:srgbClr val="000000">
                      <a:alpha val="43137"/>
                    </a:srgbClr>
                  </a:outerShdw>
                </a:effectLst>
              </a:rPr>
              <a:t>The Original Sin</a:t>
            </a:r>
            <a:endParaRPr lang="en-US" dirty="0">
              <a:effectLst>
                <a:outerShdw blurRad="38100" dist="38100" dir="2700000" algn="tl">
                  <a:srgbClr val="000000">
                    <a:alpha val="43137"/>
                  </a:srgbClr>
                </a:outerShdw>
              </a:effectLst>
            </a:endParaRPr>
          </a:p>
        </p:txBody>
      </p:sp>
      <p:sp>
        <p:nvSpPr>
          <p:cNvPr id="6" name="Rectangle 3"/>
          <p:cNvSpPr txBox="1">
            <a:spLocks/>
          </p:cNvSpPr>
          <p:nvPr/>
        </p:nvSpPr>
        <p:spPr>
          <a:xfrm>
            <a:off x="0" y="3867150"/>
            <a:ext cx="9144000" cy="5334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en-US" sz="2800" dirty="0" smtClean="0">
                <a:effectLst>
                  <a:outerShdw blurRad="38100" dist="38100" dir="2700000" algn="tl">
                    <a:srgbClr val="000000">
                      <a:alpha val="43137"/>
                    </a:srgbClr>
                  </a:outerShdw>
                </a:effectLst>
              </a:rPr>
              <a:t>Part 1</a:t>
            </a:r>
            <a:endParaRPr lang="en-US" sz="2800" dirty="0">
              <a:effectLst>
                <a:outerShdw blurRad="38100" dist="38100" dir="2700000" algn="tl">
                  <a:srgbClr val="000000">
                    <a:alpha val="43137"/>
                  </a:srgbClr>
                </a:outerShdw>
              </a:effectLst>
            </a:endParaRPr>
          </a:p>
        </p:txBody>
      </p:sp>
      <p:cxnSp>
        <p:nvCxnSpPr>
          <p:cNvPr id="3" name="Straight Connector 2"/>
          <p:cNvCxnSpPr/>
          <p:nvPr/>
        </p:nvCxnSpPr>
        <p:spPr>
          <a:xfrm flipH="1">
            <a:off x="18288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H="1">
            <a:off x="51816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64770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I John 3:10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17526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10</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In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this the children of God are manifest, and the children of the devil: whosoever doeth not righteousness is not of God, neither he that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loveth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not his brother. </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 name="Rectangle 1"/>
          <p:cNvSpPr txBox="1">
            <a:spLocks/>
          </p:cNvSpPr>
          <p:nvPr/>
        </p:nvSpPr>
        <p:spPr>
          <a:xfrm>
            <a:off x="304800" y="3009900"/>
            <a:ext cx="5334000" cy="85725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John 8:47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304800" y="3638550"/>
            <a:ext cx="8153400" cy="10668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47</a:t>
            </a:r>
            <a:r>
              <a:rPr lang="en-US" altLang="x-none" sz="2800"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He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that is of God </a:t>
            </a:r>
            <a:r>
              <a:rPr lang="en-US" altLang="x-none" sz="2800" dirty="0" err="1">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heareth</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 God's words: ye therefore hear them not, because </a:t>
            </a:r>
            <a:r>
              <a:rPr lang="en-US" altLang="x-none"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ye are not of God</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6667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Rounded Rectangle 1"/>
          <p:cNvSpPr/>
          <p:nvPr/>
        </p:nvSpPr>
        <p:spPr>
          <a:xfrm>
            <a:off x="304800" y="209550"/>
            <a:ext cx="2667000" cy="4114800"/>
          </a:xfrm>
          <a:prstGeom prst="roundRect">
            <a:avLst>
              <a:gd name="adj" fmla="val 729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 name="Rectangle 2"/>
          <p:cNvSpPr>
            <a:spLocks noGrp="1"/>
          </p:cNvSpPr>
          <p:nvPr>
            <p:ph sz="quarter" idx="13"/>
          </p:nvPr>
        </p:nvSpPr>
        <p:spPr>
          <a:xfrm>
            <a:off x="457200" y="361950"/>
            <a:ext cx="2362200" cy="762000"/>
          </a:xfrm>
        </p:spPr>
        <p:txBody>
          <a:bodyPr anchor="ctr">
            <a:normAutofit/>
          </a:bodyPr>
          <a:lstStyle>
            <a:extLst/>
          </a:lstStyle>
          <a:p>
            <a:pPr marL="91440" lvl="1" indent="0" algn="ctr">
              <a:lnSpc>
                <a:spcPts val="2000"/>
              </a:lnSpc>
              <a:buNone/>
            </a:pPr>
            <a:r>
              <a:rPr lang="en-US" altLang="x-none" sz="3200" b="1" cap="small" dirty="0" smtClean="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rPr>
              <a:t>Terms from</a:t>
            </a:r>
          </a:p>
          <a:p>
            <a:pPr marL="91440" lvl="1" indent="0" algn="ctr">
              <a:lnSpc>
                <a:spcPts val="1500"/>
              </a:lnSpc>
              <a:buNone/>
            </a:pPr>
            <a:r>
              <a:rPr lang="en-US" altLang="x-none" sz="3200" b="1" cap="small" dirty="0" smtClean="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rPr>
              <a:t>Matthew</a:t>
            </a:r>
            <a:endParaRPr lang="en-US" sz="3200" b="1" cap="small"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7" name="TextBox 6"/>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 name="Rectangle 2"/>
          <p:cNvSpPr>
            <a:spLocks noGrp="1"/>
          </p:cNvSpPr>
          <p:nvPr>
            <p:ph sz="quarter" idx="13"/>
          </p:nvPr>
        </p:nvSpPr>
        <p:spPr>
          <a:xfrm>
            <a:off x="876300" y="1200150"/>
            <a:ext cx="15240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Sowers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723900" y="1733550"/>
            <a:ext cx="18288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Seeds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9" name="Rectangle 2"/>
          <p:cNvSpPr>
            <a:spLocks noGrp="1"/>
          </p:cNvSpPr>
          <p:nvPr>
            <p:ph sz="quarter" idx="13"/>
          </p:nvPr>
        </p:nvSpPr>
        <p:spPr>
          <a:xfrm>
            <a:off x="990600" y="2495550"/>
            <a:ext cx="12954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Field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0" name="Rectangle 2"/>
          <p:cNvSpPr>
            <a:spLocks noGrp="1"/>
          </p:cNvSpPr>
          <p:nvPr>
            <p:ph sz="quarter" idx="13"/>
          </p:nvPr>
        </p:nvSpPr>
        <p:spPr>
          <a:xfrm>
            <a:off x="533400" y="3028950"/>
            <a:ext cx="22860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Harvest Time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1" name="Rectangle 2"/>
          <p:cNvSpPr>
            <a:spLocks noGrp="1"/>
          </p:cNvSpPr>
          <p:nvPr>
            <p:ph sz="quarter" idx="13"/>
          </p:nvPr>
        </p:nvSpPr>
        <p:spPr>
          <a:xfrm>
            <a:off x="914400" y="3562350"/>
            <a:ext cx="14478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Reapers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2" name="Rectangle 2"/>
          <p:cNvSpPr>
            <a:spLocks noGrp="1"/>
          </p:cNvSpPr>
          <p:nvPr>
            <p:ph sz="quarter" idx="13"/>
          </p:nvPr>
        </p:nvSpPr>
        <p:spPr>
          <a:xfrm>
            <a:off x="3505200" y="361950"/>
            <a:ext cx="12954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Owner</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3505200" y="819150"/>
            <a:ext cx="12954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Enemy</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3505200" y="1504950"/>
            <a:ext cx="15240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Wheat</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3505200" y="2000250"/>
            <a:ext cx="15240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Tares</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3505200" y="2495550"/>
            <a:ext cx="2667000" cy="533400"/>
          </a:xfrm>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extLst/>
          </a:lstStyle>
          <a:p>
            <a:pPr marL="91440" lvl="1" indent="0">
              <a:buNone/>
            </a:pPr>
            <a:r>
              <a:rPr lang="en-US" altLang="x-none" sz="3200" dirty="0" smtClean="0">
                <a:solidFill>
                  <a:schemeClr val="tx1"/>
                </a:solidFill>
                <a:latin typeface="Calibri" panose="020F0502020204030204" pitchFamily="34" charset="0"/>
              </a:rPr>
              <a:t>=</a:t>
            </a:r>
            <a:r>
              <a:rPr lang="en-US" altLang="x-none"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World</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7" name="Rectangle 2"/>
          <p:cNvSpPr>
            <a:spLocks noGrp="1"/>
          </p:cNvSpPr>
          <p:nvPr>
            <p:ph sz="quarter" idx="13"/>
          </p:nvPr>
        </p:nvSpPr>
        <p:spPr>
          <a:xfrm>
            <a:off x="3505200" y="3028950"/>
            <a:ext cx="4343400" cy="533400"/>
          </a:xfrm>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extLst/>
          </a:lstStyle>
          <a:p>
            <a:pPr marL="91440" lvl="1" indent="0">
              <a:buNone/>
            </a:pPr>
            <a:r>
              <a:rPr lang="en-US" altLang="x-none" sz="3200" dirty="0" smtClean="0">
                <a:solidFill>
                  <a:schemeClr val="tx1"/>
                </a:solidFill>
                <a:latin typeface="Calibri" panose="020F0502020204030204" pitchFamily="34" charset="0"/>
              </a:rPr>
              <a:t>=</a:t>
            </a:r>
            <a:r>
              <a:rPr lang="en-US" altLang="x-none"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End of the World</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8" name="Rectangle 2"/>
          <p:cNvSpPr>
            <a:spLocks noGrp="1"/>
          </p:cNvSpPr>
          <p:nvPr>
            <p:ph sz="quarter" idx="13"/>
          </p:nvPr>
        </p:nvSpPr>
        <p:spPr>
          <a:xfrm>
            <a:off x="3505200" y="3562350"/>
            <a:ext cx="2895600" cy="533400"/>
          </a:xfrm>
        </p:spPr>
        <p:txBody>
          <a:bodyPr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extLst/>
          </a:lstStyle>
          <a:p>
            <a:pPr marL="91440" lvl="1" indent="0">
              <a:buNone/>
            </a:pPr>
            <a:r>
              <a:rPr lang="en-US" altLang="x-none" sz="3200" dirty="0" smtClean="0">
                <a:solidFill>
                  <a:schemeClr val="tx1"/>
                </a:solidFill>
                <a:latin typeface="Calibri" panose="020F0502020204030204" pitchFamily="34" charset="0"/>
              </a:rPr>
              <a:t>=</a:t>
            </a:r>
            <a:r>
              <a:rPr lang="en-US" altLang="x-none"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Angels</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9" name="Rectangle 2"/>
          <p:cNvSpPr>
            <a:spLocks noGrp="1"/>
          </p:cNvSpPr>
          <p:nvPr>
            <p:ph sz="quarter" idx="13"/>
          </p:nvPr>
        </p:nvSpPr>
        <p:spPr>
          <a:xfrm>
            <a:off x="5486400" y="361950"/>
            <a:ext cx="3657600" cy="533400"/>
          </a:xfrm>
        </p:spPr>
        <p:txBody>
          <a:bodyPr anchor="t">
            <a:noAutofit/>
          </a:bodyPr>
          <a:lstStyle>
            <a:extLst/>
          </a:lstStyle>
          <a:p>
            <a:pPr marL="91440" lvl="1" indent="0">
              <a:buNone/>
            </a:pPr>
            <a:r>
              <a:rPr lang="en-US" altLang="x-none"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Lord God</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0" name="Rectangle 2"/>
          <p:cNvSpPr>
            <a:spLocks noGrp="1"/>
          </p:cNvSpPr>
          <p:nvPr>
            <p:ph sz="quarter" idx="13"/>
          </p:nvPr>
        </p:nvSpPr>
        <p:spPr>
          <a:xfrm>
            <a:off x="5486400" y="819150"/>
            <a:ext cx="3657600" cy="609600"/>
          </a:xfrm>
        </p:spPr>
        <p:txBody>
          <a:bodyPr anchor="t">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91440" lvl="1" indent="0">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Devil</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21" name="Rectangle 2"/>
          <p:cNvSpPr>
            <a:spLocks noGrp="1"/>
          </p:cNvSpPr>
          <p:nvPr>
            <p:ph sz="quarter" idx="13"/>
          </p:nvPr>
        </p:nvSpPr>
        <p:spPr>
          <a:xfrm>
            <a:off x="5486400" y="1504950"/>
            <a:ext cx="3657600" cy="609600"/>
          </a:xfrm>
        </p:spPr>
        <p:txBody>
          <a:bodyPr anchor="t">
            <a:noAutofit/>
          </a:bodyPr>
          <a:lstStyle>
            <a:extLst/>
          </a:lstStyle>
          <a:p>
            <a:pPr marL="91440" lvl="1" indent="0">
              <a:buNone/>
            </a:pPr>
            <a:r>
              <a:rPr lang="en-US" altLang="x-none"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Children of God</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2" name="Rectangle 2"/>
          <p:cNvSpPr>
            <a:spLocks noGrp="1"/>
          </p:cNvSpPr>
          <p:nvPr>
            <p:ph sz="quarter" idx="13"/>
          </p:nvPr>
        </p:nvSpPr>
        <p:spPr>
          <a:xfrm>
            <a:off x="5486400" y="2000250"/>
            <a:ext cx="3657600" cy="647700"/>
          </a:xfrm>
        </p:spPr>
        <p:txBody>
          <a:bodyPr anchor="t">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91440" lvl="1" indent="0">
              <a:buNone/>
            </a:pPr>
            <a:r>
              <a:rPr lang="en-US" altLang="x-none" sz="3200" b="1" spc="-1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Children of the Devil</a:t>
            </a:r>
            <a:endParaRPr lang="en-US" sz="3200" b="1" spc="-1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4" name="Left Brace 3"/>
          <p:cNvSpPr/>
          <p:nvPr/>
        </p:nvSpPr>
        <p:spPr>
          <a:xfrm>
            <a:off x="3276600" y="438150"/>
            <a:ext cx="304800" cy="914400"/>
          </a:xfrm>
          <a:prstGeom prst="leftBrace">
            <a:avLst>
              <a:gd name="adj1" fmla="val 8333"/>
              <a:gd name="adj2" fmla="val 49333"/>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3" name="Left Brace 22"/>
          <p:cNvSpPr/>
          <p:nvPr/>
        </p:nvSpPr>
        <p:spPr>
          <a:xfrm>
            <a:off x="3276600" y="1504950"/>
            <a:ext cx="304800" cy="914400"/>
          </a:xfrm>
          <a:prstGeom prst="leftBrace">
            <a:avLst>
              <a:gd name="adj1" fmla="val 8333"/>
              <a:gd name="adj2" fmla="val 49333"/>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cxnSp>
        <p:nvCxnSpPr>
          <p:cNvPr id="25" name="Straight Arrow Connector 24"/>
          <p:cNvCxnSpPr/>
          <p:nvPr/>
        </p:nvCxnSpPr>
        <p:spPr>
          <a:xfrm flipV="1">
            <a:off x="2286000" y="895350"/>
            <a:ext cx="914400" cy="60960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27" name="Straight Arrow Connector 26"/>
          <p:cNvCxnSpPr/>
          <p:nvPr/>
        </p:nvCxnSpPr>
        <p:spPr>
          <a:xfrm flipV="1">
            <a:off x="2209800" y="1962150"/>
            <a:ext cx="990600" cy="7620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29" name="Straight Arrow Connector 28"/>
          <p:cNvCxnSpPr/>
          <p:nvPr/>
        </p:nvCxnSpPr>
        <p:spPr>
          <a:xfrm>
            <a:off x="4724400" y="6667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0" name="Straight Arrow Connector 29"/>
          <p:cNvCxnSpPr/>
          <p:nvPr/>
        </p:nvCxnSpPr>
        <p:spPr>
          <a:xfrm>
            <a:off x="4724400" y="11239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1" name="Straight Arrow Connector 30"/>
          <p:cNvCxnSpPr/>
          <p:nvPr/>
        </p:nvCxnSpPr>
        <p:spPr>
          <a:xfrm>
            <a:off x="4724400" y="18097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2" name="Straight Arrow Connector 31"/>
          <p:cNvCxnSpPr/>
          <p:nvPr/>
        </p:nvCxnSpPr>
        <p:spPr>
          <a:xfrm>
            <a:off x="4724400" y="22669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90771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568" y="45720"/>
            <a:ext cx="4629150" cy="4629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568" y="45720"/>
            <a:ext cx="4626864" cy="4626864"/>
          </a:xfrm>
          <a:prstGeom prst="rect">
            <a:avLst/>
          </a:prstGeom>
        </p:spPr>
      </p:pic>
      <p:sp>
        <p:nvSpPr>
          <p:cNvPr id="6" name="Rectangle 5"/>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7" name="TextBox 6"/>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568" y="45720"/>
            <a:ext cx="4626864" cy="46268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568" y="45297"/>
            <a:ext cx="4626864" cy="4626864"/>
          </a:xfrm>
          <a:prstGeom prst="rect">
            <a:avLst/>
          </a:prstGeom>
        </p:spPr>
      </p:pic>
    </p:spTree>
    <p:extLst>
      <p:ext uri="{BB962C8B-B14F-4D97-AF65-F5344CB8AC3E}">
        <p14:creationId xmlns:p14="http://schemas.microsoft.com/office/powerpoint/2010/main" val="3140800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3:1-2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Now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serpent was more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subtil</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than any beast of the field which the LORD God had made. And he said unto the woman, Yea, hath God said, Ye shall not eat of every tree of the garden</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woman said unto the serpent, We may eat of the fruit of the trees of the garden:</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198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3:3-5</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But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of the fruit of the tree which [is] in the midst of the garden, God hath said, Ye shall not eat of it, neither shall ye touch it, lest ye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die.</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serpent said unto the woman, Ye shall not surely die</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5</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For God doth know that in the day ye eat thereof, then your eyes shall be opened, and ye shall be as gods, knowing good and evil.</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19347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3:6-7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6</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when the woman saw that the tree [was] good for food, and that it [was] pleasant to the eyes, and a tree to be desired to make [one] wise, she took of the fruit thereof, and did eat, and gave also unto her husband with her; and he did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eat.</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7</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eyes of them both were opened, and they knew that they [were] naked; and they sewed fig leaves together, and made themselves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aprons.</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1172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3429000" y="1707862"/>
            <a:ext cx="2286000" cy="584775"/>
          </a:xfrm>
          <a:prstGeom prst="rect">
            <a:avLst/>
          </a:prstGeom>
          <a:no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effectLst>
                  <a:outerShdw blurRad="50800" dist="38100" dir="2700000" algn="tl" rotWithShape="0">
                    <a:prstClr val="black">
                      <a:alpha val="40000"/>
                    </a:prstClr>
                  </a:outerShdw>
                </a:effectLst>
                <a:latin typeface="Calibri" panose="020F0502020204030204" pitchFamily="34" charset="0"/>
              </a:rPr>
              <a:t>WOMAN</a:t>
            </a:r>
            <a:endParaRPr lang="en-US" sz="3200" b="1" dirty="0">
              <a:ln/>
              <a:solidFill>
                <a:schemeClr val="accent3"/>
              </a:solidFill>
              <a:effectLst>
                <a:outerShdw blurRad="50800" dist="38100" dir="2700000" algn="tl" rotWithShape="0">
                  <a:prstClr val="black">
                    <a:alpha val="40000"/>
                  </a:prstClr>
                </a:outerShdw>
              </a:effectLst>
              <a:latin typeface="Calibri" panose="020F0502020204030204" pitchFamily="34"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3:14-15</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14</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LORD God said unto the serpent, Because thou hast done this, thou art cursed above all cattle, and above every beast of the field; upon thy belly shalt thou go, and dust shalt thou eat all the days of thy life:</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15</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I will put enmity between thee and the woman, and between thy seed and her seed; it shall bruise thy head, and thou shalt bruise his heel.</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1309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3:16-17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8382000" cy="3505200"/>
          </a:xfrm>
        </p:spPr>
        <p:txBody>
          <a:bodyPr>
            <a:normAutofit/>
          </a:bodyPr>
          <a:lstStyle>
            <a:extLst/>
          </a:lstStyle>
          <a:p>
            <a:pPr marL="0" indent="0">
              <a:lnSpc>
                <a:spcPts val="28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16</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Unto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woman he said, I will greatly multiply thy sorrow and thy conception; in sorrow thou shalt bring forth children; and thy desire shall be to thy husband, and he shall rule over thee.</a:t>
            </a:r>
          </a:p>
          <a:p>
            <a:pPr marL="0" indent="0">
              <a:lnSpc>
                <a:spcPts val="28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17</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unto Adam he said, Because thou hast hearkened unto the voice of thy wife, and hast eaten of the tree, of which I commanded thee, saying, Thou shalt not eat of it: cursed is the ground for thy sake; in sorrow shalt thou eat of it all the days of thy life;</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990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Terms from Genesis 3</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228600" y="1276351"/>
            <a:ext cx="1143000" cy="533399"/>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Eat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1752600" y="1276351"/>
            <a:ext cx="1371600" cy="533399"/>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13" name="Rectangle 2"/>
          <p:cNvSpPr>
            <a:spLocks noGrp="1"/>
          </p:cNvSpPr>
          <p:nvPr>
            <p:ph sz="quarter" idx="13"/>
          </p:nvPr>
        </p:nvSpPr>
        <p:spPr>
          <a:xfrm>
            <a:off x="4495800" y="1276350"/>
            <a:ext cx="2438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Spiritual</a:t>
            </a:r>
          </a:p>
        </p:txBody>
      </p:sp>
      <p:sp>
        <p:nvSpPr>
          <p:cNvPr id="14" name="Rectangle 2"/>
          <p:cNvSpPr>
            <a:spLocks noGrp="1"/>
          </p:cNvSpPr>
          <p:nvPr>
            <p:ph sz="quarter" idx="13"/>
          </p:nvPr>
        </p:nvSpPr>
        <p:spPr>
          <a:xfrm>
            <a:off x="228600" y="2038350"/>
            <a:ext cx="16002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Garden</a:t>
            </a:r>
          </a:p>
        </p:txBody>
      </p:sp>
      <p:sp>
        <p:nvSpPr>
          <p:cNvPr id="15" name="Rectangle 2"/>
          <p:cNvSpPr>
            <a:spLocks noGrp="1"/>
          </p:cNvSpPr>
          <p:nvPr>
            <p:ph sz="quarter" idx="13"/>
          </p:nvPr>
        </p:nvSpPr>
        <p:spPr>
          <a:xfrm>
            <a:off x="1752600" y="2038350"/>
            <a:ext cx="26670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Garden of Eden</a:t>
            </a:r>
          </a:p>
        </p:txBody>
      </p:sp>
      <p:sp>
        <p:nvSpPr>
          <p:cNvPr id="16" name="Rectangle 2"/>
          <p:cNvSpPr>
            <a:spLocks noGrp="1"/>
          </p:cNvSpPr>
          <p:nvPr>
            <p:ph sz="quarter" idx="13"/>
          </p:nvPr>
        </p:nvSpPr>
        <p:spPr>
          <a:xfrm>
            <a:off x="4500880" y="2038350"/>
            <a:ext cx="380492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Midst of the Garden</a:t>
            </a:r>
          </a:p>
        </p:txBody>
      </p:sp>
      <p:sp>
        <p:nvSpPr>
          <p:cNvPr id="17" name="Rectangle 2"/>
          <p:cNvSpPr>
            <a:spLocks noGrp="1"/>
          </p:cNvSpPr>
          <p:nvPr>
            <p:ph sz="quarter" idx="13"/>
          </p:nvPr>
        </p:nvSpPr>
        <p:spPr>
          <a:xfrm>
            <a:off x="228600" y="2800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Trees</a:t>
            </a:r>
          </a:p>
        </p:txBody>
      </p:sp>
      <p:sp>
        <p:nvSpPr>
          <p:cNvPr id="18" name="Rectangle 2"/>
          <p:cNvSpPr>
            <a:spLocks noGrp="1"/>
          </p:cNvSpPr>
          <p:nvPr>
            <p:ph sz="quarter" idx="13"/>
          </p:nvPr>
        </p:nvSpPr>
        <p:spPr>
          <a:xfrm>
            <a:off x="1752600" y="2800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19" name="Rectangle 2"/>
          <p:cNvSpPr>
            <a:spLocks noGrp="1"/>
          </p:cNvSpPr>
          <p:nvPr>
            <p:ph sz="quarter" idx="13"/>
          </p:nvPr>
        </p:nvSpPr>
        <p:spPr>
          <a:xfrm>
            <a:off x="4495800" y="2800350"/>
            <a:ext cx="17907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Spiritual</a:t>
            </a:r>
          </a:p>
        </p:txBody>
      </p:sp>
      <p:sp>
        <p:nvSpPr>
          <p:cNvPr id="21" name="Rectangle 2"/>
          <p:cNvSpPr>
            <a:spLocks noGrp="1"/>
          </p:cNvSpPr>
          <p:nvPr>
            <p:ph sz="quarter" idx="13"/>
          </p:nvPr>
        </p:nvSpPr>
        <p:spPr>
          <a:xfrm>
            <a:off x="4876800" y="3257550"/>
            <a:ext cx="3962400" cy="1371600"/>
          </a:xfrm>
        </p:spPr>
        <p:txBody>
          <a:bodyPr>
            <a:normAutofit/>
          </a:bodyPr>
          <a:lstStyle>
            <a:extLst/>
          </a:lstStyle>
          <a:p>
            <a:pPr marL="274320" indent="-274320">
              <a:lnSpc>
                <a:spcPts val="3000"/>
              </a:lnSpc>
              <a:spcBef>
                <a:spcPts val="600"/>
              </a:spcBef>
              <a:buFont typeface="Wingdings" panose="05000000000000000000" pitchFamily="2" charset="2"/>
              <a:buChar char="§"/>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 of Life</a:t>
            </a:r>
          </a:p>
          <a:p>
            <a:pPr marL="274320" indent="-274320">
              <a:lnSpc>
                <a:spcPts val="2500"/>
              </a:lnSpc>
              <a:spcBef>
                <a:spcPts val="600"/>
              </a:spcBef>
              <a:buFont typeface="Wingdings" panose="05000000000000000000" pitchFamily="2" charset="2"/>
              <a:buChar char="§"/>
            </a:pP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 of the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Knowledge of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Good and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Evil</a:t>
            </a:r>
          </a:p>
        </p:txBody>
      </p:sp>
      <p:sp>
        <p:nvSpPr>
          <p:cNvPr id="22" name="Rectangle 2"/>
          <p:cNvSpPr>
            <a:spLocks noGrp="1"/>
          </p:cNvSpPr>
          <p:nvPr>
            <p:ph sz="quarter" idx="13"/>
          </p:nvPr>
        </p:nvSpPr>
        <p:spPr>
          <a:xfrm>
            <a:off x="228600" y="3562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Fruits</a:t>
            </a:r>
          </a:p>
        </p:txBody>
      </p:sp>
      <p:sp>
        <p:nvSpPr>
          <p:cNvPr id="23" name="Rectangle 2"/>
          <p:cNvSpPr>
            <a:spLocks noGrp="1"/>
          </p:cNvSpPr>
          <p:nvPr>
            <p:ph sz="quarter" idx="13"/>
          </p:nvPr>
        </p:nvSpPr>
        <p:spPr>
          <a:xfrm>
            <a:off x="1752600" y="3562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24" name="Rectangle 2"/>
          <p:cNvSpPr>
            <a:spLocks noGrp="1"/>
          </p:cNvSpPr>
          <p:nvPr>
            <p:ph sz="quarter" idx="13"/>
          </p:nvPr>
        </p:nvSpPr>
        <p:spPr>
          <a:xfrm>
            <a:off x="3962400" y="3333750"/>
            <a:ext cx="1295400" cy="533400"/>
          </a:xfrm>
        </p:spPr>
        <p:txBody>
          <a:bodyPr>
            <a:normAutofit/>
          </a:bodyPr>
          <a:lstStyle>
            <a:extLst/>
          </a:lstStyle>
          <a:p>
            <a:pPr marL="0" indent="0">
              <a:lnSpc>
                <a:spcPts val="3000"/>
              </a:lnSpc>
              <a:buNone/>
            </a:pPr>
            <a:r>
              <a:rPr lang="en-US" altLang="x-none"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LIFE</a:t>
            </a:r>
            <a:endParaRPr lang="en-US" altLang="x-none"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5" name="Rectangle 2"/>
          <p:cNvSpPr>
            <a:spLocks noGrp="1"/>
          </p:cNvSpPr>
          <p:nvPr>
            <p:ph sz="quarter" idx="13"/>
          </p:nvPr>
        </p:nvSpPr>
        <p:spPr>
          <a:xfrm>
            <a:off x="3505200" y="3943350"/>
            <a:ext cx="1600200" cy="533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DEATH</a:t>
            </a:r>
          </a:p>
        </p:txBody>
      </p:sp>
      <p:cxnSp>
        <p:nvCxnSpPr>
          <p:cNvPr id="6" name="Straight Connector 5"/>
          <p:cNvCxnSpPr/>
          <p:nvPr/>
        </p:nvCxnSpPr>
        <p:spPr>
          <a:xfrm>
            <a:off x="914400" y="1504950"/>
            <a:ext cx="7620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3048000" y="1504950"/>
            <a:ext cx="1371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7" name="Straight Connector 26"/>
          <p:cNvCxnSpPr/>
          <p:nvPr/>
        </p:nvCxnSpPr>
        <p:spPr>
          <a:xfrm>
            <a:off x="1458807" y="2266950"/>
            <a:ext cx="228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9" name="Straight Connector 28"/>
          <p:cNvCxnSpPr/>
          <p:nvPr/>
        </p:nvCxnSpPr>
        <p:spPr>
          <a:xfrm>
            <a:off x="4191000" y="2266950"/>
            <a:ext cx="228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1" name="Straight Connector 30"/>
          <p:cNvCxnSpPr/>
          <p:nvPr/>
        </p:nvCxnSpPr>
        <p:spPr>
          <a:xfrm>
            <a:off x="1181100" y="3028950"/>
            <a:ext cx="4953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3" name="Straight Connector 32"/>
          <p:cNvCxnSpPr/>
          <p:nvPr/>
        </p:nvCxnSpPr>
        <p:spPr>
          <a:xfrm>
            <a:off x="3048000" y="3028950"/>
            <a:ext cx="1371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5" name="Straight Connector 34"/>
          <p:cNvCxnSpPr/>
          <p:nvPr/>
        </p:nvCxnSpPr>
        <p:spPr>
          <a:xfrm>
            <a:off x="1181100" y="3790950"/>
            <a:ext cx="495300"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7406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500"/>
                                        <p:tgtEl>
                                          <p:spTgt spid="14">
                                            <p:txEl>
                                              <p:pRg st="0" end="0"/>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500"/>
                                        <p:tgtEl>
                                          <p:spTgt spid="17">
                                            <p:txEl>
                                              <p:pRg st="0" end="0"/>
                                            </p:txEl>
                                          </p:spTgt>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animEffect transition="in" filter="wipe(left)">
                                      <p:cBhvr>
                                        <p:cTn id="57" dur="500"/>
                                        <p:tgtEl>
                                          <p:spTgt spid="18">
                                            <p:txEl>
                                              <p:pRg st="0" end="0"/>
                                            </p:txEl>
                                          </p:spTgt>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19">
                                            <p:txEl>
                                              <p:pRg st="0" end="0"/>
                                            </p:txEl>
                                          </p:spTgt>
                                        </p:tgtEl>
                                        <p:attrNameLst>
                                          <p:attrName>style.visibility</p:attrName>
                                        </p:attrNameLst>
                                      </p:cBhvr>
                                      <p:to>
                                        <p:strVal val="visible"/>
                                      </p:to>
                                    </p:set>
                                    <p:animEffect transition="in" filter="wipe(left)">
                                      <p:cBhvr>
                                        <p:cTn id="65" dur="500"/>
                                        <p:tgtEl>
                                          <p:spTgt spid="19">
                                            <p:txEl>
                                              <p:pRg st="0" end="0"/>
                                            </p:txEl>
                                          </p:spTgt>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wipe(left)">
                                      <p:cBhvr>
                                        <p:cTn id="69" dur="500"/>
                                        <p:tgtEl>
                                          <p:spTgt spid="21">
                                            <p:txEl>
                                              <p:pRg st="0" end="0"/>
                                            </p:txEl>
                                          </p:spTgt>
                                        </p:tgtEl>
                                      </p:cBhvr>
                                    </p:animEffect>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21">
                                            <p:txEl>
                                              <p:pRg st="1" end="1"/>
                                            </p:txEl>
                                          </p:spTgt>
                                        </p:tgtEl>
                                        <p:attrNameLst>
                                          <p:attrName>style.visibility</p:attrName>
                                        </p:attrNameLst>
                                      </p:cBhvr>
                                      <p:to>
                                        <p:strVal val="visible"/>
                                      </p:to>
                                    </p:set>
                                    <p:animEffect transition="in" filter="wipe(left)">
                                      <p:cBhvr>
                                        <p:cTn id="73" dur="500"/>
                                        <p:tgtEl>
                                          <p:spTgt spid="2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2">
                                            <p:txEl>
                                              <p:pRg st="0" end="0"/>
                                            </p:txEl>
                                          </p:spTgt>
                                        </p:tgtEl>
                                        <p:attrNameLst>
                                          <p:attrName>style.visibility</p:attrName>
                                        </p:attrNameLst>
                                      </p:cBhvr>
                                      <p:to>
                                        <p:strVal val="visible"/>
                                      </p:to>
                                    </p:set>
                                    <p:animEffect transition="in" filter="wipe(left)">
                                      <p:cBhvr>
                                        <p:cTn id="78" dur="500"/>
                                        <p:tgtEl>
                                          <p:spTgt spid="22">
                                            <p:txEl>
                                              <p:pRg st="0" end="0"/>
                                            </p:txEl>
                                          </p:spTgt>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500"/>
                                        <p:tgtEl>
                                          <p:spTgt spid="35"/>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3">
                                            <p:txEl>
                                              <p:pRg st="0" end="0"/>
                                            </p:txEl>
                                          </p:spTgt>
                                        </p:tgtEl>
                                        <p:attrNameLst>
                                          <p:attrName>style.visibility</p:attrName>
                                        </p:attrNameLst>
                                      </p:cBhvr>
                                      <p:to>
                                        <p:strVal val="visible"/>
                                      </p:to>
                                    </p:set>
                                    <p:animEffect transition="in" filter="wipe(left)">
                                      <p:cBhvr>
                                        <p:cTn id="86" dur="500"/>
                                        <p:tgtEl>
                                          <p:spTgt spid="23">
                                            <p:txEl>
                                              <p:pRg st="0" end="0"/>
                                            </p:txEl>
                                          </p:spTgt>
                                        </p:tgtEl>
                                      </p:cBhvr>
                                    </p:animEffect>
                                  </p:childTnLst>
                                </p:cTn>
                              </p:par>
                            </p:childTnLst>
                          </p:cTn>
                        </p:par>
                        <p:par>
                          <p:cTn id="87" fill="hold">
                            <p:stCondLst>
                              <p:cond delay="1500"/>
                            </p:stCondLst>
                            <p:childTnLst>
                              <p:par>
                                <p:cTn id="88" presetID="53" presetClass="entr" presetSubtype="16" fill="hold" grpId="0" nodeType="afterEffect">
                                  <p:stCondLst>
                                    <p:cond delay="0"/>
                                  </p:stCondLst>
                                  <p:childTnLst>
                                    <p:set>
                                      <p:cBhvr>
                                        <p:cTn id="89" dur="1" fill="hold">
                                          <p:stCondLst>
                                            <p:cond delay="0"/>
                                          </p:stCondLst>
                                        </p:cTn>
                                        <p:tgtEl>
                                          <p:spTgt spid="24">
                                            <p:txEl>
                                              <p:pRg st="0" end="0"/>
                                            </p:txEl>
                                          </p:spTgt>
                                        </p:tgtEl>
                                        <p:attrNameLst>
                                          <p:attrName>style.visibility</p:attrName>
                                        </p:attrNameLst>
                                      </p:cBhvr>
                                      <p:to>
                                        <p:strVal val="visible"/>
                                      </p:to>
                                    </p:set>
                                    <p:anim calcmode="lin" valueType="num">
                                      <p:cBhvr>
                                        <p:cTn id="9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9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2" dur="500"/>
                                        <p:tgtEl>
                                          <p:spTgt spid="24">
                                            <p:txEl>
                                              <p:pRg st="0" end="0"/>
                                            </p:txEl>
                                          </p:spTgt>
                                        </p:tgtEl>
                                      </p:cBhvr>
                                    </p:animEffect>
                                  </p:childTnLst>
                                </p:cTn>
                              </p:par>
                            </p:childTnLst>
                          </p:cTn>
                        </p:par>
                        <p:par>
                          <p:cTn id="93" fill="hold">
                            <p:stCondLst>
                              <p:cond delay="2000"/>
                            </p:stCondLst>
                            <p:childTnLst>
                              <p:par>
                                <p:cTn id="94" presetID="53" presetClass="entr" presetSubtype="16" fill="hold" grpId="0" nodeType="afterEffect">
                                  <p:stCondLst>
                                    <p:cond delay="0"/>
                                  </p:stCondLst>
                                  <p:childTnLst>
                                    <p:set>
                                      <p:cBhvr>
                                        <p:cTn id="95" dur="1" fill="hold">
                                          <p:stCondLst>
                                            <p:cond delay="0"/>
                                          </p:stCondLst>
                                        </p:cTn>
                                        <p:tgtEl>
                                          <p:spTgt spid="25">
                                            <p:txEl>
                                              <p:pRg st="0" end="0"/>
                                            </p:txEl>
                                          </p:spTgt>
                                        </p:tgtEl>
                                        <p:attrNameLst>
                                          <p:attrName>style.visibility</p:attrName>
                                        </p:attrNameLst>
                                      </p:cBhvr>
                                      <p:to>
                                        <p:strVal val="visible"/>
                                      </p:to>
                                    </p:set>
                                    <p:anim calcmode="lin" valueType="num">
                                      <p:cBhvr>
                                        <p:cTn id="96"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97"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P spid="13" grpId="0" build="p"/>
      <p:bldP spid="14" grpId="0" build="p"/>
      <p:bldP spid="15" grpId="0" build="p"/>
      <p:bldP spid="16" grpId="0" build="p"/>
      <p:bldP spid="17" grpId="0" build="p"/>
      <p:bldP spid="18" grpId="0" build="p"/>
      <p:bldP spid="19" grpId="0" build="p"/>
      <p:bldP spid="21" grpId="0" uiExpand="1" build="p"/>
      <p:bldP spid="22" grpId="0" build="p"/>
      <p:bldP spid="23" grpId="0" build="p"/>
      <p:bldP spid="24" grpId="0" build="p"/>
      <p:bldP spid="2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13:24-26</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1242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24</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Another parable put he forth unto them, saying, The kingdom of heaven is likened unto a man which sowed good seed in his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field:</a:t>
            </a:r>
          </a:p>
          <a:p>
            <a:pPr marL="0" indent="0">
              <a:lnSpc>
                <a:spcPts val="3000"/>
              </a:lnSpc>
              <a:buNone/>
            </a:pPr>
            <a:r>
              <a:rPr lang="en-US"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25</a:t>
            </a:r>
            <a:r>
              <a:rPr lang="en-US"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But </a:t>
            </a:r>
            <a:r>
              <a:rPr lang="en-US"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while men slept, his enemy came and sowed tares among the wheat, and went his way</a:t>
            </a:r>
            <a:r>
              <a:rPr lang="en-US"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26</a:t>
            </a:r>
            <a:r>
              <a:rPr lang="en-US"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But when the blade was sprung up, and brought forth fruit, then appeared the tares also.</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64770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John 10:10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13716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10</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thief cometh not, but for to steal, and to kill, and to destroy: I am come that they might have life, and that they might have [it] more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abundantly</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 name="Rectangle 1"/>
          <p:cNvSpPr txBox="1">
            <a:spLocks/>
          </p:cNvSpPr>
          <p:nvPr/>
        </p:nvSpPr>
        <p:spPr>
          <a:xfrm>
            <a:off x="304800" y="2705100"/>
            <a:ext cx="5334000" cy="85725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John 15:1</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304800" y="3333750"/>
            <a:ext cx="8153400" cy="13716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am the true vine, and my Father is the husbandman.</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6007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Terms from Genesis 3</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228600" y="1276351"/>
            <a:ext cx="1143000" cy="533399"/>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Eat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1752600" y="1276351"/>
            <a:ext cx="1371600" cy="533399"/>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13" name="Rectangle 2"/>
          <p:cNvSpPr>
            <a:spLocks noGrp="1"/>
          </p:cNvSpPr>
          <p:nvPr>
            <p:ph sz="quarter" idx="13"/>
          </p:nvPr>
        </p:nvSpPr>
        <p:spPr>
          <a:xfrm>
            <a:off x="4495800" y="1276350"/>
            <a:ext cx="2438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Spiritual</a:t>
            </a:r>
          </a:p>
        </p:txBody>
      </p:sp>
      <p:sp>
        <p:nvSpPr>
          <p:cNvPr id="14" name="Rectangle 2"/>
          <p:cNvSpPr>
            <a:spLocks noGrp="1"/>
          </p:cNvSpPr>
          <p:nvPr>
            <p:ph sz="quarter" idx="13"/>
          </p:nvPr>
        </p:nvSpPr>
        <p:spPr>
          <a:xfrm>
            <a:off x="228600" y="2038350"/>
            <a:ext cx="16002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Garden</a:t>
            </a:r>
          </a:p>
        </p:txBody>
      </p:sp>
      <p:sp>
        <p:nvSpPr>
          <p:cNvPr id="15" name="Rectangle 2"/>
          <p:cNvSpPr>
            <a:spLocks noGrp="1"/>
          </p:cNvSpPr>
          <p:nvPr>
            <p:ph sz="quarter" idx="13"/>
          </p:nvPr>
        </p:nvSpPr>
        <p:spPr>
          <a:xfrm>
            <a:off x="1752600" y="2038350"/>
            <a:ext cx="26670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Garden of Eden</a:t>
            </a:r>
          </a:p>
        </p:txBody>
      </p:sp>
      <p:sp>
        <p:nvSpPr>
          <p:cNvPr id="16" name="Rectangle 2"/>
          <p:cNvSpPr>
            <a:spLocks noGrp="1"/>
          </p:cNvSpPr>
          <p:nvPr>
            <p:ph sz="quarter" idx="13"/>
          </p:nvPr>
        </p:nvSpPr>
        <p:spPr>
          <a:xfrm>
            <a:off x="4500880" y="2038350"/>
            <a:ext cx="380492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Midst of the Garden</a:t>
            </a:r>
          </a:p>
        </p:txBody>
      </p:sp>
      <p:sp>
        <p:nvSpPr>
          <p:cNvPr id="17" name="Rectangle 2"/>
          <p:cNvSpPr>
            <a:spLocks noGrp="1"/>
          </p:cNvSpPr>
          <p:nvPr>
            <p:ph sz="quarter" idx="13"/>
          </p:nvPr>
        </p:nvSpPr>
        <p:spPr>
          <a:xfrm>
            <a:off x="228600" y="2800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Trees</a:t>
            </a:r>
          </a:p>
        </p:txBody>
      </p:sp>
      <p:sp>
        <p:nvSpPr>
          <p:cNvPr id="18" name="Rectangle 2"/>
          <p:cNvSpPr>
            <a:spLocks noGrp="1"/>
          </p:cNvSpPr>
          <p:nvPr>
            <p:ph sz="quarter" idx="13"/>
          </p:nvPr>
        </p:nvSpPr>
        <p:spPr>
          <a:xfrm>
            <a:off x="1752600" y="2800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19" name="Rectangle 2"/>
          <p:cNvSpPr>
            <a:spLocks noGrp="1"/>
          </p:cNvSpPr>
          <p:nvPr>
            <p:ph sz="quarter" idx="13"/>
          </p:nvPr>
        </p:nvSpPr>
        <p:spPr>
          <a:xfrm>
            <a:off x="4495800" y="2800350"/>
            <a:ext cx="17907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Spiritual</a:t>
            </a:r>
          </a:p>
        </p:txBody>
      </p:sp>
      <p:sp>
        <p:nvSpPr>
          <p:cNvPr id="21" name="Rectangle 2"/>
          <p:cNvSpPr>
            <a:spLocks noGrp="1"/>
          </p:cNvSpPr>
          <p:nvPr>
            <p:ph sz="quarter" idx="13"/>
          </p:nvPr>
        </p:nvSpPr>
        <p:spPr>
          <a:xfrm>
            <a:off x="4876800" y="3257550"/>
            <a:ext cx="3962400" cy="1371600"/>
          </a:xfrm>
        </p:spPr>
        <p:txBody>
          <a:bodyPr>
            <a:normAutofit/>
          </a:bodyPr>
          <a:lstStyle>
            <a:extLst/>
          </a:lstStyle>
          <a:p>
            <a:pPr marL="274320" indent="-274320">
              <a:lnSpc>
                <a:spcPts val="3000"/>
              </a:lnSpc>
              <a:spcBef>
                <a:spcPts val="600"/>
              </a:spcBef>
              <a:buFont typeface="Wingdings" panose="05000000000000000000" pitchFamily="2" charset="2"/>
              <a:buChar char="§"/>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 of Life</a:t>
            </a:r>
          </a:p>
          <a:p>
            <a:pPr marL="274320" indent="-274320">
              <a:lnSpc>
                <a:spcPts val="2500"/>
              </a:lnSpc>
              <a:spcBef>
                <a:spcPts val="600"/>
              </a:spcBef>
              <a:buFont typeface="Wingdings" panose="05000000000000000000" pitchFamily="2" charset="2"/>
              <a:buChar char="§"/>
            </a:pP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Tree of the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Knowledge of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Good and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Evil</a:t>
            </a:r>
          </a:p>
        </p:txBody>
      </p:sp>
      <p:sp>
        <p:nvSpPr>
          <p:cNvPr id="22" name="Rectangle 2"/>
          <p:cNvSpPr>
            <a:spLocks noGrp="1"/>
          </p:cNvSpPr>
          <p:nvPr>
            <p:ph sz="quarter" idx="13"/>
          </p:nvPr>
        </p:nvSpPr>
        <p:spPr>
          <a:xfrm>
            <a:off x="228600" y="3562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Fruits</a:t>
            </a:r>
          </a:p>
        </p:txBody>
      </p:sp>
      <p:sp>
        <p:nvSpPr>
          <p:cNvPr id="23" name="Rectangle 2"/>
          <p:cNvSpPr>
            <a:spLocks noGrp="1"/>
          </p:cNvSpPr>
          <p:nvPr>
            <p:ph sz="quarter" idx="13"/>
          </p:nvPr>
        </p:nvSpPr>
        <p:spPr>
          <a:xfrm>
            <a:off x="1752600" y="3562350"/>
            <a:ext cx="1295400" cy="5334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Natural</a:t>
            </a:r>
          </a:p>
        </p:txBody>
      </p:sp>
      <p:sp>
        <p:nvSpPr>
          <p:cNvPr id="24" name="Rectangle 2"/>
          <p:cNvSpPr>
            <a:spLocks noGrp="1"/>
          </p:cNvSpPr>
          <p:nvPr>
            <p:ph sz="quarter" idx="13"/>
          </p:nvPr>
        </p:nvSpPr>
        <p:spPr>
          <a:xfrm>
            <a:off x="3962400" y="3333750"/>
            <a:ext cx="1295400" cy="533400"/>
          </a:xfrm>
        </p:spPr>
        <p:txBody>
          <a:bodyPr>
            <a:normAutofit/>
          </a:bodyPr>
          <a:lstStyle>
            <a:extLst/>
          </a:lstStyle>
          <a:p>
            <a:pPr marL="0" indent="0">
              <a:lnSpc>
                <a:spcPts val="3000"/>
              </a:lnSpc>
              <a:buNone/>
            </a:pPr>
            <a:r>
              <a:rPr lang="en-US" altLang="x-none"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LIFE</a:t>
            </a:r>
            <a:endParaRPr lang="en-US" altLang="x-none"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5" name="Rectangle 2"/>
          <p:cNvSpPr>
            <a:spLocks noGrp="1"/>
          </p:cNvSpPr>
          <p:nvPr>
            <p:ph sz="quarter" idx="13"/>
          </p:nvPr>
        </p:nvSpPr>
        <p:spPr>
          <a:xfrm>
            <a:off x="3505200" y="3943350"/>
            <a:ext cx="1600200" cy="533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DEATH</a:t>
            </a:r>
          </a:p>
        </p:txBody>
      </p:sp>
      <p:cxnSp>
        <p:nvCxnSpPr>
          <p:cNvPr id="6" name="Straight Connector 5"/>
          <p:cNvCxnSpPr/>
          <p:nvPr/>
        </p:nvCxnSpPr>
        <p:spPr>
          <a:xfrm>
            <a:off x="914400" y="1504950"/>
            <a:ext cx="7620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3048000" y="1504950"/>
            <a:ext cx="1371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7" name="Straight Connector 26"/>
          <p:cNvCxnSpPr/>
          <p:nvPr/>
        </p:nvCxnSpPr>
        <p:spPr>
          <a:xfrm>
            <a:off x="1458807" y="2266950"/>
            <a:ext cx="228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9" name="Straight Connector 28"/>
          <p:cNvCxnSpPr/>
          <p:nvPr/>
        </p:nvCxnSpPr>
        <p:spPr>
          <a:xfrm>
            <a:off x="4191000" y="2266950"/>
            <a:ext cx="228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1" name="Straight Connector 30"/>
          <p:cNvCxnSpPr/>
          <p:nvPr/>
        </p:nvCxnSpPr>
        <p:spPr>
          <a:xfrm>
            <a:off x="1181100" y="3028950"/>
            <a:ext cx="4953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3" name="Straight Connector 32"/>
          <p:cNvCxnSpPr/>
          <p:nvPr/>
        </p:nvCxnSpPr>
        <p:spPr>
          <a:xfrm>
            <a:off x="3048000" y="3028950"/>
            <a:ext cx="13716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5" name="Straight Connector 34"/>
          <p:cNvCxnSpPr/>
          <p:nvPr/>
        </p:nvCxnSpPr>
        <p:spPr>
          <a:xfrm>
            <a:off x="1181100" y="3790950"/>
            <a:ext cx="495300"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6368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1276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Proverbs 30:20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2038350"/>
            <a:ext cx="6858000" cy="22098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20</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Such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is the way of an adulterous woman; she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eateth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and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wipeth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her mouth, and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saith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I have done no wickedness.</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2986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31" name="Straight Arrow Connector 30"/>
          <p:cNvCxnSpPr>
            <a:stCxn id="13" idx="3"/>
          </p:cNvCxnSpPr>
          <p:nvPr/>
        </p:nvCxnSpPr>
        <p:spPr>
          <a:xfrm>
            <a:off x="5715000" y="20002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648200" y="781050"/>
            <a:ext cx="685800" cy="876299"/>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733800" y="7810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13" idx="1"/>
            <a:endCxn id="14" idx="0"/>
          </p:cNvCxnSpPr>
          <p:nvPr/>
        </p:nvCxnSpPr>
        <p:spPr>
          <a:xfrm flipH="1">
            <a:off x="2590800" y="2000250"/>
            <a:ext cx="8382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3429000" y="1707862"/>
            <a:ext cx="2286000" cy="584775"/>
          </a:xfrm>
          <a:prstGeom prst="rect">
            <a:avLst/>
          </a:prstGeom>
          <a:no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effectLst>
                  <a:outerShdw blurRad="50800" dist="38100" dir="2700000" algn="tl" rotWithShape="0">
                    <a:prstClr val="black">
                      <a:alpha val="40000"/>
                    </a:prstClr>
                  </a:outerShdw>
                </a:effectLst>
                <a:latin typeface="Calibri" panose="020F0502020204030204" pitchFamily="34" charset="0"/>
              </a:rPr>
              <a:t>WOMAN</a:t>
            </a:r>
            <a:endParaRPr lang="en-US" sz="3200" b="1" dirty="0">
              <a:ln/>
              <a:solidFill>
                <a:schemeClr val="accent3"/>
              </a:solidFill>
              <a:effectLst>
                <a:outerShdw blurRad="50800" dist="38100" dir="2700000" algn="tl" rotWithShape="0">
                  <a:prstClr val="black">
                    <a:alpha val="40000"/>
                  </a:prstClr>
                </a:outerShdw>
              </a:effectLst>
              <a:latin typeface="Calibri" panose="020F0502020204030204" pitchFamily="34" charset="0"/>
            </a:endParaRPr>
          </a:p>
        </p:txBody>
      </p:sp>
      <p:sp>
        <p:nvSpPr>
          <p:cNvPr id="14" name="Rounded Rectangle 13"/>
          <p:cNvSpPr/>
          <p:nvPr/>
        </p:nvSpPr>
        <p:spPr>
          <a:xfrm>
            <a:off x="14478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p:cNvSpPr txBox="1"/>
          <p:nvPr/>
        </p:nvSpPr>
        <p:spPr>
          <a:xfrm>
            <a:off x="1447800" y="29270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CAIN</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6" name="Rounded Rectangle 15"/>
          <p:cNvSpPr/>
          <p:nvPr/>
        </p:nvSpPr>
        <p:spPr>
          <a:xfrm>
            <a:off x="53340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5334000" y="2927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ABEL</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43" name="Left-Right Arrow 42"/>
          <p:cNvSpPr/>
          <p:nvPr/>
        </p:nvSpPr>
        <p:spPr>
          <a:xfrm>
            <a:off x="3755390" y="2800350"/>
            <a:ext cx="1562100" cy="8382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883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500"/>
                                        <p:tgtEl>
                                          <p:spTgt spid="31"/>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2" grpId="0" animBg="1"/>
      <p:bldP spid="13" grpId="0"/>
      <p:bldP spid="14" grpId="0" animBg="1"/>
      <p:bldP spid="15" grpId="0"/>
      <p:bldP spid="16" grpId="0" animBg="1"/>
      <p:bldP spid="17"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4:1-2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Adam knew Eve his wife; and she conceived, and bare Cain, and said, I have gotten a man from the LORD</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she again bare his brother Abel. And Abel was a keeper of sheep, but Cain was a tiller of the ground.</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569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31" name="Straight Arrow Connector 30"/>
          <p:cNvCxnSpPr>
            <a:stCxn id="13" idx="3"/>
          </p:cNvCxnSpPr>
          <p:nvPr/>
        </p:nvCxnSpPr>
        <p:spPr>
          <a:xfrm>
            <a:off x="5715000" y="20002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648200" y="781050"/>
            <a:ext cx="685800" cy="876299"/>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733800" y="7810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13" idx="1"/>
            <a:endCxn id="14" idx="0"/>
          </p:cNvCxnSpPr>
          <p:nvPr/>
        </p:nvCxnSpPr>
        <p:spPr>
          <a:xfrm flipH="1">
            <a:off x="2590800" y="2000250"/>
            <a:ext cx="8382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3429000" y="1707862"/>
            <a:ext cx="2286000" cy="584775"/>
          </a:xfrm>
          <a:prstGeom prst="rect">
            <a:avLst/>
          </a:prstGeom>
          <a:no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effectLst>
                  <a:outerShdw blurRad="50800" dist="38100" dir="2700000" algn="tl" rotWithShape="0">
                    <a:prstClr val="black">
                      <a:alpha val="40000"/>
                    </a:prstClr>
                  </a:outerShdw>
                </a:effectLst>
                <a:latin typeface="Calibri" panose="020F0502020204030204" pitchFamily="34" charset="0"/>
              </a:rPr>
              <a:t>WOMAN</a:t>
            </a:r>
            <a:endParaRPr lang="en-US" sz="3200" b="1" dirty="0">
              <a:ln/>
              <a:solidFill>
                <a:schemeClr val="accent3"/>
              </a:solidFill>
              <a:effectLst>
                <a:outerShdw blurRad="50800" dist="38100" dir="2700000" algn="tl" rotWithShape="0">
                  <a:prstClr val="black">
                    <a:alpha val="40000"/>
                  </a:prstClr>
                </a:outerShdw>
              </a:effectLst>
              <a:latin typeface="Calibri" panose="020F0502020204030204" pitchFamily="34" charset="0"/>
            </a:endParaRPr>
          </a:p>
        </p:txBody>
      </p:sp>
      <p:sp>
        <p:nvSpPr>
          <p:cNvPr id="14" name="Rounded Rectangle 13"/>
          <p:cNvSpPr/>
          <p:nvPr/>
        </p:nvSpPr>
        <p:spPr>
          <a:xfrm>
            <a:off x="14478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p:cNvSpPr txBox="1"/>
          <p:nvPr/>
        </p:nvSpPr>
        <p:spPr>
          <a:xfrm>
            <a:off x="1447800" y="29270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CAIN</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6" name="Rounded Rectangle 15"/>
          <p:cNvSpPr/>
          <p:nvPr/>
        </p:nvSpPr>
        <p:spPr>
          <a:xfrm>
            <a:off x="53340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5334000" y="2927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ABEL</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43" name="Left-Right Arrow 42"/>
          <p:cNvSpPr/>
          <p:nvPr/>
        </p:nvSpPr>
        <p:spPr>
          <a:xfrm>
            <a:off x="3755390" y="2800350"/>
            <a:ext cx="1562100" cy="8382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extBox 1"/>
          <p:cNvSpPr txBox="1"/>
          <p:nvPr/>
        </p:nvSpPr>
        <p:spPr>
          <a:xfrm>
            <a:off x="3771900" y="2853720"/>
            <a:ext cx="1562100" cy="784830"/>
          </a:xfrm>
          <a:prstGeom prst="rect">
            <a:avLst/>
          </a:prstGeom>
          <a:noFill/>
        </p:spPr>
        <p:txBody>
          <a:bodyPr wrap="square" rtlCol="0">
            <a:spAutoFit/>
          </a:bodyPr>
          <a:lstStyle/>
          <a:p>
            <a:pPr algn="ctr">
              <a:lnSpc>
                <a:spcPts val="1800"/>
              </a:lnSpc>
            </a:pPr>
            <a:r>
              <a:rPr lang="en-US" sz="2000" dirty="0" smtClean="0">
                <a:effectLst>
                  <a:outerShdw blurRad="38100" dist="38100" dir="2700000" algn="tl">
                    <a:srgbClr val="000000">
                      <a:alpha val="43137"/>
                    </a:srgbClr>
                  </a:outerShdw>
                </a:effectLst>
                <a:latin typeface="Calibri" panose="020F0502020204030204" pitchFamily="34" charset="0"/>
              </a:rPr>
              <a:t>Born at the same time, but not twins</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0153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11239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3:20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809751"/>
            <a:ext cx="7620000" cy="28956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20</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Adam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called his wife’s name Eve; because she was the </a:t>
            </a:r>
            <a:r>
              <a:rPr lang="en-US" altLang="x-none" sz="2800" b="1"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mother of all living</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27502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31" name="Straight Arrow Connector 30"/>
          <p:cNvCxnSpPr>
            <a:stCxn id="13" idx="3"/>
          </p:cNvCxnSpPr>
          <p:nvPr/>
        </p:nvCxnSpPr>
        <p:spPr>
          <a:xfrm>
            <a:off x="5715000" y="20002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648200" y="781050"/>
            <a:ext cx="685800" cy="876299"/>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733800" y="7810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13" idx="1"/>
            <a:endCxn id="14" idx="0"/>
          </p:cNvCxnSpPr>
          <p:nvPr/>
        </p:nvCxnSpPr>
        <p:spPr>
          <a:xfrm flipH="1">
            <a:off x="2590800" y="2000250"/>
            <a:ext cx="8382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3429000" y="1707862"/>
            <a:ext cx="2286000" cy="584775"/>
          </a:xfrm>
          <a:prstGeom prst="rect">
            <a:avLst/>
          </a:prstGeom>
          <a:no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effectLst>
                  <a:outerShdw blurRad="50800" dist="38100" dir="2700000" algn="tl" rotWithShape="0">
                    <a:prstClr val="black">
                      <a:alpha val="40000"/>
                    </a:prstClr>
                  </a:outerShdw>
                </a:effectLst>
                <a:latin typeface="Calibri" panose="020F0502020204030204" pitchFamily="34" charset="0"/>
              </a:rPr>
              <a:t>WOMAN</a:t>
            </a:r>
            <a:endParaRPr lang="en-US" sz="3200" b="1" dirty="0">
              <a:ln/>
              <a:solidFill>
                <a:schemeClr val="accent3"/>
              </a:solidFill>
              <a:effectLst>
                <a:outerShdw blurRad="50800" dist="38100" dir="2700000" algn="tl" rotWithShape="0">
                  <a:prstClr val="black">
                    <a:alpha val="40000"/>
                  </a:prstClr>
                </a:outerShdw>
              </a:effectLst>
              <a:latin typeface="Calibri" panose="020F0502020204030204" pitchFamily="34" charset="0"/>
            </a:endParaRPr>
          </a:p>
        </p:txBody>
      </p:sp>
      <p:sp>
        <p:nvSpPr>
          <p:cNvPr id="14" name="Rounded Rectangle 13"/>
          <p:cNvSpPr/>
          <p:nvPr/>
        </p:nvSpPr>
        <p:spPr>
          <a:xfrm>
            <a:off x="14478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p:cNvSpPr txBox="1"/>
          <p:nvPr/>
        </p:nvSpPr>
        <p:spPr>
          <a:xfrm>
            <a:off x="1447800" y="29270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CAIN</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6" name="Rounded Rectangle 15"/>
          <p:cNvSpPr/>
          <p:nvPr/>
        </p:nvSpPr>
        <p:spPr>
          <a:xfrm>
            <a:off x="53340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5334000" y="2927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ABEL</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40" name="TextBox 39"/>
          <p:cNvSpPr txBox="1"/>
          <p:nvPr/>
        </p:nvSpPr>
        <p:spPr>
          <a:xfrm>
            <a:off x="3429000" y="1504950"/>
            <a:ext cx="2286000" cy="830997"/>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chemeClr val="bg1">
                    <a:shade val="50000"/>
                  </a:schemeClr>
                </a:solidFill>
                <a:latin typeface="Calibri" panose="020F0502020204030204" pitchFamily="34" charset="0"/>
              </a:rPr>
              <a:t>EVE</a:t>
            </a:r>
            <a:endParaRPr lang="en-US" sz="4800" b="1" dirty="0">
              <a:ln w="50800"/>
              <a:solidFill>
                <a:schemeClr val="bg1">
                  <a:shade val="50000"/>
                </a:schemeClr>
              </a:solidFill>
              <a:latin typeface="Calibri" panose="020F0502020204030204" pitchFamily="34" charset="0"/>
            </a:endParaRPr>
          </a:p>
        </p:txBody>
      </p:sp>
      <p:sp>
        <p:nvSpPr>
          <p:cNvPr id="41" name="TextBox 40"/>
          <p:cNvSpPr txBox="1"/>
          <p:nvPr/>
        </p:nvSpPr>
        <p:spPr>
          <a:xfrm>
            <a:off x="3429000" y="2038350"/>
            <a:ext cx="2286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latin typeface="Calibri" panose="020F0502020204030204" pitchFamily="34" charset="0"/>
              </a:rPr>
              <a:t>Mother of all living</a:t>
            </a:r>
            <a:endParaRPr lang="en-US" b="1" dirty="0">
              <a:effectLst>
                <a:outerShdw blurRad="38100" dist="38100" dir="2700000" algn="tl">
                  <a:srgbClr val="000000">
                    <a:alpha val="43137"/>
                  </a:srgbClr>
                </a:outerShdw>
              </a:effectLst>
              <a:latin typeface="Calibri" panose="020F0502020204030204" pitchFamily="34" charset="0"/>
            </a:endParaRPr>
          </a:p>
        </p:txBody>
      </p:sp>
      <p:sp>
        <p:nvSpPr>
          <p:cNvPr id="43" name="Left-Right Arrow 42"/>
          <p:cNvSpPr/>
          <p:nvPr/>
        </p:nvSpPr>
        <p:spPr>
          <a:xfrm>
            <a:off x="3755390" y="2800350"/>
            <a:ext cx="1562100" cy="8382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extBox 1"/>
          <p:cNvSpPr txBox="1"/>
          <p:nvPr/>
        </p:nvSpPr>
        <p:spPr>
          <a:xfrm>
            <a:off x="3771900" y="2853720"/>
            <a:ext cx="1562100" cy="784830"/>
          </a:xfrm>
          <a:prstGeom prst="rect">
            <a:avLst/>
          </a:prstGeom>
          <a:noFill/>
        </p:spPr>
        <p:txBody>
          <a:bodyPr wrap="square" rtlCol="0">
            <a:spAutoFit/>
          </a:bodyPr>
          <a:lstStyle/>
          <a:p>
            <a:pPr algn="ctr">
              <a:lnSpc>
                <a:spcPts val="1800"/>
              </a:lnSpc>
            </a:pPr>
            <a:r>
              <a:rPr lang="en-US" sz="2000" dirty="0" smtClean="0">
                <a:effectLst>
                  <a:outerShdw blurRad="38100" dist="38100" dir="2700000" algn="tl">
                    <a:srgbClr val="000000">
                      <a:alpha val="43137"/>
                    </a:srgbClr>
                  </a:outerShdw>
                </a:effectLst>
                <a:latin typeface="Calibri" panose="020F0502020204030204" pitchFamily="34" charset="0"/>
              </a:rPr>
              <a:t>Born at the same time, but not twins</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79566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34" name="Straight Arrow Connector 33"/>
          <p:cNvCxnSpPr>
            <a:stCxn id="16" idx="2"/>
          </p:cNvCxnSpPr>
          <p:nvPr/>
        </p:nvCxnSpPr>
        <p:spPr>
          <a:xfrm flipH="1">
            <a:off x="6475307" y="3562350"/>
            <a:ext cx="1693" cy="4572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p:nvPr/>
        </p:nvCxnSpPr>
        <p:spPr>
          <a:xfrm>
            <a:off x="5715000" y="20002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648200" y="781050"/>
            <a:ext cx="685800" cy="876299"/>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733800" y="7810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endCxn id="14" idx="0"/>
          </p:cNvCxnSpPr>
          <p:nvPr/>
        </p:nvCxnSpPr>
        <p:spPr>
          <a:xfrm flipH="1">
            <a:off x="2590800" y="2000250"/>
            <a:ext cx="8382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 name="Rounded Rectangle 13"/>
          <p:cNvSpPr/>
          <p:nvPr/>
        </p:nvSpPr>
        <p:spPr>
          <a:xfrm>
            <a:off x="14478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p:cNvSpPr txBox="1"/>
          <p:nvPr/>
        </p:nvSpPr>
        <p:spPr>
          <a:xfrm>
            <a:off x="1447800" y="29270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CAIN</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6" name="Rounded Rectangle 15"/>
          <p:cNvSpPr/>
          <p:nvPr/>
        </p:nvSpPr>
        <p:spPr>
          <a:xfrm>
            <a:off x="53340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5334000" y="2927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ABEL</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8" name="Rounded Rectangle 17"/>
          <p:cNvSpPr/>
          <p:nvPr/>
        </p:nvSpPr>
        <p:spPr>
          <a:xfrm>
            <a:off x="5334000" y="4019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TextBox 18"/>
          <p:cNvSpPr txBox="1"/>
          <p:nvPr/>
        </p:nvSpPr>
        <p:spPr>
          <a:xfrm>
            <a:off x="5334000" y="4070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SETH</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39" name="Multiply 38"/>
          <p:cNvSpPr/>
          <p:nvPr/>
        </p:nvSpPr>
        <p:spPr>
          <a:xfrm>
            <a:off x="5446607" y="2698893"/>
            <a:ext cx="2057400" cy="1041113"/>
          </a:xfrm>
          <a:prstGeom prst="mathMultiply">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0" name="TextBox 39"/>
          <p:cNvSpPr txBox="1"/>
          <p:nvPr/>
        </p:nvSpPr>
        <p:spPr>
          <a:xfrm>
            <a:off x="3425613" y="1504950"/>
            <a:ext cx="2286000" cy="830997"/>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chemeClr val="bg1">
                    <a:shade val="50000"/>
                  </a:schemeClr>
                </a:solidFill>
                <a:latin typeface="Calibri" panose="020F0502020204030204" pitchFamily="34" charset="0"/>
              </a:rPr>
              <a:t>EVE</a:t>
            </a:r>
            <a:endParaRPr lang="en-US" sz="4800" b="1" dirty="0">
              <a:ln w="50800"/>
              <a:solidFill>
                <a:schemeClr val="bg1">
                  <a:shade val="50000"/>
                </a:schemeClr>
              </a:solidFill>
              <a:latin typeface="Calibri" panose="020F0502020204030204" pitchFamily="34" charset="0"/>
            </a:endParaRPr>
          </a:p>
        </p:txBody>
      </p:sp>
      <p:sp>
        <p:nvSpPr>
          <p:cNvPr id="41" name="TextBox 40"/>
          <p:cNvSpPr txBox="1"/>
          <p:nvPr/>
        </p:nvSpPr>
        <p:spPr>
          <a:xfrm>
            <a:off x="3429000" y="2038350"/>
            <a:ext cx="2286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latin typeface="Calibri" panose="020F0502020204030204" pitchFamily="34" charset="0"/>
              </a:rPr>
              <a:t>Mother of all living</a:t>
            </a:r>
            <a:endParaRPr lang="en-US"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99371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500" fill="hold"/>
                                        <p:tgtEl>
                                          <p:spTgt spid="39"/>
                                        </p:tgtEl>
                                        <p:attrNameLst>
                                          <p:attrName>ppt_w</p:attrName>
                                        </p:attrNameLst>
                                      </p:cBhvr>
                                      <p:tavLst>
                                        <p:tav tm="0">
                                          <p:val>
                                            <p:fltVal val="0"/>
                                          </p:val>
                                        </p:tav>
                                        <p:tav tm="100000">
                                          <p:val>
                                            <p:strVal val="#ppt_w"/>
                                          </p:val>
                                        </p:tav>
                                      </p:tavLst>
                                    </p:anim>
                                    <p:anim calcmode="lin" valueType="num">
                                      <p:cBhvr>
                                        <p:cTn id="8" dur="1500" fill="hold"/>
                                        <p:tgtEl>
                                          <p:spTgt spid="39"/>
                                        </p:tgtEl>
                                        <p:attrNameLst>
                                          <p:attrName>ppt_h</p:attrName>
                                        </p:attrNameLst>
                                      </p:cBhvr>
                                      <p:tavLst>
                                        <p:tav tm="0">
                                          <p:val>
                                            <p:fltVal val="0"/>
                                          </p:val>
                                        </p:tav>
                                        <p:tav tm="100000">
                                          <p:val>
                                            <p:strVal val="#ppt_h"/>
                                          </p:val>
                                        </p:tav>
                                      </p:tavLst>
                                    </p:anim>
                                    <p:anim calcmode="lin" valueType="num">
                                      <p:cBhvr>
                                        <p:cTn id="9" dur="1500" fill="hold"/>
                                        <p:tgtEl>
                                          <p:spTgt spid="39"/>
                                        </p:tgtEl>
                                        <p:attrNameLst>
                                          <p:attrName>style.rotation</p:attrName>
                                        </p:attrNameLst>
                                      </p:cBhvr>
                                      <p:tavLst>
                                        <p:tav tm="0">
                                          <p:val>
                                            <p:fltVal val="360"/>
                                          </p:val>
                                        </p:tav>
                                        <p:tav tm="100000">
                                          <p:val>
                                            <p:fltVal val="0"/>
                                          </p:val>
                                        </p:tav>
                                      </p:tavLst>
                                    </p:anim>
                                    <p:animEffect transition="in" filter="fade">
                                      <p:cBhvr>
                                        <p:cTn id="10" dur="1500"/>
                                        <p:tgtEl>
                                          <p:spTgt spid="39"/>
                                        </p:tgtEl>
                                      </p:cBhvr>
                                    </p:animEffect>
                                  </p:childTnLst>
                                </p:cTn>
                              </p:par>
                            </p:childTnLst>
                          </p:cTn>
                        </p:par>
                        <p:par>
                          <p:cTn id="11" fill="hold">
                            <p:stCondLst>
                              <p:cond delay="1500"/>
                            </p:stCondLst>
                            <p:childTnLst>
                              <p:par>
                                <p:cTn id="12" presetID="22" presetClass="entr" presetSubtype="1"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Ref idx="1001">
        <a:schemeClr val="bg2"/>
      </p:bgRef>
    </p:bg>
    <p:spTree>
      <p:nvGrpSpPr>
        <p:cNvPr id="1" name=""/>
        <p:cNvGrpSpPr/>
        <p:nvPr/>
      </p:nvGrpSpPr>
      <p:grpSpPr>
        <a:xfrm>
          <a:off x="0" y="0"/>
          <a:ext cx="0" cy="0"/>
          <a:chOff x="0" y="0"/>
          <a:chExt cx="0" cy="0"/>
        </a:xfrm>
      </p:grpSpPr>
      <p:cxnSp>
        <p:nvCxnSpPr>
          <p:cNvPr id="34" name="Straight Arrow Connector 33"/>
          <p:cNvCxnSpPr>
            <a:stCxn id="16" idx="2"/>
          </p:cNvCxnSpPr>
          <p:nvPr/>
        </p:nvCxnSpPr>
        <p:spPr>
          <a:xfrm flipH="1">
            <a:off x="6475307" y="3562350"/>
            <a:ext cx="1693" cy="4572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13" idx="3"/>
          </p:cNvCxnSpPr>
          <p:nvPr/>
        </p:nvCxnSpPr>
        <p:spPr>
          <a:xfrm>
            <a:off x="5715000" y="20002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648200" y="781050"/>
            <a:ext cx="685800" cy="876299"/>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733800" y="781050"/>
            <a:ext cx="7620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13" idx="1"/>
            <a:endCxn id="14" idx="0"/>
          </p:cNvCxnSpPr>
          <p:nvPr/>
        </p:nvCxnSpPr>
        <p:spPr>
          <a:xfrm flipH="1">
            <a:off x="2590800" y="2000250"/>
            <a:ext cx="838200" cy="876300"/>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14478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TextBox 6"/>
          <p:cNvSpPr txBox="1"/>
          <p:nvPr/>
        </p:nvSpPr>
        <p:spPr>
          <a:xfrm>
            <a:off x="1447800" y="4886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Serpent</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334000" y="4381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TextBox 10"/>
          <p:cNvSpPr txBox="1"/>
          <p:nvPr/>
        </p:nvSpPr>
        <p:spPr>
          <a:xfrm>
            <a:off x="5334000" y="4886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2" name="Rounded Rectangle 11"/>
          <p:cNvSpPr/>
          <p:nvPr/>
        </p:nvSpPr>
        <p:spPr>
          <a:xfrm>
            <a:off x="3429000" y="16573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 name="TextBox 12"/>
          <p:cNvSpPr txBox="1"/>
          <p:nvPr/>
        </p:nvSpPr>
        <p:spPr>
          <a:xfrm>
            <a:off x="3429000" y="1707862"/>
            <a:ext cx="2286000" cy="584775"/>
          </a:xfrm>
          <a:prstGeom prst="rect">
            <a:avLst/>
          </a:prstGeom>
          <a:no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effectLst>
                  <a:outerShdw blurRad="50800" dist="38100" dir="2700000" algn="tl" rotWithShape="0">
                    <a:prstClr val="black">
                      <a:alpha val="40000"/>
                    </a:prstClr>
                  </a:outerShdw>
                </a:effectLst>
                <a:latin typeface="Calibri" panose="020F0502020204030204" pitchFamily="34" charset="0"/>
              </a:rPr>
              <a:t>WOMAN</a:t>
            </a:r>
            <a:endParaRPr lang="en-US" sz="3200" b="1" dirty="0">
              <a:ln/>
              <a:solidFill>
                <a:schemeClr val="accent3"/>
              </a:solidFill>
              <a:effectLst>
                <a:outerShdw blurRad="50800" dist="38100" dir="2700000" algn="tl" rotWithShape="0">
                  <a:prstClr val="black">
                    <a:alpha val="40000"/>
                  </a:prstClr>
                </a:outerShdw>
              </a:effectLst>
              <a:latin typeface="Calibri" panose="020F0502020204030204" pitchFamily="34" charset="0"/>
            </a:endParaRPr>
          </a:p>
        </p:txBody>
      </p:sp>
      <p:sp>
        <p:nvSpPr>
          <p:cNvPr id="14" name="Rounded Rectangle 13"/>
          <p:cNvSpPr/>
          <p:nvPr/>
        </p:nvSpPr>
        <p:spPr>
          <a:xfrm>
            <a:off x="14478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p:cNvSpPr txBox="1"/>
          <p:nvPr/>
        </p:nvSpPr>
        <p:spPr>
          <a:xfrm>
            <a:off x="1447800" y="2927062"/>
            <a:ext cx="2286000" cy="584775"/>
          </a:xfrm>
          <a:prstGeom prst="rect">
            <a:avLst/>
          </a:prstGeom>
          <a:noFill/>
        </p:spPr>
        <p:txBody>
          <a:bodyPr wrap="square" rtlCol="0" anchor="ctr">
            <a:spAutoFit/>
          </a:bodyPr>
          <a:lstStyle/>
          <a:p>
            <a:pPr algn="ctr"/>
            <a:r>
              <a:rPr lang="en-US" sz="3200" b="1" cap="all" spc="-8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anose="020F0502020204030204" pitchFamily="34" charset="0"/>
              </a:rPr>
              <a:t>CAIN</a:t>
            </a:r>
            <a:endParaRPr lang="en-US" sz="3200" cap="all" spc="-80" dirty="0">
              <a:effectLst>
                <a:outerShdw blurRad="38100" dist="38100" dir="2700000" algn="tl">
                  <a:srgbClr val="000000">
                    <a:alpha val="43137"/>
                  </a:srgbClr>
                </a:outerShdw>
              </a:effectLst>
              <a:latin typeface="Calibri" panose="020F0502020204030204" pitchFamily="34" charset="0"/>
            </a:endParaRPr>
          </a:p>
        </p:txBody>
      </p:sp>
      <p:sp>
        <p:nvSpPr>
          <p:cNvPr id="16" name="Rounded Rectangle 15"/>
          <p:cNvSpPr/>
          <p:nvPr/>
        </p:nvSpPr>
        <p:spPr>
          <a:xfrm>
            <a:off x="5334000" y="2876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extBox 16"/>
          <p:cNvSpPr txBox="1"/>
          <p:nvPr/>
        </p:nvSpPr>
        <p:spPr>
          <a:xfrm>
            <a:off x="5334000" y="2927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ABEL</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18" name="Rounded Rectangle 17"/>
          <p:cNvSpPr/>
          <p:nvPr/>
        </p:nvSpPr>
        <p:spPr>
          <a:xfrm>
            <a:off x="5334000" y="4019550"/>
            <a:ext cx="2286000" cy="6858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TextBox 18"/>
          <p:cNvSpPr txBox="1"/>
          <p:nvPr/>
        </p:nvSpPr>
        <p:spPr>
          <a:xfrm>
            <a:off x="5334000" y="4070062"/>
            <a:ext cx="2286000" cy="584775"/>
          </a:xfrm>
          <a:prstGeom prst="rect">
            <a:avLst/>
          </a:prstGeom>
          <a:noFill/>
        </p:spPr>
        <p:txBody>
          <a:bodyPr wrap="square" rtlCol="0" anchor="ctr">
            <a:spAutoFit/>
          </a:bodyPr>
          <a:lstStyle/>
          <a:p>
            <a:pPr algn="ctr"/>
            <a:r>
              <a:rPr lang="en-US" sz="3200"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SETH</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sp>
        <p:nvSpPr>
          <p:cNvPr id="39" name="Multiply 38"/>
          <p:cNvSpPr/>
          <p:nvPr/>
        </p:nvSpPr>
        <p:spPr>
          <a:xfrm>
            <a:off x="5446607" y="2698893"/>
            <a:ext cx="2057400" cy="1041113"/>
          </a:xfrm>
          <a:prstGeom prst="mathMultiply">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0" name="TextBox 39"/>
          <p:cNvSpPr txBox="1"/>
          <p:nvPr/>
        </p:nvSpPr>
        <p:spPr>
          <a:xfrm>
            <a:off x="3429000" y="1504950"/>
            <a:ext cx="2286000" cy="830997"/>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chemeClr val="bg1">
                    <a:shade val="50000"/>
                  </a:schemeClr>
                </a:solidFill>
                <a:latin typeface="Calibri" panose="020F0502020204030204" pitchFamily="34" charset="0"/>
              </a:rPr>
              <a:t>EVE</a:t>
            </a:r>
            <a:endParaRPr lang="en-US" sz="4800" b="1" dirty="0">
              <a:ln w="50800"/>
              <a:solidFill>
                <a:schemeClr val="bg1">
                  <a:shade val="50000"/>
                </a:schemeClr>
              </a:solidFill>
              <a:latin typeface="Calibri" panose="020F0502020204030204" pitchFamily="34" charset="0"/>
            </a:endParaRPr>
          </a:p>
        </p:txBody>
      </p:sp>
      <p:sp>
        <p:nvSpPr>
          <p:cNvPr id="41" name="TextBox 40"/>
          <p:cNvSpPr txBox="1"/>
          <p:nvPr/>
        </p:nvSpPr>
        <p:spPr>
          <a:xfrm>
            <a:off x="3429000" y="2038350"/>
            <a:ext cx="22860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latin typeface="Calibri" panose="020F0502020204030204" pitchFamily="34" charset="0"/>
              </a:rPr>
              <a:t>Mother of all living</a:t>
            </a:r>
            <a:endParaRPr lang="en-US" b="1" dirty="0">
              <a:effectLst>
                <a:outerShdw blurRad="38100" dist="38100" dir="2700000" algn="tl">
                  <a:srgbClr val="000000">
                    <a:alpha val="43137"/>
                  </a:srgbClr>
                </a:outerShdw>
              </a:effectLst>
              <a:latin typeface="Calibri" panose="020F0502020204030204" pitchFamily="34" charset="0"/>
            </a:endParaRPr>
          </a:p>
        </p:txBody>
      </p:sp>
      <p:sp>
        <p:nvSpPr>
          <p:cNvPr id="43" name="Left-Right Arrow 42"/>
          <p:cNvSpPr/>
          <p:nvPr/>
        </p:nvSpPr>
        <p:spPr>
          <a:xfrm>
            <a:off x="3755390" y="2800350"/>
            <a:ext cx="1562100" cy="8382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extBox 1"/>
          <p:cNvSpPr txBox="1"/>
          <p:nvPr/>
        </p:nvSpPr>
        <p:spPr>
          <a:xfrm>
            <a:off x="3771900" y="2853720"/>
            <a:ext cx="1562100" cy="784830"/>
          </a:xfrm>
          <a:prstGeom prst="rect">
            <a:avLst/>
          </a:prstGeom>
          <a:noFill/>
        </p:spPr>
        <p:txBody>
          <a:bodyPr wrap="square" rtlCol="0">
            <a:spAutoFit/>
          </a:bodyPr>
          <a:lstStyle/>
          <a:p>
            <a:pPr algn="ctr">
              <a:lnSpc>
                <a:spcPts val="1800"/>
              </a:lnSpc>
            </a:pPr>
            <a:r>
              <a:rPr lang="en-US" sz="2000" dirty="0" smtClean="0">
                <a:effectLst>
                  <a:outerShdw blurRad="38100" dist="38100" dir="2700000" algn="tl">
                    <a:srgbClr val="000000">
                      <a:alpha val="43137"/>
                    </a:srgbClr>
                  </a:outerShdw>
                </a:effectLst>
                <a:latin typeface="Calibri" panose="020F0502020204030204" pitchFamily="34" charset="0"/>
              </a:rPr>
              <a:t>Born at the same time, but not twins</a:t>
            </a:r>
            <a:endParaRPr lang="en-US" sz="2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26509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500"/>
                                        <p:tgtEl>
                                          <p:spTgt spid="31"/>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1500" fill="hold"/>
                                        <p:tgtEl>
                                          <p:spTgt spid="39"/>
                                        </p:tgtEl>
                                        <p:attrNameLst>
                                          <p:attrName>ppt_w</p:attrName>
                                        </p:attrNameLst>
                                      </p:cBhvr>
                                      <p:tavLst>
                                        <p:tav tm="0">
                                          <p:val>
                                            <p:fltVal val="0"/>
                                          </p:val>
                                        </p:tav>
                                        <p:tav tm="100000">
                                          <p:val>
                                            <p:strVal val="#ppt_w"/>
                                          </p:val>
                                        </p:tav>
                                      </p:tavLst>
                                    </p:anim>
                                    <p:anim calcmode="lin" valueType="num">
                                      <p:cBhvr>
                                        <p:cTn id="83" dur="1500" fill="hold"/>
                                        <p:tgtEl>
                                          <p:spTgt spid="39"/>
                                        </p:tgtEl>
                                        <p:attrNameLst>
                                          <p:attrName>ppt_h</p:attrName>
                                        </p:attrNameLst>
                                      </p:cBhvr>
                                      <p:tavLst>
                                        <p:tav tm="0">
                                          <p:val>
                                            <p:fltVal val="0"/>
                                          </p:val>
                                        </p:tav>
                                        <p:tav tm="100000">
                                          <p:val>
                                            <p:strVal val="#ppt_h"/>
                                          </p:val>
                                        </p:tav>
                                      </p:tavLst>
                                    </p:anim>
                                    <p:anim calcmode="lin" valueType="num">
                                      <p:cBhvr>
                                        <p:cTn id="84" dur="1500" fill="hold"/>
                                        <p:tgtEl>
                                          <p:spTgt spid="39"/>
                                        </p:tgtEl>
                                        <p:attrNameLst>
                                          <p:attrName>style.rotation</p:attrName>
                                        </p:attrNameLst>
                                      </p:cBhvr>
                                      <p:tavLst>
                                        <p:tav tm="0">
                                          <p:val>
                                            <p:fltVal val="360"/>
                                          </p:val>
                                        </p:tav>
                                        <p:tav tm="100000">
                                          <p:val>
                                            <p:fltVal val="0"/>
                                          </p:val>
                                        </p:tav>
                                      </p:tavLst>
                                    </p:anim>
                                    <p:animEffect transition="in" filter="fade">
                                      <p:cBhvr>
                                        <p:cTn id="85" dur="1500"/>
                                        <p:tgtEl>
                                          <p:spTgt spid="39"/>
                                        </p:tgtEl>
                                      </p:cBhvr>
                                    </p:animEffect>
                                  </p:childTnLst>
                                </p:cTn>
                              </p:par>
                            </p:childTnLst>
                          </p:cTn>
                        </p:par>
                        <p:par>
                          <p:cTn id="86" fill="hold">
                            <p:stCondLst>
                              <p:cond delay="1500"/>
                            </p:stCondLst>
                            <p:childTnLst>
                              <p:par>
                                <p:cTn id="87" presetID="22" presetClass="entr" presetSubtype="1"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up)">
                                      <p:cBhvr>
                                        <p:cTn id="89" dur="500"/>
                                        <p:tgtEl>
                                          <p:spTgt spid="34"/>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13"/>
                                        </p:tgtEl>
                                        <p:attrNameLst>
                                          <p:attrName>ppt_w</p:attrName>
                                        </p:attrNameLst>
                                      </p:cBhvr>
                                      <p:tavLst>
                                        <p:tav tm="0">
                                          <p:val>
                                            <p:strVal val="ppt_w"/>
                                          </p:val>
                                        </p:tav>
                                        <p:tav tm="100000">
                                          <p:val>
                                            <p:fltVal val="0"/>
                                          </p:val>
                                        </p:tav>
                                      </p:tavLst>
                                    </p:anim>
                                    <p:anim calcmode="lin" valueType="num">
                                      <p:cBhvr>
                                        <p:cTn id="103" dur="500"/>
                                        <p:tgtEl>
                                          <p:spTgt spid="13"/>
                                        </p:tgtEl>
                                        <p:attrNameLst>
                                          <p:attrName>ppt_h</p:attrName>
                                        </p:attrNameLst>
                                      </p:cBhvr>
                                      <p:tavLst>
                                        <p:tav tm="0">
                                          <p:val>
                                            <p:strVal val="ppt_h"/>
                                          </p:val>
                                        </p:tav>
                                        <p:tav tm="100000">
                                          <p:val>
                                            <p:fltVal val="0"/>
                                          </p:val>
                                        </p:tav>
                                      </p:tavLst>
                                    </p:anim>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childTnLst>
                          </p:cTn>
                        </p:par>
                        <p:par>
                          <p:cTn id="106" fill="hold">
                            <p:stCondLst>
                              <p:cond delay="500"/>
                            </p:stCondLst>
                            <p:childTnLst>
                              <p:par>
                                <p:cTn id="107" presetID="31"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1000" fill="hold"/>
                                        <p:tgtEl>
                                          <p:spTgt spid="40"/>
                                        </p:tgtEl>
                                        <p:attrNameLst>
                                          <p:attrName>ppt_w</p:attrName>
                                        </p:attrNameLst>
                                      </p:cBhvr>
                                      <p:tavLst>
                                        <p:tav tm="0">
                                          <p:val>
                                            <p:fltVal val="0"/>
                                          </p:val>
                                        </p:tav>
                                        <p:tav tm="100000">
                                          <p:val>
                                            <p:strVal val="#ppt_w"/>
                                          </p:val>
                                        </p:tav>
                                      </p:tavLst>
                                    </p:anim>
                                    <p:anim calcmode="lin" valueType="num">
                                      <p:cBhvr>
                                        <p:cTn id="110" dur="1000" fill="hold"/>
                                        <p:tgtEl>
                                          <p:spTgt spid="40"/>
                                        </p:tgtEl>
                                        <p:attrNameLst>
                                          <p:attrName>ppt_h</p:attrName>
                                        </p:attrNameLst>
                                      </p:cBhvr>
                                      <p:tavLst>
                                        <p:tav tm="0">
                                          <p:val>
                                            <p:fltVal val="0"/>
                                          </p:val>
                                        </p:tav>
                                        <p:tav tm="100000">
                                          <p:val>
                                            <p:strVal val="#ppt_h"/>
                                          </p:val>
                                        </p:tav>
                                      </p:tavLst>
                                    </p:anim>
                                    <p:anim calcmode="lin" valueType="num">
                                      <p:cBhvr>
                                        <p:cTn id="111" dur="1000" fill="hold"/>
                                        <p:tgtEl>
                                          <p:spTgt spid="40"/>
                                        </p:tgtEl>
                                        <p:attrNameLst>
                                          <p:attrName>style.rotation</p:attrName>
                                        </p:attrNameLst>
                                      </p:cBhvr>
                                      <p:tavLst>
                                        <p:tav tm="0">
                                          <p:val>
                                            <p:fltVal val="90"/>
                                          </p:val>
                                        </p:tav>
                                        <p:tav tm="100000">
                                          <p:val>
                                            <p:fltVal val="0"/>
                                          </p:val>
                                        </p:tav>
                                      </p:tavLst>
                                    </p:anim>
                                    <p:animEffect transition="in" filter="fade">
                                      <p:cBhvr>
                                        <p:cTn id="112" dur="1000"/>
                                        <p:tgtEl>
                                          <p:spTgt spid="40"/>
                                        </p:tgtEl>
                                      </p:cBhvr>
                                    </p:animEffect>
                                  </p:childTnLst>
                                </p:cTn>
                              </p:par>
                            </p:childTnLst>
                          </p:cTn>
                        </p:par>
                        <p:par>
                          <p:cTn id="113" fill="hold">
                            <p:stCondLst>
                              <p:cond delay="1500"/>
                            </p:stCondLst>
                            <p:childTnLst>
                              <p:par>
                                <p:cTn id="114" presetID="10" presetClass="entr" presetSubtype="0" fill="hold" grpId="0" nodeType="after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2" grpId="0" animBg="1"/>
      <p:bldP spid="13" grpId="0"/>
      <p:bldP spid="13" grpId="1"/>
      <p:bldP spid="14" grpId="0" animBg="1"/>
      <p:bldP spid="15" grpId="0"/>
      <p:bldP spid="16" grpId="0" animBg="1"/>
      <p:bldP spid="17" grpId="0"/>
      <p:bldP spid="18" grpId="0" animBg="1"/>
      <p:bldP spid="19" grpId="0"/>
      <p:bldP spid="39" grpId="0" animBg="1"/>
      <p:bldP spid="40" grpId="0"/>
      <p:bldP spid="41" grpId="0"/>
      <p:bldP spid="4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13:27-28</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1242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27</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So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servants of the householder came and said unto him, Sir, didst not thou sow good seed in thy field? from whence then hath it tares</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28</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He said unto them, An enemy hath done this. The servants said unto him, Wilt thou then that we go and gather them up?</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212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Genealogy of Joseph</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5181600" cy="34290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3:34</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34</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Jacob, which was the son of Isaac, which was the son of Abraham,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Thara</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Nachor</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6" name="Group 5"/>
          <p:cNvGrpSpPr/>
          <p:nvPr/>
        </p:nvGrpSpPr>
        <p:grpSpPr>
          <a:xfrm>
            <a:off x="6019800" y="285750"/>
            <a:ext cx="2060448" cy="4267200"/>
            <a:chOff x="6019800" y="285750"/>
            <a:chExt cx="2060448" cy="4267200"/>
          </a:xfrm>
        </p:grpSpPr>
        <p:grpSp>
          <p:nvGrpSpPr>
            <p:cNvPr id="7" name="Group 6"/>
            <p:cNvGrpSpPr/>
            <p:nvPr/>
          </p:nvGrpSpPr>
          <p:grpSpPr>
            <a:xfrm>
              <a:off x="6019800" y="2857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Jacob</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2001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Isaac</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1145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Abraham</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0289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Thara</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6" name="Group 25"/>
            <p:cNvGrpSpPr/>
            <p:nvPr/>
          </p:nvGrpSpPr>
          <p:grpSpPr>
            <a:xfrm>
              <a:off x="6019800" y="3943350"/>
              <a:ext cx="2057400" cy="609600"/>
              <a:chOff x="6019800" y="3943350"/>
              <a:chExt cx="2057400" cy="609600"/>
            </a:xfrm>
          </p:grpSpPr>
          <p:sp>
            <p:nvSpPr>
              <p:cNvPr id="14" name="Rounded Rectangle 13"/>
              <p:cNvSpPr/>
              <p:nvPr/>
            </p:nvSpPr>
            <p:spPr>
              <a:xfrm>
                <a:off x="6019800" y="39433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19800" y="40173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Nachor</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821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17357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26501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Down Arrow 21"/>
            <p:cNvSpPr/>
            <p:nvPr/>
          </p:nvSpPr>
          <p:spPr>
            <a:xfrm>
              <a:off x="6905244" y="3564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209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304800" y="1276351"/>
            <a:ext cx="5181600" cy="34290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3:35</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35</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Saruch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Ragau</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Phalec</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Heber, which was the son of Sala,</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6" name="Group 5"/>
          <p:cNvGrpSpPr/>
          <p:nvPr/>
        </p:nvGrpSpPr>
        <p:grpSpPr>
          <a:xfrm>
            <a:off x="6019800" y="285750"/>
            <a:ext cx="2060448" cy="4267200"/>
            <a:chOff x="6019800" y="285750"/>
            <a:chExt cx="2060448" cy="4267200"/>
          </a:xfrm>
        </p:grpSpPr>
        <p:grpSp>
          <p:nvGrpSpPr>
            <p:cNvPr id="7" name="Group 6"/>
            <p:cNvGrpSpPr/>
            <p:nvPr/>
          </p:nvGrpSpPr>
          <p:grpSpPr>
            <a:xfrm>
              <a:off x="6019800" y="2857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Saruch</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2001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Ragua</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1145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Phalec</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0289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Heber</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6" name="Group 25"/>
            <p:cNvGrpSpPr/>
            <p:nvPr/>
          </p:nvGrpSpPr>
          <p:grpSpPr>
            <a:xfrm>
              <a:off x="6019800" y="3943350"/>
              <a:ext cx="2057400" cy="609600"/>
              <a:chOff x="6019800" y="3943350"/>
              <a:chExt cx="2057400" cy="609600"/>
            </a:xfrm>
          </p:grpSpPr>
          <p:sp>
            <p:nvSpPr>
              <p:cNvPr id="14" name="Rounded Rectangle 13"/>
              <p:cNvSpPr/>
              <p:nvPr/>
            </p:nvSpPr>
            <p:spPr>
              <a:xfrm>
                <a:off x="6019800" y="39433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19800" y="40173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Sala</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821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17357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26501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Down Arrow 21"/>
            <p:cNvSpPr/>
            <p:nvPr/>
          </p:nvSpPr>
          <p:spPr>
            <a:xfrm>
              <a:off x="6905244" y="3564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
        <p:nvSpPr>
          <p:cNvPr id="25" name="Title 24"/>
          <p:cNvSpPr>
            <a:spLocks noGrp="1"/>
          </p:cNvSpPr>
          <p:nvPr>
            <p:ph type="title"/>
          </p:nvPr>
        </p:nvSpPr>
        <p:spPr/>
        <p:txBody>
          <a:bodyPr/>
          <a:lstStyle/>
          <a:p>
            <a:endParaRPr lang="en-US"/>
          </a:p>
        </p:txBody>
      </p:sp>
    </p:spTree>
    <p:extLst>
      <p:ext uri="{BB962C8B-B14F-4D97-AF65-F5344CB8AC3E}">
        <p14:creationId xmlns:p14="http://schemas.microsoft.com/office/powerpoint/2010/main" val="348645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304800" y="1276351"/>
            <a:ext cx="5181600" cy="34290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3:36</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36</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Cainan,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Arphaxad</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Sem</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Noe</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Lamech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6" name="Group 5"/>
          <p:cNvGrpSpPr/>
          <p:nvPr/>
        </p:nvGrpSpPr>
        <p:grpSpPr>
          <a:xfrm>
            <a:off x="6019800" y="285750"/>
            <a:ext cx="2060448" cy="4267200"/>
            <a:chOff x="6019800" y="285750"/>
            <a:chExt cx="2060448" cy="4267200"/>
          </a:xfrm>
        </p:grpSpPr>
        <p:grpSp>
          <p:nvGrpSpPr>
            <p:cNvPr id="7" name="Group 6"/>
            <p:cNvGrpSpPr/>
            <p:nvPr/>
          </p:nvGrpSpPr>
          <p:grpSpPr>
            <a:xfrm>
              <a:off x="6019800" y="2857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Cainan</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2001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Arphaxad</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1145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Sem</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0289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Noe</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6" name="Group 25"/>
            <p:cNvGrpSpPr/>
            <p:nvPr/>
          </p:nvGrpSpPr>
          <p:grpSpPr>
            <a:xfrm>
              <a:off x="6019800" y="3943350"/>
              <a:ext cx="2057400" cy="609600"/>
              <a:chOff x="6019800" y="3943350"/>
              <a:chExt cx="2057400" cy="609600"/>
            </a:xfrm>
          </p:grpSpPr>
          <p:sp>
            <p:nvSpPr>
              <p:cNvPr id="14" name="Rounded Rectangle 13"/>
              <p:cNvSpPr/>
              <p:nvPr/>
            </p:nvSpPr>
            <p:spPr>
              <a:xfrm>
                <a:off x="6019800" y="39433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19800" y="40173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Lamech</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821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17357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26501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Down Arrow 21"/>
            <p:cNvSpPr/>
            <p:nvPr/>
          </p:nvSpPr>
          <p:spPr>
            <a:xfrm>
              <a:off x="6905244" y="3564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
        <p:nvSpPr>
          <p:cNvPr id="25" name="Title 24"/>
          <p:cNvSpPr>
            <a:spLocks noGrp="1"/>
          </p:cNvSpPr>
          <p:nvPr>
            <p:ph type="title"/>
          </p:nvPr>
        </p:nvSpPr>
        <p:spPr/>
        <p:txBody>
          <a:bodyPr/>
          <a:lstStyle/>
          <a:p>
            <a:endParaRPr lang="en-US"/>
          </a:p>
        </p:txBody>
      </p:sp>
    </p:spTree>
    <p:extLst>
      <p:ext uri="{BB962C8B-B14F-4D97-AF65-F5344CB8AC3E}">
        <p14:creationId xmlns:p14="http://schemas.microsoft.com/office/powerpoint/2010/main" val="112928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304800" y="1276351"/>
            <a:ext cx="5181600" cy="34290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3:37</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37</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Mathusala</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Enoch, which was the son of Jared, which was the son of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Maleleel</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which was the son of Cainan,</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6" name="Group 5"/>
          <p:cNvGrpSpPr/>
          <p:nvPr/>
        </p:nvGrpSpPr>
        <p:grpSpPr>
          <a:xfrm>
            <a:off x="6019800" y="285750"/>
            <a:ext cx="2060448" cy="4267200"/>
            <a:chOff x="6019800" y="285750"/>
            <a:chExt cx="2060448" cy="4267200"/>
          </a:xfrm>
        </p:grpSpPr>
        <p:grpSp>
          <p:nvGrpSpPr>
            <p:cNvPr id="7" name="Group 6"/>
            <p:cNvGrpSpPr/>
            <p:nvPr/>
          </p:nvGrpSpPr>
          <p:grpSpPr>
            <a:xfrm>
              <a:off x="6019800" y="2857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Mathusala</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2001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Enoch</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1145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Jared</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0289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Maleleel</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6" name="Group 25"/>
            <p:cNvGrpSpPr/>
            <p:nvPr/>
          </p:nvGrpSpPr>
          <p:grpSpPr>
            <a:xfrm>
              <a:off x="6019800" y="3943350"/>
              <a:ext cx="2057400" cy="609600"/>
              <a:chOff x="6019800" y="3943350"/>
              <a:chExt cx="2057400" cy="609600"/>
            </a:xfrm>
          </p:grpSpPr>
          <p:sp>
            <p:nvSpPr>
              <p:cNvPr id="14" name="Rounded Rectangle 13"/>
              <p:cNvSpPr/>
              <p:nvPr/>
            </p:nvSpPr>
            <p:spPr>
              <a:xfrm>
                <a:off x="6019800" y="39433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19800" y="40173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Cainan</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821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17357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26501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Down Arrow 21"/>
            <p:cNvSpPr/>
            <p:nvPr/>
          </p:nvSpPr>
          <p:spPr>
            <a:xfrm>
              <a:off x="6905244" y="3564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
        <p:nvSpPr>
          <p:cNvPr id="25" name="Title 24"/>
          <p:cNvSpPr>
            <a:spLocks noGrp="1"/>
          </p:cNvSpPr>
          <p:nvPr>
            <p:ph type="title"/>
          </p:nvPr>
        </p:nvSpPr>
        <p:spPr/>
        <p:txBody>
          <a:bodyPr/>
          <a:lstStyle/>
          <a:p>
            <a:endParaRPr lang="en-US"/>
          </a:p>
        </p:txBody>
      </p:sp>
    </p:spTree>
    <p:extLst>
      <p:ext uri="{BB962C8B-B14F-4D97-AF65-F5344CB8AC3E}">
        <p14:creationId xmlns:p14="http://schemas.microsoft.com/office/powerpoint/2010/main" val="127058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304800" y="1276351"/>
            <a:ext cx="5181600" cy="3429000"/>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3:38</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Enos, which was the son of Seth, which was the son of Adam, which was the </a:t>
            </a:r>
            <a:r>
              <a:rPr lang="en-US" altLang="x-none" sz="2800" cap="all"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son of God</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18" name="Group 17"/>
          <p:cNvGrpSpPr/>
          <p:nvPr/>
        </p:nvGrpSpPr>
        <p:grpSpPr>
          <a:xfrm>
            <a:off x="6019800" y="742950"/>
            <a:ext cx="2060448" cy="3352800"/>
            <a:chOff x="6019800" y="742950"/>
            <a:chExt cx="2060448" cy="3352800"/>
          </a:xfrm>
        </p:grpSpPr>
        <p:grpSp>
          <p:nvGrpSpPr>
            <p:cNvPr id="7" name="Group 6"/>
            <p:cNvGrpSpPr/>
            <p:nvPr/>
          </p:nvGrpSpPr>
          <p:grpSpPr>
            <a:xfrm>
              <a:off x="6019800" y="7429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Enos</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6573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Seth</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5717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Adam</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4861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God</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1278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21929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3107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
        <p:nvSpPr>
          <p:cNvPr id="6" name="Oval 5"/>
          <p:cNvSpPr/>
          <p:nvPr/>
        </p:nvSpPr>
        <p:spPr>
          <a:xfrm>
            <a:off x="5867400" y="1504950"/>
            <a:ext cx="2362200" cy="914400"/>
          </a:xfrm>
          <a:prstGeom prst="ellipse">
            <a:avLst/>
          </a:prstGeom>
          <a:noFill/>
          <a:ln w="101600" cmpd="sng">
            <a:solidFill>
              <a:srgbClr val="FFFF0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title"/>
          </p:nvPr>
        </p:nvSpPr>
        <p:spPr/>
        <p:txBody>
          <a:bodyPr/>
          <a:lstStyle/>
          <a:p>
            <a:endParaRPr lang="en-US"/>
          </a:p>
        </p:txBody>
      </p:sp>
    </p:spTree>
    <p:extLst>
      <p:ext uri="{BB962C8B-B14F-4D97-AF65-F5344CB8AC3E}">
        <p14:creationId xmlns:p14="http://schemas.microsoft.com/office/powerpoint/2010/main" val="241257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304800" y="1276351"/>
            <a:ext cx="5181600" cy="2209799"/>
          </a:xfrm>
        </p:spPr>
        <p:txBody>
          <a:bodyPr>
            <a:normAutofit/>
          </a:bodyPr>
          <a:lstStyle>
            <a:extLst/>
          </a:lstStyle>
          <a:p>
            <a:pPr marL="0" indent="0">
              <a:lnSpc>
                <a:spcPts val="3000"/>
              </a:lnSpc>
              <a:buNone/>
            </a:pP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Luke 3:38</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Which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was the son of Enos, which was the son of Seth, which was the son of Adam, which was the </a:t>
            </a:r>
            <a:r>
              <a:rPr lang="en-US" altLang="x-none"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son of God</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7" name="Group 6"/>
          <p:cNvGrpSpPr/>
          <p:nvPr/>
        </p:nvGrpSpPr>
        <p:grpSpPr>
          <a:xfrm>
            <a:off x="6019800" y="742950"/>
            <a:ext cx="2057400" cy="609600"/>
            <a:chOff x="6019800" y="285750"/>
            <a:chExt cx="2057400" cy="609600"/>
          </a:xfrm>
        </p:grpSpPr>
        <p:sp>
          <p:nvSpPr>
            <p:cNvPr id="4" name="Rounded Rectangle 3"/>
            <p:cNvSpPr/>
            <p:nvPr/>
          </p:nvSpPr>
          <p:spPr>
            <a:xfrm>
              <a:off x="6019800" y="2857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38088" y="3597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Enos</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10" name="Group 9"/>
          <p:cNvGrpSpPr/>
          <p:nvPr/>
        </p:nvGrpSpPr>
        <p:grpSpPr>
          <a:xfrm>
            <a:off x="6019800" y="1657350"/>
            <a:ext cx="2060448" cy="609600"/>
            <a:chOff x="6019800" y="1200150"/>
            <a:chExt cx="2060448" cy="609600"/>
          </a:xfrm>
        </p:grpSpPr>
        <p:sp>
          <p:nvSpPr>
            <p:cNvPr id="8" name="Rounded Rectangle 7"/>
            <p:cNvSpPr/>
            <p:nvPr/>
          </p:nvSpPr>
          <p:spPr>
            <a:xfrm>
              <a:off x="6019800" y="12001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41136" y="12741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Seth</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3" name="Group 22"/>
          <p:cNvGrpSpPr/>
          <p:nvPr/>
        </p:nvGrpSpPr>
        <p:grpSpPr>
          <a:xfrm>
            <a:off x="6019800" y="2571750"/>
            <a:ext cx="2060448" cy="609600"/>
            <a:chOff x="6019800" y="2114550"/>
            <a:chExt cx="2060448" cy="609600"/>
          </a:xfrm>
        </p:grpSpPr>
        <p:sp>
          <p:nvSpPr>
            <p:cNvPr id="9" name="Rounded Rectangle 8"/>
            <p:cNvSpPr/>
            <p:nvPr/>
          </p:nvSpPr>
          <p:spPr>
            <a:xfrm>
              <a:off x="6019800" y="21145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41136" y="21885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Adam</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grpSp>
        <p:nvGrpSpPr>
          <p:cNvPr id="24" name="Group 23"/>
          <p:cNvGrpSpPr/>
          <p:nvPr/>
        </p:nvGrpSpPr>
        <p:grpSpPr>
          <a:xfrm>
            <a:off x="6019800" y="3486150"/>
            <a:ext cx="2060448" cy="609600"/>
            <a:chOff x="6019800" y="3028950"/>
            <a:chExt cx="2060448" cy="609600"/>
          </a:xfrm>
        </p:grpSpPr>
        <p:sp>
          <p:nvSpPr>
            <p:cNvPr id="13" name="Rounded Rectangle 12"/>
            <p:cNvSpPr/>
            <p:nvPr/>
          </p:nvSpPr>
          <p:spPr>
            <a:xfrm>
              <a:off x="6019800" y="3028950"/>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041136" y="3102917"/>
              <a:ext cx="2039112"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God</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sp>
        <p:nvSpPr>
          <p:cNvPr id="19" name="Down Arrow 18"/>
          <p:cNvSpPr/>
          <p:nvPr/>
        </p:nvSpPr>
        <p:spPr>
          <a:xfrm>
            <a:off x="6908292" y="12785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Down Arrow 19"/>
          <p:cNvSpPr/>
          <p:nvPr/>
        </p:nvSpPr>
        <p:spPr>
          <a:xfrm>
            <a:off x="6908292" y="21929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Down Arrow 20"/>
          <p:cNvSpPr/>
          <p:nvPr/>
        </p:nvSpPr>
        <p:spPr>
          <a:xfrm>
            <a:off x="6886956" y="3107382"/>
            <a:ext cx="304800" cy="607368"/>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Oval 5"/>
          <p:cNvSpPr/>
          <p:nvPr/>
        </p:nvSpPr>
        <p:spPr>
          <a:xfrm>
            <a:off x="5867400" y="1504950"/>
            <a:ext cx="2362200" cy="914400"/>
          </a:xfrm>
          <a:prstGeom prst="ellipse">
            <a:avLst/>
          </a:prstGeom>
          <a:noFill/>
          <a:ln w="101600" cmpd="sng">
            <a:solidFill>
              <a:srgbClr val="FFFF0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2895600" y="2876550"/>
            <a:ext cx="3733800" cy="230832"/>
          </a:xfrm>
          <a:prstGeom prst="straightConnector1">
            <a:avLst/>
          </a:prstGeom>
          <a:ln w="50800">
            <a:tailEnd type="arrow"/>
          </a:ln>
          <a:effectLst>
            <a:outerShdw blurRad="50800" dist="38100" dir="8100000" algn="tr"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
        <p:nvSpPr>
          <p:cNvPr id="14" name="Title 13"/>
          <p:cNvSpPr>
            <a:spLocks noGrp="1"/>
          </p:cNvSpPr>
          <p:nvPr>
            <p:ph type="title"/>
          </p:nvPr>
        </p:nvSpPr>
        <p:spPr/>
        <p:txBody>
          <a:bodyPr/>
          <a:lstStyle/>
          <a:p>
            <a:endParaRPr lang="en-US"/>
          </a:p>
        </p:txBody>
      </p:sp>
    </p:spTree>
    <p:extLst>
      <p:ext uri="{BB962C8B-B14F-4D97-AF65-F5344CB8AC3E}">
        <p14:creationId xmlns:p14="http://schemas.microsoft.com/office/powerpoint/2010/main" val="6440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84579"/>
            <a:ext cx="2798070" cy="1572771"/>
          </a:xfrm>
          <a:prstGeom prst="rect">
            <a:avLst/>
          </a:prstGeom>
        </p:spPr>
      </p:pic>
      <p:sp>
        <p:nvSpPr>
          <p:cNvPr id="25" name="Rectangle 1"/>
          <p:cNvSpPr>
            <a:spLocks noGrp="1"/>
          </p:cNvSpPr>
          <p:nvPr>
            <p:ph type="title"/>
          </p:nvPr>
        </p:nvSpPr>
        <p:spPr>
          <a:xfrm>
            <a:off x="304800" y="209550"/>
            <a:ext cx="5334000" cy="857250"/>
          </a:xfrm>
        </p:spPr>
        <p:txBody>
          <a:bodyPr/>
          <a:lstStyle>
            <a:extLst/>
          </a:lstStyle>
          <a:p>
            <a:pPr marL="0" indent="0" algn="l">
              <a:buNone/>
            </a:pPr>
            <a:r>
              <a:rPr lang="en-US"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Calibri" panose="020F0502020204030204" pitchFamily="34" charset="0"/>
              </a:rPr>
              <a:t>Jude 1:14</a:t>
            </a:r>
            <a:endParaRPr lang="en-US"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Calibri" panose="020F0502020204030204" pitchFamily="34" charset="0"/>
            </a:endParaRPr>
          </a:p>
        </p:txBody>
      </p:sp>
      <p:sp>
        <p:nvSpPr>
          <p:cNvPr id="27" name="Rectangle 2"/>
          <p:cNvSpPr txBox="1">
            <a:spLocks/>
          </p:cNvSpPr>
          <p:nvPr/>
        </p:nvSpPr>
        <p:spPr>
          <a:xfrm>
            <a:off x="304800" y="1276351"/>
            <a:ext cx="6705600" cy="190499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nSpc>
                <a:spcPts val="3000"/>
              </a:lnSpc>
              <a:buNone/>
            </a:pPr>
            <a:r>
              <a:rPr lang="en-US" altLang="x-none" sz="280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14</a:t>
            </a:r>
            <a:r>
              <a:rPr lang="en-US" altLang="x-none" sz="280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tx1"/>
                </a:solidFill>
                <a:effectLst>
                  <a:outerShdw blurRad="38100" dist="38100" dir="2700000" algn="tl">
                    <a:srgbClr val="000000">
                      <a:alpha val="43137"/>
                    </a:srgbClr>
                  </a:outerShdw>
                </a:effectLst>
                <a:latin typeface="Calibri" panose="020F0502020204030204" pitchFamily="34" charset="0"/>
              </a:rPr>
              <a:t>Enoch also, the seventh from Adam, prophesied of these, saying, Behold, the Lord cometh with ten thousands of his </a:t>
            </a:r>
            <a:r>
              <a:rPr lang="en-US" altLang="x-none" sz="2800" dirty="0" smtClean="0">
                <a:solidFill>
                  <a:schemeClr val="tx1"/>
                </a:solidFill>
                <a:effectLst>
                  <a:outerShdw blurRad="38100" dist="38100" dir="2700000" algn="tl">
                    <a:srgbClr val="000000">
                      <a:alpha val="43137"/>
                    </a:srgbClr>
                  </a:outerShdw>
                </a:effectLst>
                <a:latin typeface="Calibri" panose="020F0502020204030204" pitchFamily="34" charset="0"/>
              </a:rPr>
              <a:t>saints…</a:t>
            </a:r>
          </a:p>
        </p:txBody>
      </p:sp>
      <p:grpSp>
        <p:nvGrpSpPr>
          <p:cNvPr id="4" name="Group 3"/>
          <p:cNvGrpSpPr/>
          <p:nvPr/>
        </p:nvGrpSpPr>
        <p:grpSpPr>
          <a:xfrm>
            <a:off x="121920" y="2876550"/>
            <a:ext cx="1166707" cy="554990"/>
            <a:chOff x="121920" y="2876550"/>
            <a:chExt cx="1166707" cy="554990"/>
          </a:xfrm>
        </p:grpSpPr>
        <p:sp>
          <p:nvSpPr>
            <p:cNvPr id="37" name="Rounded Rectangle 36"/>
            <p:cNvSpPr/>
            <p:nvPr/>
          </p:nvSpPr>
          <p:spPr>
            <a:xfrm>
              <a:off x="1219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TextBox 18"/>
            <p:cNvSpPr txBox="1"/>
            <p:nvPr/>
          </p:nvSpPr>
          <p:spPr>
            <a:xfrm>
              <a:off x="121920" y="2969378"/>
              <a:ext cx="1166707" cy="369332"/>
            </a:xfrm>
            <a:prstGeom prst="rect">
              <a:avLst/>
            </a:prstGeom>
            <a:noFill/>
          </p:spPr>
          <p:txBody>
            <a:bodyPr wrap="square" rtlCol="0" anchor="ctr">
              <a:spAutoFit/>
            </a:bodyPr>
            <a:lstStyle/>
            <a:p>
              <a:pPr algn="ctr"/>
              <a:r>
                <a:rPr lang="en-US"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Adam</a:t>
              </a:r>
              <a:endParaRPr lang="en-US" sz="24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5" name="Group 4"/>
          <p:cNvGrpSpPr/>
          <p:nvPr/>
        </p:nvGrpSpPr>
        <p:grpSpPr>
          <a:xfrm>
            <a:off x="1417319" y="2876550"/>
            <a:ext cx="1166708" cy="554990"/>
            <a:chOff x="1417319" y="2876550"/>
            <a:chExt cx="1166708" cy="554990"/>
          </a:xfrm>
        </p:grpSpPr>
        <p:sp>
          <p:nvSpPr>
            <p:cNvPr id="47" name="Rounded Rectangle 46"/>
            <p:cNvSpPr/>
            <p:nvPr/>
          </p:nvSpPr>
          <p:spPr>
            <a:xfrm>
              <a:off x="14173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3" name="TextBox 52"/>
            <p:cNvSpPr txBox="1"/>
            <p:nvPr/>
          </p:nvSpPr>
          <p:spPr>
            <a:xfrm>
              <a:off x="1417319" y="2983771"/>
              <a:ext cx="1166707" cy="369332"/>
            </a:xfrm>
            <a:prstGeom prst="rect">
              <a:avLst/>
            </a:prstGeom>
            <a:noFill/>
          </p:spPr>
          <p:txBody>
            <a:bodyPr wrap="square" rtlCol="0" anchor="ctr">
              <a:spAutoFit/>
            </a:bodyPr>
            <a:lstStyle/>
            <a:p>
              <a:pPr algn="ctr"/>
              <a:r>
                <a:rPr lang="en-US" cap="all" dirty="0" err="1" smtClean="0">
                  <a:effectLst>
                    <a:glow rad="139700">
                      <a:schemeClr val="tx1">
                        <a:alpha val="40000"/>
                      </a:schemeClr>
                    </a:glow>
                    <a:reflection blurRad="6350" stA="55000" endA="300" endPos="45500" dir="5400000" sy="-100000" algn="bl" rotWithShape="0"/>
                  </a:effectLst>
                  <a:latin typeface="Calibri" panose="020F0502020204030204" pitchFamily="34" charset="0"/>
                </a:rPr>
                <a:t>seth</a:t>
              </a:r>
              <a:endParaRPr lang="en-US" sz="24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8" name="Group 7"/>
          <p:cNvGrpSpPr/>
          <p:nvPr/>
        </p:nvGrpSpPr>
        <p:grpSpPr>
          <a:xfrm>
            <a:off x="2712720" y="2876550"/>
            <a:ext cx="1166707" cy="554990"/>
            <a:chOff x="2712720" y="2876550"/>
            <a:chExt cx="1166707" cy="554990"/>
          </a:xfrm>
        </p:grpSpPr>
        <p:sp>
          <p:nvSpPr>
            <p:cNvPr id="48" name="Rounded Rectangle 47"/>
            <p:cNvSpPr/>
            <p:nvPr/>
          </p:nvSpPr>
          <p:spPr>
            <a:xfrm>
              <a:off x="27127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4" name="TextBox 53"/>
            <p:cNvSpPr txBox="1"/>
            <p:nvPr/>
          </p:nvSpPr>
          <p:spPr>
            <a:xfrm>
              <a:off x="2712720" y="2969378"/>
              <a:ext cx="1166707" cy="369332"/>
            </a:xfrm>
            <a:prstGeom prst="rect">
              <a:avLst/>
            </a:prstGeom>
            <a:noFill/>
          </p:spPr>
          <p:txBody>
            <a:bodyPr wrap="square" rtlCol="0" anchor="ctr">
              <a:spAutoFit/>
            </a:bodyPr>
            <a:lstStyle/>
            <a:p>
              <a:pPr algn="ctr"/>
              <a:r>
                <a:rPr lang="en-US" cap="all"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enos</a:t>
              </a:r>
              <a:endParaRPr lang="en-US" sz="3200" cap="all"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9" name="Group 8"/>
          <p:cNvGrpSpPr/>
          <p:nvPr/>
        </p:nvGrpSpPr>
        <p:grpSpPr>
          <a:xfrm>
            <a:off x="4008120" y="2876550"/>
            <a:ext cx="1166707" cy="554990"/>
            <a:chOff x="4008120" y="2876550"/>
            <a:chExt cx="1166707" cy="554990"/>
          </a:xfrm>
        </p:grpSpPr>
        <p:sp>
          <p:nvSpPr>
            <p:cNvPr id="49" name="Rounded Rectangle 48"/>
            <p:cNvSpPr/>
            <p:nvPr/>
          </p:nvSpPr>
          <p:spPr>
            <a:xfrm>
              <a:off x="40081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5" name="TextBox 54"/>
            <p:cNvSpPr txBox="1"/>
            <p:nvPr/>
          </p:nvSpPr>
          <p:spPr>
            <a:xfrm>
              <a:off x="4008120" y="2969378"/>
              <a:ext cx="1166707" cy="369332"/>
            </a:xfrm>
            <a:prstGeom prst="rect">
              <a:avLst/>
            </a:prstGeom>
            <a:noFill/>
          </p:spPr>
          <p:txBody>
            <a:bodyPr wrap="square" rtlCol="0" anchor="ctr">
              <a:spAutoFit/>
            </a:bodyPr>
            <a:lstStyle/>
            <a:p>
              <a:pPr algn="ctr"/>
              <a:r>
                <a:rPr lang="en-US" cap="all" spc="-100"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cainan</a:t>
              </a:r>
              <a:endParaRPr lang="en-US" sz="2400" cap="all" spc="-100"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20" name="Group 19"/>
          <p:cNvGrpSpPr/>
          <p:nvPr/>
        </p:nvGrpSpPr>
        <p:grpSpPr>
          <a:xfrm>
            <a:off x="5196163" y="2876550"/>
            <a:ext cx="1371600" cy="554990"/>
            <a:chOff x="5196163" y="2876550"/>
            <a:chExt cx="1371600" cy="554990"/>
          </a:xfrm>
        </p:grpSpPr>
        <p:sp>
          <p:nvSpPr>
            <p:cNvPr id="50" name="Rounded Rectangle 49"/>
            <p:cNvSpPr/>
            <p:nvPr/>
          </p:nvSpPr>
          <p:spPr>
            <a:xfrm>
              <a:off x="53035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6" name="TextBox 55"/>
            <p:cNvSpPr txBox="1"/>
            <p:nvPr/>
          </p:nvSpPr>
          <p:spPr>
            <a:xfrm>
              <a:off x="5196163" y="2983770"/>
              <a:ext cx="1371600" cy="369332"/>
            </a:xfrm>
            <a:prstGeom prst="rect">
              <a:avLst/>
            </a:prstGeom>
            <a:noFill/>
          </p:spPr>
          <p:txBody>
            <a:bodyPr wrap="square" rtlCol="0" anchor="ctr">
              <a:spAutoFit/>
            </a:bodyPr>
            <a:lstStyle/>
            <a:p>
              <a:pPr algn="ctr"/>
              <a:r>
                <a:rPr lang="en-US" cap="all" spc="-100"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Mahalaleel</a:t>
              </a:r>
              <a:endParaRPr lang="en-US" cap="all" spc="-100"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23" name="Group 22"/>
          <p:cNvGrpSpPr/>
          <p:nvPr/>
        </p:nvGrpSpPr>
        <p:grpSpPr>
          <a:xfrm>
            <a:off x="6598920" y="2876550"/>
            <a:ext cx="1166707" cy="554990"/>
            <a:chOff x="6598920" y="2876550"/>
            <a:chExt cx="1166707" cy="554990"/>
          </a:xfrm>
        </p:grpSpPr>
        <p:sp>
          <p:nvSpPr>
            <p:cNvPr id="51" name="Rounded Rectangle 50"/>
            <p:cNvSpPr/>
            <p:nvPr/>
          </p:nvSpPr>
          <p:spPr>
            <a:xfrm>
              <a:off x="65989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7" name="TextBox 56"/>
            <p:cNvSpPr txBox="1"/>
            <p:nvPr/>
          </p:nvSpPr>
          <p:spPr>
            <a:xfrm>
              <a:off x="6598920" y="2983771"/>
              <a:ext cx="1166707" cy="369332"/>
            </a:xfrm>
            <a:prstGeom prst="rect">
              <a:avLst/>
            </a:prstGeom>
            <a:noFill/>
          </p:spPr>
          <p:txBody>
            <a:bodyPr wrap="square" rtlCol="0" anchor="ctr">
              <a:spAutoFit/>
            </a:bodyPr>
            <a:lstStyle/>
            <a:p>
              <a:pPr algn="ctr"/>
              <a:r>
                <a:rPr lang="en-US" cap="all" spc="-100" dirty="0" smtClean="0">
                  <a:effectLst>
                    <a:glow rad="139700">
                      <a:schemeClr val="tx1">
                        <a:alpha val="40000"/>
                      </a:schemeClr>
                    </a:glow>
                    <a:reflection blurRad="6350" stA="55000" endA="300" endPos="45500" dir="5400000" sy="-100000" algn="bl" rotWithShape="0"/>
                  </a:effectLst>
                  <a:latin typeface="Calibri" panose="020F0502020204030204" pitchFamily="34" charset="0"/>
                </a:rPr>
                <a:t>Jared</a:t>
              </a:r>
              <a:endParaRPr lang="en-US" sz="2400" cap="all" spc="-100"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grpSp>
        <p:nvGrpSpPr>
          <p:cNvPr id="65" name="Group 64"/>
          <p:cNvGrpSpPr/>
          <p:nvPr/>
        </p:nvGrpSpPr>
        <p:grpSpPr>
          <a:xfrm>
            <a:off x="7894320" y="2876550"/>
            <a:ext cx="1173480" cy="554990"/>
            <a:chOff x="7894320" y="2876550"/>
            <a:chExt cx="1173480" cy="554990"/>
          </a:xfrm>
        </p:grpSpPr>
        <p:sp>
          <p:nvSpPr>
            <p:cNvPr id="52" name="Rounded Rectangle 51"/>
            <p:cNvSpPr/>
            <p:nvPr/>
          </p:nvSpPr>
          <p:spPr>
            <a:xfrm>
              <a:off x="7894320" y="2876550"/>
              <a:ext cx="1166707" cy="5549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8" name="TextBox 57"/>
            <p:cNvSpPr txBox="1"/>
            <p:nvPr/>
          </p:nvSpPr>
          <p:spPr>
            <a:xfrm>
              <a:off x="7901093" y="2983770"/>
              <a:ext cx="1166707" cy="369332"/>
            </a:xfrm>
            <a:prstGeom prst="rect">
              <a:avLst/>
            </a:prstGeom>
            <a:noFill/>
          </p:spPr>
          <p:txBody>
            <a:bodyPr wrap="square" rtlCol="0" anchor="ctr">
              <a:spAutoFit/>
            </a:bodyPr>
            <a:lstStyle/>
            <a:p>
              <a:pPr algn="ctr"/>
              <a:r>
                <a:rPr lang="en-US" cap="all" spc="-100" dirty="0" err="1" smtClean="0">
                  <a:effectLst>
                    <a:glow rad="139700">
                      <a:schemeClr val="tx1">
                        <a:alpha val="40000"/>
                      </a:schemeClr>
                    </a:glow>
                    <a:reflection blurRad="6350" stA="55000" endA="300" endPos="45500" dir="5400000" sy="-100000" algn="bl" rotWithShape="0"/>
                  </a:effectLst>
                  <a:latin typeface="Calibri" panose="020F0502020204030204" pitchFamily="34" charset="0"/>
                </a:rPr>
                <a:t>enoch</a:t>
              </a:r>
              <a:endParaRPr lang="en-US" sz="2400" cap="all" spc="-100" dirty="0">
                <a:effectLst>
                  <a:glow rad="139700">
                    <a:schemeClr val="tx1">
                      <a:alpha val="40000"/>
                    </a:schemeClr>
                  </a:glow>
                  <a:reflection blurRad="6350" stA="55000" endA="300" endPos="45500" dir="5400000" sy="-100000" algn="bl" rotWithShape="0"/>
                </a:effectLst>
                <a:latin typeface="Calibri" panose="020F0502020204030204" pitchFamily="34" charset="0"/>
              </a:endParaRPr>
            </a:p>
          </p:txBody>
        </p:sp>
      </p:grpSp>
      <p:sp>
        <p:nvSpPr>
          <p:cNvPr id="3" name="TextBox 2"/>
          <p:cNvSpPr txBox="1"/>
          <p:nvPr/>
        </p:nvSpPr>
        <p:spPr>
          <a:xfrm>
            <a:off x="137159" y="356235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59" name="TextBox 58"/>
          <p:cNvSpPr txBox="1"/>
          <p:nvPr/>
        </p:nvSpPr>
        <p:spPr>
          <a:xfrm>
            <a:off x="1432559" y="356319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2</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60" name="TextBox 59"/>
          <p:cNvSpPr txBox="1"/>
          <p:nvPr/>
        </p:nvSpPr>
        <p:spPr>
          <a:xfrm>
            <a:off x="2727959" y="356235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3</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61" name="TextBox 60"/>
          <p:cNvSpPr txBox="1"/>
          <p:nvPr/>
        </p:nvSpPr>
        <p:spPr>
          <a:xfrm>
            <a:off x="4045373" y="356235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4</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62" name="TextBox 61"/>
          <p:cNvSpPr txBox="1"/>
          <p:nvPr/>
        </p:nvSpPr>
        <p:spPr>
          <a:xfrm>
            <a:off x="5303520" y="356319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5</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63" name="TextBox 62"/>
          <p:cNvSpPr txBox="1"/>
          <p:nvPr/>
        </p:nvSpPr>
        <p:spPr>
          <a:xfrm>
            <a:off x="6592147" y="3562350"/>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6</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64" name="TextBox 63"/>
          <p:cNvSpPr txBox="1"/>
          <p:nvPr/>
        </p:nvSpPr>
        <p:spPr>
          <a:xfrm>
            <a:off x="7909559" y="3562349"/>
            <a:ext cx="1136227" cy="923330"/>
          </a:xfrm>
          <a:prstGeom prst="rect">
            <a:avLst/>
          </a:prstGeom>
          <a:noFill/>
        </p:spPr>
        <p:txBody>
          <a:bodyPr wrap="square" rtlCol="0">
            <a:spAutoFit/>
          </a:bodyPr>
          <a:lstStyle/>
          <a:p>
            <a:pPr algn="ctr"/>
            <a:r>
              <a:rPr lang="en-US" sz="5400" b="1" i="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7</a:t>
            </a:r>
            <a:endParaRPr lang="en-US" sz="2000" b="1" i="1"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89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anim calcmode="lin" valueType="num">
                                      <p:cBhvr>
                                        <p:cTn id="24" dur="500" fill="hold"/>
                                        <p:tgtEl>
                                          <p:spTgt spid="59"/>
                                        </p:tgtEl>
                                        <p:attrNameLst>
                                          <p:attrName>ppt_x</p:attrName>
                                        </p:attrNameLst>
                                      </p:cBhvr>
                                      <p:tavLst>
                                        <p:tav tm="0">
                                          <p:val>
                                            <p:strVal val="#ppt_x"/>
                                          </p:val>
                                        </p:tav>
                                        <p:tav tm="100000">
                                          <p:val>
                                            <p:strVal val="#ppt_x"/>
                                          </p:val>
                                        </p:tav>
                                      </p:tavLst>
                                    </p:anim>
                                    <p:anim calcmode="lin" valueType="num">
                                      <p:cBhvr>
                                        <p:cTn id="25" dur="500" fill="hold"/>
                                        <p:tgtEl>
                                          <p:spTgt spid="5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anim calcmode="lin" valueType="num">
                                      <p:cBhvr>
                                        <p:cTn id="33" dur="500" fill="hold"/>
                                        <p:tgtEl>
                                          <p:spTgt spid="60"/>
                                        </p:tgtEl>
                                        <p:attrNameLst>
                                          <p:attrName>ppt_x</p:attrName>
                                        </p:attrNameLst>
                                      </p:cBhvr>
                                      <p:tavLst>
                                        <p:tav tm="0">
                                          <p:val>
                                            <p:strVal val="#ppt_x"/>
                                          </p:val>
                                        </p:tav>
                                        <p:tav tm="100000">
                                          <p:val>
                                            <p:strVal val="#ppt_x"/>
                                          </p:val>
                                        </p:tav>
                                      </p:tavLst>
                                    </p:anim>
                                    <p:anim calcmode="lin" valueType="num">
                                      <p:cBhvr>
                                        <p:cTn id="34" dur="500" fill="hold"/>
                                        <p:tgtEl>
                                          <p:spTgt spid="60"/>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strVal val="#ppt_x"/>
                                          </p:val>
                                        </p:tav>
                                        <p:tav tm="100000">
                                          <p:val>
                                            <p:strVal val="#ppt_x"/>
                                          </p:val>
                                        </p:tav>
                                      </p:tavLst>
                                    </p:anim>
                                    <p:anim calcmode="lin" valueType="num">
                                      <p:cBhvr>
                                        <p:cTn id="43" dur="500" fill="hold"/>
                                        <p:tgtEl>
                                          <p:spTgt spid="61"/>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anim calcmode="lin" valueType="num">
                                      <p:cBhvr>
                                        <p:cTn id="51" dur="500" fill="hold"/>
                                        <p:tgtEl>
                                          <p:spTgt spid="62"/>
                                        </p:tgtEl>
                                        <p:attrNameLst>
                                          <p:attrName>ppt_x</p:attrName>
                                        </p:attrNameLst>
                                      </p:cBhvr>
                                      <p:tavLst>
                                        <p:tav tm="0">
                                          <p:val>
                                            <p:strVal val="#ppt_x"/>
                                          </p:val>
                                        </p:tav>
                                        <p:tav tm="100000">
                                          <p:val>
                                            <p:strVal val="#ppt_x"/>
                                          </p:val>
                                        </p:tav>
                                      </p:tavLst>
                                    </p:anim>
                                    <p:anim calcmode="lin" valueType="num">
                                      <p:cBhvr>
                                        <p:cTn id="52" dur="500" fill="hold"/>
                                        <p:tgtEl>
                                          <p:spTgt spid="6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anim calcmode="lin" valueType="num">
                                      <p:cBhvr>
                                        <p:cTn id="60" dur="500" fill="hold"/>
                                        <p:tgtEl>
                                          <p:spTgt spid="63"/>
                                        </p:tgtEl>
                                        <p:attrNameLst>
                                          <p:attrName>ppt_x</p:attrName>
                                        </p:attrNameLst>
                                      </p:cBhvr>
                                      <p:tavLst>
                                        <p:tav tm="0">
                                          <p:val>
                                            <p:strVal val="#ppt_x"/>
                                          </p:val>
                                        </p:tav>
                                        <p:tav tm="100000">
                                          <p:val>
                                            <p:strVal val="#ppt_x"/>
                                          </p:val>
                                        </p:tav>
                                      </p:tavLst>
                                    </p:anim>
                                    <p:anim calcmode="lin" valueType="num">
                                      <p:cBhvr>
                                        <p:cTn id="61" dur="500" fill="hold"/>
                                        <p:tgtEl>
                                          <p:spTgt spid="63"/>
                                        </p:tgtEl>
                                        <p:attrNameLst>
                                          <p:attrName>ppt_y</p:attrName>
                                        </p:attrNameLst>
                                      </p:cBhvr>
                                      <p:tavLst>
                                        <p:tav tm="0">
                                          <p:val>
                                            <p:strVal val="#ppt_y+.1"/>
                                          </p:val>
                                        </p:tav>
                                        <p:tav tm="100000">
                                          <p:val>
                                            <p:strVal val="#ppt_y"/>
                                          </p:val>
                                        </p:tav>
                                      </p:tavLst>
                                    </p:anim>
                                  </p:childTnLst>
                                </p:cTn>
                              </p:par>
                            </p:childTnLst>
                          </p:cTn>
                        </p:par>
                        <p:par>
                          <p:cTn id="62" fill="hold">
                            <p:stCondLst>
                              <p:cond delay="3500"/>
                            </p:stCondLst>
                            <p:childTnLst>
                              <p:par>
                                <p:cTn id="63" presetID="10" presetClass="entr" presetSubtype="0" fill="hold" nodeType="after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anim calcmode="lin" valueType="num">
                                      <p:cBhvr>
                                        <p:cTn id="69" dur="500" fill="hold"/>
                                        <p:tgtEl>
                                          <p:spTgt spid="64"/>
                                        </p:tgtEl>
                                        <p:attrNameLst>
                                          <p:attrName>ppt_x</p:attrName>
                                        </p:attrNameLst>
                                      </p:cBhvr>
                                      <p:tavLst>
                                        <p:tav tm="0">
                                          <p:val>
                                            <p:strVal val="#ppt_x"/>
                                          </p:val>
                                        </p:tav>
                                        <p:tav tm="100000">
                                          <p:val>
                                            <p:strVal val="#ppt_x"/>
                                          </p:val>
                                        </p:tav>
                                      </p:tavLst>
                                    </p:anim>
                                    <p:anim calcmode="lin" valueType="num">
                                      <p:cBhvr>
                                        <p:cTn id="70" dur="5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3" grpId="0"/>
      <p:bldP spid="59" grpId="0"/>
      <p:bldP spid="60" grpId="0"/>
      <p:bldP spid="61" grpId="0"/>
      <p:bldP spid="62" grpId="0"/>
      <p:bldP spid="63" grpId="0"/>
      <p:bldP spid="6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I John 3:12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00150"/>
            <a:ext cx="4267200" cy="3276601"/>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12</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Not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as Cain, who was of that wicked one, and slew his brother. And wherefore slew he him? Because his own works were evil, and his brother's righteous.</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6" name="Picture 2" descr="http://leewoof.files.wordpress.com/2013/09/cain-slaying-abel-jacopo-palma-1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452747" cy="2952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33688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subTitle" idx="1"/>
          </p:nvPr>
        </p:nvSpPr>
        <p:spPr>
          <a:xfrm>
            <a:off x="0" y="2519761"/>
            <a:ext cx="9144000" cy="661589"/>
          </a:xfrm>
        </p:spPr>
        <p:txBody>
          <a:bodyPr>
            <a:noAutofit/>
          </a:bodyPr>
          <a:lstStyle>
            <a:extLst/>
          </a:lstStyle>
          <a:p>
            <a:pPr algn="ctr"/>
            <a:r>
              <a:rPr lang="en-US" i="1" dirty="0">
                <a:solidFill>
                  <a:schemeClr val="accent6">
                    <a:lumMod val="75000"/>
                  </a:schemeClr>
                </a:solidFill>
                <a:effectLst>
                  <a:outerShdw blurRad="38100" dist="38100" dir="2700000" algn="tl">
                    <a:srgbClr val="000000">
                      <a:alpha val="43137"/>
                    </a:srgbClr>
                  </a:outerShdw>
                </a:effectLst>
              </a:rPr>
              <a:t>The Mystery in the Garden of Eden</a:t>
            </a:r>
          </a:p>
        </p:txBody>
      </p:sp>
      <p:sp>
        <p:nvSpPr>
          <p:cNvPr id="4" name="Rectangle 3"/>
          <p:cNvSpPr>
            <a:spLocks noGrp="1"/>
          </p:cNvSpPr>
          <p:nvPr>
            <p:ph type="ctrTitle"/>
          </p:nvPr>
        </p:nvSpPr>
        <p:spPr>
          <a:xfrm>
            <a:off x="0" y="1733550"/>
            <a:ext cx="9144000" cy="1066800"/>
          </a:xfrm>
        </p:spPr>
        <p:txBody>
          <a:bodyPr/>
          <a:lstStyle>
            <a:extLst/>
          </a:lstStyle>
          <a:p>
            <a:pPr marL="182880" indent="0" algn="ctr">
              <a:buNone/>
            </a:pPr>
            <a:r>
              <a:rPr lang="en-US" dirty="0" smtClean="0">
                <a:effectLst>
                  <a:outerShdw blurRad="38100" dist="38100" dir="2700000" algn="tl">
                    <a:srgbClr val="000000">
                      <a:alpha val="43137"/>
                    </a:srgbClr>
                  </a:outerShdw>
                </a:effectLst>
              </a:rPr>
              <a:t>The Original Sin</a:t>
            </a:r>
            <a:endParaRPr lang="en-US" dirty="0">
              <a:effectLst>
                <a:outerShdw blurRad="38100" dist="38100" dir="2700000" algn="tl">
                  <a:srgbClr val="000000">
                    <a:alpha val="43137"/>
                  </a:srgbClr>
                </a:outerShdw>
              </a:effectLst>
            </a:endParaRPr>
          </a:p>
        </p:txBody>
      </p:sp>
      <p:sp>
        <p:nvSpPr>
          <p:cNvPr id="6" name="Rectangle 3"/>
          <p:cNvSpPr txBox="1">
            <a:spLocks/>
          </p:cNvSpPr>
          <p:nvPr/>
        </p:nvSpPr>
        <p:spPr>
          <a:xfrm>
            <a:off x="0" y="3867150"/>
            <a:ext cx="9144000" cy="5334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en-US" sz="2800" dirty="0" smtClean="0">
                <a:effectLst>
                  <a:outerShdw blurRad="38100" dist="38100" dir="2700000" algn="tl">
                    <a:srgbClr val="000000">
                      <a:alpha val="43137"/>
                    </a:srgbClr>
                  </a:outerShdw>
                </a:effectLst>
              </a:rPr>
              <a:t>Part 1</a:t>
            </a:r>
            <a:endParaRPr lang="en-US" sz="2800" dirty="0">
              <a:effectLst>
                <a:outerShdw blurRad="38100" dist="38100" dir="2700000" algn="tl">
                  <a:srgbClr val="000000">
                    <a:alpha val="43137"/>
                  </a:srgbClr>
                </a:outerShdw>
              </a:effectLst>
            </a:endParaRPr>
          </a:p>
        </p:txBody>
      </p:sp>
      <p:cxnSp>
        <p:nvCxnSpPr>
          <p:cNvPr id="3" name="Straight Connector 2"/>
          <p:cNvCxnSpPr/>
          <p:nvPr/>
        </p:nvCxnSpPr>
        <p:spPr>
          <a:xfrm flipH="1">
            <a:off x="18288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H="1">
            <a:off x="51816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91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subTitle" idx="1"/>
          </p:nvPr>
        </p:nvSpPr>
        <p:spPr>
          <a:xfrm>
            <a:off x="0" y="2519761"/>
            <a:ext cx="9144000" cy="661589"/>
          </a:xfrm>
        </p:spPr>
        <p:txBody>
          <a:bodyPr>
            <a:noAutofit/>
          </a:bodyPr>
          <a:lstStyle>
            <a:extLst/>
          </a:lstStyle>
          <a:p>
            <a:pPr algn="ctr"/>
            <a:r>
              <a:rPr lang="en-US" i="1" dirty="0" smtClean="0">
                <a:solidFill>
                  <a:schemeClr val="accent6">
                    <a:lumMod val="75000"/>
                  </a:schemeClr>
                </a:solidFill>
                <a:effectLst>
                  <a:outerShdw blurRad="38100" dist="38100" dir="2700000" algn="tl">
                    <a:srgbClr val="000000">
                      <a:alpha val="43137"/>
                    </a:srgbClr>
                  </a:outerShdw>
                </a:effectLst>
              </a:rPr>
              <a:t>The Mystery in the Ark</a:t>
            </a:r>
            <a:endParaRPr lang="en-US" i="1" dirty="0">
              <a:solidFill>
                <a:schemeClr val="accent6">
                  <a:lumMod val="75000"/>
                </a:schemeClr>
              </a:solidFill>
              <a:effectLst>
                <a:outerShdw blurRad="38100" dist="38100" dir="2700000" algn="tl">
                  <a:srgbClr val="000000">
                    <a:alpha val="43137"/>
                  </a:srgbClr>
                </a:outerShdw>
              </a:effectLst>
            </a:endParaRPr>
          </a:p>
        </p:txBody>
      </p:sp>
      <p:sp>
        <p:nvSpPr>
          <p:cNvPr id="4" name="Rectangle 3"/>
          <p:cNvSpPr>
            <a:spLocks noGrp="1"/>
          </p:cNvSpPr>
          <p:nvPr>
            <p:ph type="ctrTitle"/>
          </p:nvPr>
        </p:nvSpPr>
        <p:spPr>
          <a:xfrm>
            <a:off x="0" y="1733550"/>
            <a:ext cx="9144000" cy="1066800"/>
          </a:xfrm>
        </p:spPr>
        <p:txBody>
          <a:bodyPr/>
          <a:lstStyle>
            <a:extLst/>
          </a:lstStyle>
          <a:p>
            <a:pPr marL="182880" indent="0" algn="ctr">
              <a:buNone/>
            </a:pPr>
            <a:r>
              <a:rPr lang="en-US" dirty="0" smtClean="0">
                <a:effectLst>
                  <a:outerShdw blurRad="38100" dist="38100" dir="2700000" algn="tl">
                    <a:srgbClr val="000000">
                      <a:alpha val="43137"/>
                    </a:srgbClr>
                  </a:outerShdw>
                </a:effectLst>
              </a:rPr>
              <a:t>The Original Sin</a:t>
            </a:r>
            <a:endParaRPr lang="en-US" dirty="0">
              <a:effectLst>
                <a:outerShdw blurRad="38100" dist="38100" dir="2700000" algn="tl">
                  <a:srgbClr val="000000">
                    <a:alpha val="43137"/>
                  </a:srgbClr>
                </a:outerShdw>
              </a:effectLst>
            </a:endParaRPr>
          </a:p>
        </p:txBody>
      </p:sp>
      <p:sp>
        <p:nvSpPr>
          <p:cNvPr id="6" name="Rectangle 3"/>
          <p:cNvSpPr txBox="1">
            <a:spLocks/>
          </p:cNvSpPr>
          <p:nvPr/>
        </p:nvSpPr>
        <p:spPr>
          <a:xfrm>
            <a:off x="0" y="3867150"/>
            <a:ext cx="9144000" cy="5334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Clr>
                <a:srgbClr val="F14124">
                  <a:lumMod val="75000"/>
                </a:srgbClr>
              </a:buClr>
              <a:buFont typeface="Georgia" pitchFamily="18" charset="0"/>
              <a:buNone/>
            </a:pPr>
            <a:r>
              <a:rPr lang="en-US" sz="2800" dirty="0" smtClean="0">
                <a:gradFill>
                  <a:gsLst>
                    <a:gs pos="0">
                      <a:prstClr val="black"/>
                    </a:gs>
                    <a:gs pos="40000">
                      <a:prstClr val="black">
                        <a:lumMod val="75000"/>
                        <a:lumOff val="25000"/>
                      </a:prstClr>
                    </a:gs>
                    <a:gs pos="100000">
                      <a:srgbClr val="212745">
                        <a:alpha val="65000"/>
                      </a:srgbClr>
                    </a:gs>
                  </a:gsLst>
                  <a:lin ang="5400000" scaled="0"/>
                </a:gradFill>
                <a:effectLst>
                  <a:outerShdw blurRad="38100" dist="38100" dir="2700000" algn="tl">
                    <a:srgbClr val="000000">
                      <a:alpha val="43137"/>
                    </a:srgbClr>
                  </a:outerShdw>
                </a:effectLst>
              </a:rPr>
              <a:t>Part 2</a:t>
            </a:r>
            <a:endParaRPr lang="en-US" sz="2800" dirty="0">
              <a:gradFill>
                <a:gsLst>
                  <a:gs pos="0">
                    <a:prstClr val="black"/>
                  </a:gs>
                  <a:gs pos="40000">
                    <a:prstClr val="black">
                      <a:lumMod val="75000"/>
                      <a:lumOff val="25000"/>
                    </a:prstClr>
                  </a:gs>
                  <a:gs pos="100000">
                    <a:srgbClr val="212745">
                      <a:alpha val="65000"/>
                    </a:srgbClr>
                  </a:gs>
                </a:gsLst>
                <a:lin ang="5400000" scaled="0"/>
              </a:gradFill>
              <a:effectLst>
                <a:outerShdw blurRad="38100" dist="38100" dir="2700000" algn="tl">
                  <a:srgbClr val="000000">
                    <a:alpha val="43137"/>
                  </a:srgbClr>
                </a:outerShdw>
              </a:effectLst>
            </a:endParaRPr>
          </a:p>
        </p:txBody>
      </p:sp>
      <p:cxnSp>
        <p:nvCxnSpPr>
          <p:cNvPr id="3" name="Straight Connector 2"/>
          <p:cNvCxnSpPr/>
          <p:nvPr/>
        </p:nvCxnSpPr>
        <p:spPr>
          <a:xfrm flipH="1">
            <a:off x="18288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H="1">
            <a:off x="5181600" y="4133850"/>
            <a:ext cx="2286000" cy="0"/>
          </a:xfrm>
          <a:prstGeom prst="line">
            <a:avLst/>
          </a:prstGeom>
          <a:ln cmpd="sng"/>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3049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13:29-30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1242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29</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But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he said, Nay; lest while ye gather up the tares, ye root up also the wheat with them</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30</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Let both grow together until the harvest: and in the time of harvest I will say to the reapers, Gather ye together first the tares, and bind them in bundles to burn them: but gather the wheat into my barn.</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914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6:1-2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it came to pass, when men began to multiply on the face of the earth, and daughters were born unto them,</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That the sons of God saw the daughters of men that they were fair; and they took them wives of all which they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chose.</a:t>
            </a:r>
            <a:endParaRPr lang="en-US"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7488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6:3-4</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the LORD said, My spirit shall not always strive with man, for that he also is flesh: yet his days shall be an hundred and twenty years.</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There were giants in the earth in those days; and also after that, when the sons of God came in unto the daughters of men, and they bare children to them, the same became mighty men which were of old, men of renown.</a:t>
            </a:r>
            <a:endParaRPr lang="en-US"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763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524000" y="1047750"/>
            <a:ext cx="35052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6:8</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1524000" y="1885950"/>
            <a:ext cx="2895600" cy="27432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But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 found grace in the eyes of the LORD.</a:t>
            </a:r>
            <a:endParaRPr lang="en-US"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728" y="-107798"/>
            <a:ext cx="3214072" cy="511794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101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cxnSp>
        <p:nvCxnSpPr>
          <p:cNvPr id="38" name="Straight Arrow Connector 37"/>
          <p:cNvCxnSpPr/>
          <p:nvPr/>
        </p:nvCxnSpPr>
        <p:spPr>
          <a:xfrm flipH="1">
            <a:off x="5302895" y="3560193"/>
            <a:ext cx="834060" cy="5355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p:nvPr/>
        </p:nvCxnSpPr>
        <p:spPr>
          <a:xfrm>
            <a:off x="2985077" y="1809750"/>
            <a:ext cx="0" cy="1747355"/>
          </a:xfrm>
          <a:prstGeom prst="straightConnector1">
            <a:avLst/>
          </a:prstGeom>
          <a:ln w="31750">
            <a:solidFill>
              <a:schemeClr val="tx1"/>
            </a:solidFill>
            <a:tailEnd type="none"/>
          </a:ln>
        </p:spPr>
        <p:style>
          <a:lnRef idx="2">
            <a:schemeClr val="accent3"/>
          </a:lnRef>
          <a:fillRef idx="0">
            <a:schemeClr val="accent3"/>
          </a:fillRef>
          <a:effectRef idx="1">
            <a:schemeClr val="accent3"/>
          </a:effectRef>
          <a:fontRef idx="minor">
            <a:schemeClr val="tx1"/>
          </a:fontRef>
        </p:style>
      </p:cxnSp>
      <p:grpSp>
        <p:nvGrpSpPr>
          <p:cNvPr id="20" name="Group 19"/>
          <p:cNvGrpSpPr/>
          <p:nvPr/>
        </p:nvGrpSpPr>
        <p:grpSpPr>
          <a:xfrm>
            <a:off x="2057400" y="28222"/>
            <a:ext cx="5009455" cy="2638580"/>
            <a:chOff x="2057400" y="28222"/>
            <a:chExt cx="5009455" cy="2638580"/>
          </a:xfrm>
        </p:grpSpPr>
        <p:cxnSp>
          <p:nvCxnSpPr>
            <p:cNvPr id="34" name="Straight Arrow Connector 33"/>
            <p:cNvCxnSpPr>
              <a:stCxn id="16" idx="2"/>
            </p:cNvCxnSpPr>
            <p:nvPr/>
          </p:nvCxnSpPr>
          <p:spPr>
            <a:xfrm flipH="1">
              <a:off x="6137804" y="1862267"/>
              <a:ext cx="1374" cy="31024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p:nvPr/>
          </p:nvCxnSpPr>
          <p:spPr>
            <a:xfrm>
              <a:off x="4572000" y="1117145"/>
              <a:ext cx="639501" cy="279758"/>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558723" y="289832"/>
              <a:ext cx="652778"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912754" y="289832"/>
              <a:ext cx="651434"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a:xfrm flipH="1">
              <a:off x="3912754" y="1117146"/>
              <a:ext cx="645969" cy="2797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2057400"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2057400" y="28222"/>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Serpent</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211501"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211501" y="28222"/>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Adam</a:t>
              </a:r>
              <a:endParaRPr lang="en-US" sz="28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37" name="Group 36"/>
            <p:cNvGrpSpPr/>
            <p:nvPr/>
          </p:nvGrpSpPr>
          <p:grpSpPr>
            <a:xfrm>
              <a:off x="2057400" y="1367975"/>
              <a:ext cx="1855354" cy="523220"/>
              <a:chOff x="2057400" y="1682851"/>
              <a:chExt cx="1855354" cy="523220"/>
            </a:xfrm>
          </p:grpSpPr>
          <p:sp>
            <p:nvSpPr>
              <p:cNvPr id="14" name="Rounded Rectangle 13"/>
              <p:cNvSpPr/>
              <p:nvPr/>
            </p:nvSpPr>
            <p:spPr>
              <a:xfrm>
                <a:off x="2057400" y="1711779"/>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057400" y="1682851"/>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CAIN</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grpSp>
        <p:sp>
          <p:nvSpPr>
            <p:cNvPr id="16" name="Rounded Rectangle 15"/>
            <p:cNvSpPr/>
            <p:nvPr/>
          </p:nvSpPr>
          <p:spPr>
            <a:xfrm>
              <a:off x="5211501" y="1396903"/>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211501" y="1367975"/>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ABEL</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5" name="Group 4"/>
            <p:cNvGrpSpPr/>
            <p:nvPr/>
          </p:nvGrpSpPr>
          <p:grpSpPr>
            <a:xfrm>
              <a:off x="5211501" y="2143582"/>
              <a:ext cx="1855354" cy="523220"/>
              <a:chOff x="5211501" y="2458458"/>
              <a:chExt cx="1855354" cy="523220"/>
            </a:xfrm>
          </p:grpSpPr>
          <p:sp>
            <p:nvSpPr>
              <p:cNvPr id="18" name="Rounded Rectangle 17"/>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SETH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39" name="Multiply 38"/>
            <p:cNvSpPr/>
            <p:nvPr/>
          </p:nvSpPr>
          <p:spPr>
            <a:xfrm>
              <a:off x="5302895" y="1276350"/>
              <a:ext cx="1669818" cy="706470"/>
            </a:xfrm>
            <a:prstGeom prst="mathMultiply">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3631046" y="590550"/>
              <a:ext cx="1855354" cy="646331"/>
              <a:chOff x="3665373" y="782419"/>
              <a:chExt cx="1855354" cy="646331"/>
            </a:xfrm>
          </p:grpSpPr>
          <p:sp>
            <p:nvSpPr>
              <p:cNvPr id="12" name="Rounded Rectangle 11"/>
              <p:cNvSpPr/>
              <p:nvPr/>
            </p:nvSpPr>
            <p:spPr>
              <a:xfrm>
                <a:off x="3665373" y="884464"/>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3665373" y="782419"/>
                <a:ext cx="1855354" cy="646331"/>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prstClr val="black">
                        <a:shade val="50000"/>
                      </a:prstClr>
                    </a:solidFill>
                    <a:latin typeface="Calibri" panose="020F0502020204030204" pitchFamily="34" charset="0"/>
                  </a:rPr>
                  <a:t>EVE</a:t>
                </a:r>
                <a:endParaRPr lang="en-US" sz="3600" b="1" dirty="0">
                  <a:ln w="50800"/>
                  <a:solidFill>
                    <a:prstClr val="black">
                      <a:shade val="50000"/>
                    </a:prstClr>
                  </a:solidFill>
                  <a:latin typeface="Calibri" panose="020F0502020204030204" pitchFamily="34" charset="0"/>
                </a:endParaRPr>
              </a:p>
            </p:txBody>
          </p:sp>
        </p:grpSp>
      </p:grpSp>
      <p:cxnSp>
        <p:nvCxnSpPr>
          <p:cNvPr id="27" name="Straight Arrow Connector 26"/>
          <p:cNvCxnSpPr/>
          <p:nvPr/>
        </p:nvCxnSpPr>
        <p:spPr>
          <a:xfrm>
            <a:off x="6136955" y="2637874"/>
            <a:ext cx="2223" cy="609600"/>
          </a:xfrm>
          <a:prstGeom prst="straightConnector1">
            <a:avLst/>
          </a:prstGeom>
          <a:ln w="31750">
            <a:solidFill>
              <a:schemeClr val="tx1"/>
            </a:solidFill>
            <a:prstDash val="sysDash"/>
            <a:tailEnd type="arrow"/>
          </a:ln>
        </p:spPr>
        <p:style>
          <a:lnRef idx="2">
            <a:schemeClr val="accent3"/>
          </a:lnRef>
          <a:fillRef idx="0">
            <a:schemeClr val="accent3"/>
          </a:fillRef>
          <a:effectRef idx="1">
            <a:schemeClr val="accent3"/>
          </a:effectRef>
          <a:fontRef idx="minor">
            <a:schemeClr val="tx1"/>
          </a:fontRef>
        </p:style>
      </p:cxnSp>
      <p:grpSp>
        <p:nvGrpSpPr>
          <p:cNvPr id="29" name="Group 28"/>
          <p:cNvGrpSpPr/>
          <p:nvPr/>
        </p:nvGrpSpPr>
        <p:grpSpPr>
          <a:xfrm>
            <a:off x="5211501" y="3257654"/>
            <a:ext cx="1855354" cy="523220"/>
            <a:chOff x="5211501" y="2458458"/>
            <a:chExt cx="1855354" cy="523220"/>
          </a:xfrm>
        </p:grpSpPr>
        <p:sp>
          <p:nvSpPr>
            <p:cNvPr id="30" name="Rounded Rectangle 29"/>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Noah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2" name="TextBox 1"/>
          <p:cNvSpPr txBox="1"/>
          <p:nvPr/>
        </p:nvSpPr>
        <p:spPr>
          <a:xfrm>
            <a:off x="228600" y="1364165"/>
            <a:ext cx="1828800" cy="175432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Children</a:t>
            </a:r>
          </a:p>
          <a:p>
            <a:pPr algn="ctr"/>
            <a:r>
              <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o</a:t>
            </a: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f</a:t>
            </a:r>
          </a:p>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Men</a:t>
            </a:r>
            <a:endPar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33" name="TextBox 32"/>
          <p:cNvSpPr txBox="1"/>
          <p:nvPr/>
        </p:nvSpPr>
        <p:spPr>
          <a:xfrm>
            <a:off x="7086600" y="1350824"/>
            <a:ext cx="1447800" cy="1754326"/>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rgbClr val="A7EA52"/>
                </a:solidFill>
                <a:latin typeface="Calibri" panose="020F0502020204030204" pitchFamily="34" charset="0"/>
              </a:rPr>
              <a:t>Sons</a:t>
            </a:r>
          </a:p>
          <a:p>
            <a:pPr algn="ctr"/>
            <a:r>
              <a:rPr lang="en-US" sz="3600" b="1" dirty="0">
                <a:ln/>
                <a:solidFill>
                  <a:srgbClr val="A7EA52"/>
                </a:solidFill>
                <a:latin typeface="Calibri" panose="020F0502020204030204" pitchFamily="34" charset="0"/>
              </a:rPr>
              <a:t>o</a:t>
            </a:r>
            <a:r>
              <a:rPr lang="en-US" sz="3600" b="1" dirty="0" smtClean="0">
                <a:ln/>
                <a:solidFill>
                  <a:srgbClr val="A7EA52"/>
                </a:solidFill>
                <a:latin typeface="Calibri" panose="020F0502020204030204" pitchFamily="34" charset="0"/>
              </a:rPr>
              <a:t>f</a:t>
            </a:r>
          </a:p>
          <a:p>
            <a:pPr algn="ctr"/>
            <a:r>
              <a:rPr lang="en-US" sz="3600" b="1" dirty="0" smtClean="0">
                <a:ln/>
                <a:solidFill>
                  <a:srgbClr val="A7EA52"/>
                </a:solidFill>
                <a:latin typeface="Calibri" panose="020F0502020204030204" pitchFamily="34" charset="0"/>
              </a:rPr>
              <a:t>God</a:t>
            </a:r>
            <a:endParaRPr lang="en-US" sz="3600" b="1" dirty="0">
              <a:ln/>
              <a:solidFill>
                <a:srgbClr val="A7EA52"/>
              </a:solidFill>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276" y="4247309"/>
            <a:ext cx="2079206" cy="783763"/>
          </a:xfrm>
          <a:prstGeom prst="rect">
            <a:avLst/>
          </a:prstGeom>
          <a:effectLst>
            <a:glow rad="1270000">
              <a:schemeClr val="tx1">
                <a:lumMod val="85000"/>
                <a:alpha val="62000"/>
              </a:schemeClr>
            </a:glow>
            <a:softEdge rad="0"/>
          </a:effectLst>
        </p:spPr>
      </p:pic>
      <p:sp>
        <p:nvSpPr>
          <p:cNvPr id="35" name="TextBox 34"/>
          <p:cNvSpPr txBox="1"/>
          <p:nvPr/>
        </p:nvSpPr>
        <p:spPr>
          <a:xfrm>
            <a:off x="3505200" y="3943350"/>
            <a:ext cx="2056821"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spc="-100" dirty="0" smtClean="0">
                <a:solidFill>
                  <a:srgbClr val="B4DCFA">
                    <a:lumMod val="10000"/>
                  </a:srgbClr>
                </a:solidFill>
                <a:effectLst>
                  <a:outerShdw blurRad="38100" dist="38100" dir="2700000" algn="tl">
                    <a:srgbClr val="000000">
                      <a:alpha val="43137"/>
                    </a:srgbClr>
                  </a:outerShdw>
                </a:effectLst>
                <a:latin typeface="Calibri" panose="020F0502020204030204" pitchFamily="34" charset="0"/>
              </a:rPr>
              <a:t>Genesis 6</a:t>
            </a:r>
            <a:endParaRPr lang="en-US" sz="3600" b="1" spc="-100" dirty="0">
              <a:solidFill>
                <a:srgbClr val="B4DCFA">
                  <a:lumMod val="10000"/>
                </a:srgbClr>
              </a:solidFill>
              <a:effectLst>
                <a:outerShdw blurRad="38100" dist="38100" dir="2700000" algn="tl">
                  <a:srgbClr val="000000">
                    <a:alpha val="43137"/>
                  </a:srgbClr>
                </a:outerShdw>
              </a:effectLst>
              <a:latin typeface="Calibri" panose="020F0502020204030204" pitchFamily="34" charset="0"/>
            </a:endParaRPr>
          </a:p>
        </p:txBody>
      </p:sp>
      <p:cxnSp>
        <p:nvCxnSpPr>
          <p:cNvPr id="36" name="Straight Arrow Connector 35"/>
          <p:cNvCxnSpPr/>
          <p:nvPr/>
        </p:nvCxnSpPr>
        <p:spPr>
          <a:xfrm>
            <a:off x="2985077" y="3550564"/>
            <a:ext cx="901123" cy="545186"/>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94671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3" name="Group 2"/>
          <p:cNvGrpSpPr/>
          <p:nvPr/>
        </p:nvGrpSpPr>
        <p:grpSpPr>
          <a:xfrm>
            <a:off x="228600" y="28222"/>
            <a:ext cx="8305800" cy="5002850"/>
            <a:chOff x="228600" y="28222"/>
            <a:chExt cx="8305800" cy="5002850"/>
          </a:xfrm>
        </p:grpSpPr>
        <p:cxnSp>
          <p:nvCxnSpPr>
            <p:cNvPr id="38" name="Straight Arrow Connector 37"/>
            <p:cNvCxnSpPr/>
            <p:nvPr/>
          </p:nvCxnSpPr>
          <p:spPr>
            <a:xfrm flipH="1">
              <a:off x="5302895" y="3560193"/>
              <a:ext cx="834060" cy="5355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p:nvPr/>
          </p:nvCxnSpPr>
          <p:spPr>
            <a:xfrm>
              <a:off x="2985077" y="1809750"/>
              <a:ext cx="0" cy="1747355"/>
            </a:xfrm>
            <a:prstGeom prst="straightConnector1">
              <a:avLst/>
            </a:prstGeom>
            <a:ln w="31750">
              <a:solidFill>
                <a:schemeClr val="tx1"/>
              </a:solidFill>
              <a:tailEnd type="none"/>
            </a:ln>
          </p:spPr>
          <p:style>
            <a:lnRef idx="2">
              <a:schemeClr val="accent3"/>
            </a:lnRef>
            <a:fillRef idx="0">
              <a:schemeClr val="accent3"/>
            </a:fillRef>
            <a:effectRef idx="1">
              <a:schemeClr val="accent3"/>
            </a:effectRef>
            <a:fontRef idx="minor">
              <a:schemeClr val="tx1"/>
            </a:fontRef>
          </p:style>
        </p:cxnSp>
        <p:grpSp>
          <p:nvGrpSpPr>
            <p:cNvPr id="20" name="Group 19"/>
            <p:cNvGrpSpPr/>
            <p:nvPr/>
          </p:nvGrpSpPr>
          <p:grpSpPr>
            <a:xfrm>
              <a:off x="2057400" y="28222"/>
              <a:ext cx="5009455" cy="2638580"/>
              <a:chOff x="2057400" y="28222"/>
              <a:chExt cx="5009455" cy="2638580"/>
            </a:xfrm>
          </p:grpSpPr>
          <p:cxnSp>
            <p:nvCxnSpPr>
              <p:cNvPr id="34" name="Straight Arrow Connector 33"/>
              <p:cNvCxnSpPr>
                <a:stCxn id="16" idx="2"/>
              </p:cNvCxnSpPr>
              <p:nvPr/>
            </p:nvCxnSpPr>
            <p:spPr>
              <a:xfrm flipH="1">
                <a:off x="6137804" y="1862267"/>
                <a:ext cx="1374" cy="31024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p:nvPr/>
            </p:nvCxnSpPr>
            <p:spPr>
              <a:xfrm>
                <a:off x="4572000" y="1117145"/>
                <a:ext cx="639501" cy="279758"/>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558723" y="289832"/>
                <a:ext cx="652778"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912754" y="289832"/>
                <a:ext cx="651434"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a:xfrm flipH="1">
                <a:off x="3912754" y="1117146"/>
                <a:ext cx="645969" cy="2797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2057400"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2057400" y="28222"/>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Serpent</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211501"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211501" y="28222"/>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Adam</a:t>
                </a:r>
                <a:endParaRPr lang="en-US" sz="28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37" name="Group 36"/>
              <p:cNvGrpSpPr/>
              <p:nvPr/>
            </p:nvGrpSpPr>
            <p:grpSpPr>
              <a:xfrm>
                <a:off x="2057400" y="1367975"/>
                <a:ext cx="1855354" cy="523220"/>
                <a:chOff x="2057400" y="1682851"/>
                <a:chExt cx="1855354" cy="523220"/>
              </a:xfrm>
            </p:grpSpPr>
            <p:sp>
              <p:nvSpPr>
                <p:cNvPr id="14" name="Rounded Rectangle 13"/>
                <p:cNvSpPr/>
                <p:nvPr/>
              </p:nvSpPr>
              <p:spPr>
                <a:xfrm>
                  <a:off x="2057400" y="1711779"/>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057400" y="1682851"/>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CAIN</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grpSp>
          <p:sp>
            <p:nvSpPr>
              <p:cNvPr id="16" name="Rounded Rectangle 15"/>
              <p:cNvSpPr/>
              <p:nvPr/>
            </p:nvSpPr>
            <p:spPr>
              <a:xfrm>
                <a:off x="5211501" y="1396903"/>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211501" y="1367975"/>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ABEL</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5" name="Group 4"/>
              <p:cNvGrpSpPr/>
              <p:nvPr/>
            </p:nvGrpSpPr>
            <p:grpSpPr>
              <a:xfrm>
                <a:off x="5211501" y="2143582"/>
                <a:ext cx="1855354" cy="523220"/>
                <a:chOff x="5211501" y="2458458"/>
                <a:chExt cx="1855354" cy="523220"/>
              </a:xfrm>
            </p:grpSpPr>
            <p:sp>
              <p:nvSpPr>
                <p:cNvPr id="18" name="Rounded Rectangle 17"/>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SETH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39" name="Multiply 38"/>
              <p:cNvSpPr/>
              <p:nvPr/>
            </p:nvSpPr>
            <p:spPr>
              <a:xfrm>
                <a:off x="5302895" y="1276350"/>
                <a:ext cx="1669818" cy="706470"/>
              </a:xfrm>
              <a:prstGeom prst="mathMultiply">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3631046" y="590550"/>
                <a:ext cx="1855354" cy="646331"/>
                <a:chOff x="3665373" y="782419"/>
                <a:chExt cx="1855354" cy="646331"/>
              </a:xfrm>
            </p:grpSpPr>
            <p:sp>
              <p:nvSpPr>
                <p:cNvPr id="12" name="Rounded Rectangle 11"/>
                <p:cNvSpPr/>
                <p:nvPr/>
              </p:nvSpPr>
              <p:spPr>
                <a:xfrm>
                  <a:off x="3665373" y="884464"/>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3665373" y="782419"/>
                  <a:ext cx="1855354" cy="646331"/>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prstClr val="black">
                          <a:shade val="50000"/>
                        </a:prstClr>
                      </a:solidFill>
                      <a:latin typeface="Calibri" panose="020F0502020204030204" pitchFamily="34" charset="0"/>
                    </a:rPr>
                    <a:t>EVE</a:t>
                  </a:r>
                  <a:endParaRPr lang="en-US" sz="3600" b="1" dirty="0">
                    <a:ln w="50800"/>
                    <a:solidFill>
                      <a:prstClr val="black">
                        <a:shade val="50000"/>
                      </a:prstClr>
                    </a:solidFill>
                    <a:latin typeface="Calibri" panose="020F0502020204030204" pitchFamily="34" charset="0"/>
                  </a:endParaRPr>
                </a:p>
              </p:txBody>
            </p:sp>
          </p:grpSp>
        </p:grpSp>
        <p:cxnSp>
          <p:nvCxnSpPr>
            <p:cNvPr id="27" name="Straight Arrow Connector 26"/>
            <p:cNvCxnSpPr/>
            <p:nvPr/>
          </p:nvCxnSpPr>
          <p:spPr>
            <a:xfrm>
              <a:off x="6136955" y="2637874"/>
              <a:ext cx="2223" cy="609600"/>
            </a:xfrm>
            <a:prstGeom prst="straightConnector1">
              <a:avLst/>
            </a:prstGeom>
            <a:ln w="31750">
              <a:solidFill>
                <a:schemeClr val="tx1"/>
              </a:solidFill>
              <a:prstDash val="sysDash"/>
              <a:tailEnd type="arrow"/>
            </a:ln>
          </p:spPr>
          <p:style>
            <a:lnRef idx="2">
              <a:schemeClr val="accent3"/>
            </a:lnRef>
            <a:fillRef idx="0">
              <a:schemeClr val="accent3"/>
            </a:fillRef>
            <a:effectRef idx="1">
              <a:schemeClr val="accent3"/>
            </a:effectRef>
            <a:fontRef idx="minor">
              <a:schemeClr val="tx1"/>
            </a:fontRef>
          </p:style>
        </p:cxnSp>
        <p:grpSp>
          <p:nvGrpSpPr>
            <p:cNvPr id="29" name="Group 28"/>
            <p:cNvGrpSpPr/>
            <p:nvPr/>
          </p:nvGrpSpPr>
          <p:grpSpPr>
            <a:xfrm>
              <a:off x="5211501" y="3257654"/>
              <a:ext cx="1855354" cy="523220"/>
              <a:chOff x="5211501" y="2458458"/>
              <a:chExt cx="1855354" cy="523220"/>
            </a:xfrm>
          </p:grpSpPr>
          <p:sp>
            <p:nvSpPr>
              <p:cNvPr id="30" name="Rounded Rectangle 29"/>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Noah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2" name="TextBox 1"/>
            <p:cNvSpPr txBox="1"/>
            <p:nvPr/>
          </p:nvSpPr>
          <p:spPr>
            <a:xfrm>
              <a:off x="228600" y="1364165"/>
              <a:ext cx="1828800" cy="175432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Children</a:t>
              </a:r>
            </a:p>
            <a:p>
              <a:pPr algn="ctr"/>
              <a:r>
                <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o</a:t>
              </a: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f</a:t>
              </a:r>
            </a:p>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Men</a:t>
              </a:r>
              <a:endPar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33" name="TextBox 32"/>
            <p:cNvSpPr txBox="1"/>
            <p:nvPr/>
          </p:nvSpPr>
          <p:spPr>
            <a:xfrm>
              <a:off x="7086600" y="1350824"/>
              <a:ext cx="1447800" cy="1754326"/>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rgbClr val="A7EA52"/>
                  </a:solidFill>
                  <a:latin typeface="Calibri" panose="020F0502020204030204" pitchFamily="34" charset="0"/>
                </a:rPr>
                <a:t>Sons</a:t>
              </a:r>
            </a:p>
            <a:p>
              <a:pPr algn="ctr"/>
              <a:r>
                <a:rPr lang="en-US" sz="3600" b="1" dirty="0">
                  <a:ln/>
                  <a:solidFill>
                    <a:srgbClr val="A7EA52"/>
                  </a:solidFill>
                  <a:latin typeface="Calibri" panose="020F0502020204030204" pitchFamily="34" charset="0"/>
                </a:rPr>
                <a:t>o</a:t>
              </a:r>
              <a:r>
                <a:rPr lang="en-US" sz="3600" b="1" dirty="0" smtClean="0">
                  <a:ln/>
                  <a:solidFill>
                    <a:srgbClr val="A7EA52"/>
                  </a:solidFill>
                  <a:latin typeface="Calibri" panose="020F0502020204030204" pitchFamily="34" charset="0"/>
                </a:rPr>
                <a:t>f</a:t>
              </a:r>
            </a:p>
            <a:p>
              <a:pPr algn="ctr"/>
              <a:r>
                <a:rPr lang="en-US" sz="3600" b="1" dirty="0" smtClean="0">
                  <a:ln/>
                  <a:solidFill>
                    <a:srgbClr val="A7EA52"/>
                  </a:solidFill>
                  <a:latin typeface="Calibri" panose="020F0502020204030204" pitchFamily="34" charset="0"/>
                </a:rPr>
                <a:t>God</a:t>
              </a:r>
              <a:endParaRPr lang="en-US" sz="3600" b="1" dirty="0">
                <a:ln/>
                <a:solidFill>
                  <a:srgbClr val="A7EA52"/>
                </a:solidFill>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276" y="4247309"/>
              <a:ext cx="2079206" cy="783763"/>
            </a:xfrm>
            <a:prstGeom prst="rect">
              <a:avLst/>
            </a:prstGeom>
            <a:effectLst>
              <a:glow rad="1270000">
                <a:schemeClr val="tx1">
                  <a:lumMod val="85000"/>
                  <a:alpha val="62000"/>
                </a:schemeClr>
              </a:glow>
              <a:softEdge rad="0"/>
            </a:effectLst>
          </p:spPr>
        </p:pic>
        <p:sp>
          <p:nvSpPr>
            <p:cNvPr id="35" name="TextBox 34"/>
            <p:cNvSpPr txBox="1"/>
            <p:nvPr/>
          </p:nvSpPr>
          <p:spPr>
            <a:xfrm>
              <a:off x="3505200" y="3943350"/>
              <a:ext cx="2056821"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spc="-100" dirty="0" smtClean="0">
                  <a:solidFill>
                    <a:srgbClr val="B4DCFA">
                      <a:lumMod val="10000"/>
                    </a:srgbClr>
                  </a:solidFill>
                  <a:effectLst>
                    <a:outerShdw blurRad="38100" dist="38100" dir="2700000" algn="tl">
                      <a:srgbClr val="000000">
                        <a:alpha val="43137"/>
                      </a:srgbClr>
                    </a:outerShdw>
                  </a:effectLst>
                  <a:latin typeface="Calibri" panose="020F0502020204030204" pitchFamily="34" charset="0"/>
                </a:rPr>
                <a:t>Genesis 6</a:t>
              </a:r>
              <a:endParaRPr lang="en-US" sz="3600" b="1" spc="-100" dirty="0">
                <a:solidFill>
                  <a:srgbClr val="B4DCFA">
                    <a:lumMod val="10000"/>
                  </a:srgbClr>
                </a:solidFill>
                <a:effectLst>
                  <a:outerShdw blurRad="38100" dist="38100" dir="2700000" algn="tl">
                    <a:srgbClr val="000000">
                      <a:alpha val="43137"/>
                    </a:srgbClr>
                  </a:outerShdw>
                </a:effectLst>
                <a:latin typeface="Calibri" panose="020F0502020204030204" pitchFamily="34" charset="0"/>
              </a:endParaRPr>
            </a:p>
          </p:txBody>
        </p:sp>
        <p:cxnSp>
          <p:nvCxnSpPr>
            <p:cNvPr id="36" name="Straight Arrow Connector 35"/>
            <p:cNvCxnSpPr/>
            <p:nvPr/>
          </p:nvCxnSpPr>
          <p:spPr>
            <a:xfrm>
              <a:off x="2985077" y="3550564"/>
              <a:ext cx="901123" cy="545186"/>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352550"/>
            <a:ext cx="1961742" cy="1922845"/>
          </a:xfrm>
          <a:prstGeom prst="rect">
            <a:avLst/>
          </a:prstGeom>
        </p:spPr>
      </p:pic>
      <p:sp>
        <p:nvSpPr>
          <p:cNvPr id="13" name="TextBox 12"/>
          <p:cNvSpPr txBox="1"/>
          <p:nvPr/>
        </p:nvSpPr>
        <p:spPr>
          <a:xfrm>
            <a:off x="3813548" y="2172510"/>
            <a:ext cx="3048000" cy="70788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Mixed </a:t>
            </a:r>
            <a:r>
              <a:rPr lang="en-US" sz="4000" b="1" i="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Blood</a:t>
            </a:r>
            <a:endParaRPr lang="en-US" sz="4000" b="1" i="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3311146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33333E-6 -3.35595E-6 L -0.00417 -0.74676 " pathEditMode="relative" rAng="0" ptsTypes="AA">
                                      <p:cBhvr>
                                        <p:cTn id="6" dur="2000" fill="hold"/>
                                        <p:tgtEl>
                                          <p:spTgt spid="3"/>
                                        </p:tgtEl>
                                        <p:attrNameLst>
                                          <p:attrName>ppt_x</p:attrName>
                                          <p:attrName>ppt_y</p:attrName>
                                        </p:attrNameLst>
                                      </p:cBhvr>
                                      <p:rCtr x="-208" y="-3735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4" name="Group 23"/>
          <p:cNvGrpSpPr/>
          <p:nvPr/>
        </p:nvGrpSpPr>
        <p:grpSpPr>
          <a:xfrm>
            <a:off x="192024" y="-3813048"/>
            <a:ext cx="8305800" cy="7088443"/>
            <a:chOff x="192024" y="-3813048"/>
            <a:chExt cx="8305800" cy="7088443"/>
          </a:xfrm>
        </p:grpSpPr>
        <p:grpSp>
          <p:nvGrpSpPr>
            <p:cNvPr id="3" name="Group 2"/>
            <p:cNvGrpSpPr/>
            <p:nvPr/>
          </p:nvGrpSpPr>
          <p:grpSpPr>
            <a:xfrm>
              <a:off x="192024" y="-3813048"/>
              <a:ext cx="8305800" cy="5002850"/>
              <a:chOff x="228600" y="28222"/>
              <a:chExt cx="8305800" cy="5002850"/>
            </a:xfrm>
          </p:grpSpPr>
          <p:cxnSp>
            <p:nvCxnSpPr>
              <p:cNvPr id="38" name="Straight Arrow Connector 37"/>
              <p:cNvCxnSpPr/>
              <p:nvPr/>
            </p:nvCxnSpPr>
            <p:spPr>
              <a:xfrm flipH="1">
                <a:off x="5302895" y="3560193"/>
                <a:ext cx="834060" cy="5355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p:nvPr/>
            </p:nvCxnSpPr>
            <p:spPr>
              <a:xfrm>
                <a:off x="2985077" y="1809750"/>
                <a:ext cx="0" cy="1747355"/>
              </a:xfrm>
              <a:prstGeom prst="straightConnector1">
                <a:avLst/>
              </a:prstGeom>
              <a:ln w="31750">
                <a:solidFill>
                  <a:schemeClr val="tx1"/>
                </a:solidFill>
                <a:tailEnd type="none"/>
              </a:ln>
            </p:spPr>
            <p:style>
              <a:lnRef idx="2">
                <a:schemeClr val="accent3"/>
              </a:lnRef>
              <a:fillRef idx="0">
                <a:schemeClr val="accent3"/>
              </a:fillRef>
              <a:effectRef idx="1">
                <a:schemeClr val="accent3"/>
              </a:effectRef>
              <a:fontRef idx="minor">
                <a:schemeClr val="tx1"/>
              </a:fontRef>
            </p:style>
          </p:cxnSp>
          <p:grpSp>
            <p:nvGrpSpPr>
              <p:cNvPr id="20" name="Group 19"/>
              <p:cNvGrpSpPr/>
              <p:nvPr/>
            </p:nvGrpSpPr>
            <p:grpSpPr>
              <a:xfrm>
                <a:off x="2057400" y="28222"/>
                <a:ext cx="5009455" cy="2638580"/>
                <a:chOff x="2057400" y="28222"/>
                <a:chExt cx="5009455" cy="2638580"/>
              </a:xfrm>
            </p:grpSpPr>
            <p:cxnSp>
              <p:nvCxnSpPr>
                <p:cNvPr id="34" name="Straight Arrow Connector 33"/>
                <p:cNvCxnSpPr>
                  <a:stCxn id="16" idx="2"/>
                </p:cNvCxnSpPr>
                <p:nvPr/>
              </p:nvCxnSpPr>
              <p:spPr>
                <a:xfrm flipH="1">
                  <a:off x="6137804" y="1862267"/>
                  <a:ext cx="1374" cy="31024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p:nvPr/>
              </p:nvCxnSpPr>
              <p:spPr>
                <a:xfrm>
                  <a:off x="4572000" y="1117145"/>
                  <a:ext cx="639501" cy="279758"/>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11" idx="1"/>
                </p:cNvCxnSpPr>
                <p:nvPr/>
              </p:nvCxnSpPr>
              <p:spPr>
                <a:xfrm flipH="1">
                  <a:off x="4558723" y="289832"/>
                  <a:ext cx="652778"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a:stCxn id="7" idx="3"/>
                </p:cNvCxnSpPr>
                <p:nvPr/>
              </p:nvCxnSpPr>
              <p:spPr>
                <a:xfrm>
                  <a:off x="3912754" y="289832"/>
                  <a:ext cx="651434" cy="402763"/>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a:xfrm flipH="1">
                  <a:off x="3912754" y="1117146"/>
                  <a:ext cx="645969" cy="279757"/>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 name="Rounded Rectangle 5"/>
                <p:cNvSpPr/>
                <p:nvPr/>
              </p:nvSpPr>
              <p:spPr>
                <a:xfrm>
                  <a:off x="2057400"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2057400" y="28222"/>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Serpent</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10" name="Rounded Rectangle 9"/>
                <p:cNvSpPr/>
                <p:nvPr/>
              </p:nvSpPr>
              <p:spPr>
                <a:xfrm>
                  <a:off x="5211501" y="57150"/>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211501" y="28222"/>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Adam</a:t>
                  </a:r>
                  <a:endParaRPr lang="en-US" sz="28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37" name="Group 36"/>
                <p:cNvGrpSpPr/>
                <p:nvPr/>
              </p:nvGrpSpPr>
              <p:grpSpPr>
                <a:xfrm>
                  <a:off x="2057400" y="1367975"/>
                  <a:ext cx="1855354" cy="523220"/>
                  <a:chOff x="2057400" y="1682851"/>
                  <a:chExt cx="1855354" cy="523220"/>
                </a:xfrm>
              </p:grpSpPr>
              <p:sp>
                <p:nvSpPr>
                  <p:cNvPr id="14" name="Rounded Rectangle 13"/>
                  <p:cNvSpPr/>
                  <p:nvPr/>
                </p:nvSpPr>
                <p:spPr>
                  <a:xfrm>
                    <a:off x="2057400" y="1711779"/>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057400" y="1682851"/>
                    <a:ext cx="1855354" cy="523220"/>
                  </a:xfrm>
                  <a:prstGeom prst="rect">
                    <a:avLst/>
                  </a:prstGeom>
                  <a:noFill/>
                </p:spPr>
                <p:txBody>
                  <a:bodyPr wrap="square" rtlCol="0" anchor="ctr">
                    <a:spAutoFit/>
                  </a:bodyPr>
                  <a:lstStyle/>
                  <a:p>
                    <a:pPr algn="ctr"/>
                    <a:r>
                      <a:rPr lang="en-US" sz="2800" b="1" cap="all" spc="-80" dirty="0" smtClean="0">
                        <a:ln w="11430" cmpd="sng">
                          <a:solidFill>
                            <a:srgbClr val="4E67C8">
                              <a:tint val="10000"/>
                            </a:srgbClr>
                          </a:solidFill>
                          <a:prstDash val="solid"/>
                          <a:miter lim="800000"/>
                        </a:ln>
                        <a:gradFill>
                          <a:gsLst>
                            <a:gs pos="10000">
                              <a:srgbClr val="4E67C8">
                                <a:tint val="83000"/>
                                <a:shade val="100000"/>
                                <a:satMod val="200000"/>
                              </a:srgbClr>
                            </a:gs>
                            <a:gs pos="75000">
                              <a:srgbClr val="4E67C8">
                                <a:tint val="100000"/>
                                <a:shade val="50000"/>
                                <a:satMod val="150000"/>
                              </a:srgbClr>
                            </a:gs>
                          </a:gsLst>
                          <a:lin ang="5400000"/>
                        </a:gradFill>
                        <a:effectLst>
                          <a:glow rad="45500">
                            <a:srgbClr val="4E67C8">
                              <a:satMod val="220000"/>
                              <a:alpha val="35000"/>
                            </a:srgbClr>
                          </a:glow>
                        </a:effectLst>
                        <a:latin typeface="Calibri" panose="020F0502020204030204" pitchFamily="34" charset="0"/>
                      </a:rPr>
                      <a:t>CAIN</a:t>
                    </a:r>
                    <a:endParaRPr lang="en-US" sz="3200" cap="all" spc="-80" dirty="0">
                      <a:solidFill>
                        <a:prstClr val="white"/>
                      </a:solidFill>
                      <a:effectLst>
                        <a:outerShdw blurRad="38100" dist="38100" dir="2700000" algn="tl">
                          <a:srgbClr val="000000">
                            <a:alpha val="43137"/>
                          </a:srgbClr>
                        </a:outerShdw>
                      </a:effectLst>
                      <a:latin typeface="Calibri" panose="020F0502020204030204" pitchFamily="34" charset="0"/>
                    </a:endParaRPr>
                  </a:p>
                </p:txBody>
              </p:sp>
            </p:grpSp>
            <p:sp>
              <p:nvSpPr>
                <p:cNvPr id="16" name="Rounded Rectangle 15"/>
                <p:cNvSpPr/>
                <p:nvPr/>
              </p:nvSpPr>
              <p:spPr>
                <a:xfrm>
                  <a:off x="5211501" y="1396903"/>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211501" y="1367975"/>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ABEL</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nvGrpSpPr>
                <p:cNvPr id="5" name="Group 4"/>
                <p:cNvGrpSpPr/>
                <p:nvPr/>
              </p:nvGrpSpPr>
              <p:grpSpPr>
                <a:xfrm>
                  <a:off x="5211501" y="2143582"/>
                  <a:ext cx="1855354" cy="523220"/>
                  <a:chOff x="5211501" y="2458458"/>
                  <a:chExt cx="1855354" cy="523220"/>
                </a:xfrm>
              </p:grpSpPr>
              <p:sp>
                <p:nvSpPr>
                  <p:cNvPr id="18" name="Rounded Rectangle 17"/>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SETH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39" name="Multiply 38"/>
                <p:cNvSpPr/>
                <p:nvPr/>
              </p:nvSpPr>
              <p:spPr>
                <a:xfrm>
                  <a:off x="5302895" y="1276350"/>
                  <a:ext cx="1669818" cy="706470"/>
                </a:xfrm>
                <a:prstGeom prst="mathMultiply">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3631046" y="590550"/>
                  <a:ext cx="1855354" cy="646331"/>
                  <a:chOff x="3665373" y="782419"/>
                  <a:chExt cx="1855354" cy="646331"/>
                </a:xfrm>
              </p:grpSpPr>
              <p:sp>
                <p:nvSpPr>
                  <p:cNvPr id="12" name="Rounded Rectangle 11"/>
                  <p:cNvSpPr/>
                  <p:nvPr/>
                </p:nvSpPr>
                <p:spPr>
                  <a:xfrm>
                    <a:off x="3665373" y="884464"/>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3665373" y="782419"/>
                    <a:ext cx="1855354" cy="646331"/>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prstClr val="black">
                            <a:shade val="50000"/>
                          </a:prstClr>
                        </a:solidFill>
                        <a:latin typeface="Calibri" panose="020F0502020204030204" pitchFamily="34" charset="0"/>
                      </a:rPr>
                      <a:t>EVE</a:t>
                    </a:r>
                    <a:endParaRPr lang="en-US" sz="3600" b="1" dirty="0">
                      <a:ln w="50800"/>
                      <a:solidFill>
                        <a:prstClr val="black">
                          <a:shade val="50000"/>
                        </a:prstClr>
                      </a:solidFill>
                      <a:latin typeface="Calibri" panose="020F0502020204030204" pitchFamily="34" charset="0"/>
                    </a:endParaRPr>
                  </a:p>
                </p:txBody>
              </p:sp>
            </p:grpSp>
            <p:sp>
              <p:nvSpPr>
                <p:cNvPr id="43" name="Left-Right Arrow 42"/>
                <p:cNvSpPr/>
                <p:nvPr/>
              </p:nvSpPr>
              <p:spPr>
                <a:xfrm>
                  <a:off x="3930276" y="1431179"/>
                  <a:ext cx="1267825" cy="460016"/>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4036444" y="1461537"/>
                  <a:ext cx="1051367" cy="400110"/>
                </a:xfrm>
                <a:prstGeom prst="rect">
                  <a:avLst/>
                </a:prstGeom>
                <a:noFill/>
              </p:spPr>
              <p:txBody>
                <a:bodyPr wrap="square" rtlCol="0">
                  <a:spAutoFit/>
                </a:bodyPr>
                <a:lstStyle/>
                <a:p>
                  <a:pPr algn="ctr"/>
                  <a:r>
                    <a:rPr lang="en-US" sz="2000" b="1" dirty="0" smtClean="0">
                      <a:solidFill>
                        <a:prstClr val="white"/>
                      </a:solidFill>
                      <a:effectLst>
                        <a:outerShdw blurRad="38100" dist="38100" dir="2700000" algn="tl">
                          <a:srgbClr val="000000">
                            <a:alpha val="43137"/>
                          </a:srgbClr>
                        </a:outerShdw>
                      </a:effectLst>
                      <a:latin typeface="Calibri" panose="020F0502020204030204" pitchFamily="34" charset="0"/>
                    </a:rPr>
                    <a:t>TWINS</a:t>
                  </a:r>
                  <a:endParaRPr lang="en-US" sz="2400" b="1" dirty="0">
                    <a:solidFill>
                      <a:prstClr val="white"/>
                    </a:solidFill>
                    <a:effectLst>
                      <a:outerShdw blurRad="38100" dist="38100" dir="2700000" algn="tl">
                        <a:srgbClr val="000000">
                          <a:alpha val="43137"/>
                        </a:srgbClr>
                      </a:outerShdw>
                    </a:effectLst>
                    <a:latin typeface="Calibri" panose="020F0502020204030204" pitchFamily="34" charset="0"/>
                  </a:endParaRPr>
                </a:p>
              </p:txBody>
            </p:sp>
          </p:grpSp>
          <p:cxnSp>
            <p:nvCxnSpPr>
              <p:cNvPr id="27" name="Straight Arrow Connector 26"/>
              <p:cNvCxnSpPr/>
              <p:nvPr/>
            </p:nvCxnSpPr>
            <p:spPr>
              <a:xfrm>
                <a:off x="6136955" y="2637874"/>
                <a:ext cx="2223" cy="609600"/>
              </a:xfrm>
              <a:prstGeom prst="straightConnector1">
                <a:avLst/>
              </a:prstGeom>
              <a:ln w="31750">
                <a:solidFill>
                  <a:schemeClr val="tx1"/>
                </a:solidFill>
                <a:prstDash val="sysDash"/>
                <a:tailEnd type="arrow"/>
              </a:ln>
            </p:spPr>
            <p:style>
              <a:lnRef idx="2">
                <a:schemeClr val="accent3"/>
              </a:lnRef>
              <a:fillRef idx="0">
                <a:schemeClr val="accent3"/>
              </a:fillRef>
              <a:effectRef idx="1">
                <a:schemeClr val="accent3"/>
              </a:effectRef>
              <a:fontRef idx="minor">
                <a:schemeClr val="tx1"/>
              </a:fontRef>
            </p:style>
          </p:cxnSp>
          <p:grpSp>
            <p:nvGrpSpPr>
              <p:cNvPr id="29" name="Group 28"/>
              <p:cNvGrpSpPr/>
              <p:nvPr/>
            </p:nvGrpSpPr>
            <p:grpSpPr>
              <a:xfrm>
                <a:off x="5211501" y="3257654"/>
                <a:ext cx="1855354" cy="523220"/>
                <a:chOff x="5211501" y="2458458"/>
                <a:chExt cx="1855354" cy="523220"/>
              </a:xfrm>
            </p:grpSpPr>
            <p:sp>
              <p:nvSpPr>
                <p:cNvPr id="30" name="Rounded Rectangle 29"/>
                <p:cNvSpPr/>
                <p:nvPr/>
              </p:nvSpPr>
              <p:spPr>
                <a:xfrm>
                  <a:off x="5211501" y="2487386"/>
                  <a:ext cx="1855354" cy="4653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5211501" y="2458458"/>
                  <a:ext cx="1855354" cy="523220"/>
                </a:xfrm>
                <a:prstGeom prst="rect">
                  <a:avLst/>
                </a:prstGeom>
                <a:noFill/>
              </p:spPr>
              <p:txBody>
                <a:bodyPr wrap="square" rtlCol="0" anchor="ctr">
                  <a:spAutoFit/>
                </a:bodyPr>
                <a:lstStyle/>
                <a:p>
                  <a:pPr algn="ctr"/>
                  <a:r>
                    <a:rPr lang="en-US" sz="2800" cap="all" dirty="0" smtClean="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rPr>
                    <a:t>Noah</a:t>
                  </a:r>
                  <a:endParaRPr lang="en-US" sz="3200" cap="all" dirty="0">
                    <a:solidFill>
                      <a:prstClr val="white"/>
                    </a:solidFill>
                    <a:effectLst>
                      <a:glow rad="139700">
                        <a:prstClr val="white">
                          <a:alpha val="40000"/>
                        </a:prstClr>
                      </a:glow>
                      <a:reflection blurRad="6350" stA="55000" endA="300" endPos="45500" dir="5400000" sy="-100000" algn="bl" rotWithShape="0"/>
                    </a:effectLst>
                    <a:latin typeface="Calibri" panose="020F0502020204030204" pitchFamily="34" charset="0"/>
                  </a:endParaRPr>
                </a:p>
              </p:txBody>
            </p:sp>
          </p:grpSp>
          <p:sp>
            <p:nvSpPr>
              <p:cNvPr id="2" name="TextBox 1"/>
              <p:cNvSpPr txBox="1"/>
              <p:nvPr/>
            </p:nvSpPr>
            <p:spPr>
              <a:xfrm>
                <a:off x="228600" y="1364165"/>
                <a:ext cx="1828800" cy="175432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Children</a:t>
                </a:r>
              </a:p>
              <a:p>
                <a:pPr algn="ctr"/>
                <a:r>
                  <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o</a:t>
                </a: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f</a:t>
                </a:r>
              </a:p>
              <a:p>
                <a:pPr algn="ctr"/>
                <a:r>
                  <a:rPr lang="en-US" sz="36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Men</a:t>
                </a:r>
                <a:endParaRPr lang="en-US" sz="36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33" name="TextBox 32"/>
              <p:cNvSpPr txBox="1"/>
              <p:nvPr/>
            </p:nvSpPr>
            <p:spPr>
              <a:xfrm>
                <a:off x="7086600" y="1350824"/>
                <a:ext cx="1447800" cy="1754326"/>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rgbClr val="A7EA52"/>
                    </a:solidFill>
                    <a:latin typeface="Calibri" panose="020F0502020204030204" pitchFamily="34" charset="0"/>
                  </a:rPr>
                  <a:t>Sons</a:t>
                </a:r>
              </a:p>
              <a:p>
                <a:pPr algn="ctr"/>
                <a:r>
                  <a:rPr lang="en-US" sz="3600" b="1" dirty="0">
                    <a:ln/>
                    <a:solidFill>
                      <a:srgbClr val="A7EA52"/>
                    </a:solidFill>
                    <a:latin typeface="Calibri" panose="020F0502020204030204" pitchFamily="34" charset="0"/>
                  </a:rPr>
                  <a:t>o</a:t>
                </a:r>
                <a:r>
                  <a:rPr lang="en-US" sz="3600" b="1" dirty="0" smtClean="0">
                    <a:ln/>
                    <a:solidFill>
                      <a:srgbClr val="A7EA52"/>
                    </a:solidFill>
                    <a:latin typeface="Calibri" panose="020F0502020204030204" pitchFamily="34" charset="0"/>
                  </a:rPr>
                  <a:t>f</a:t>
                </a:r>
              </a:p>
              <a:p>
                <a:pPr algn="ctr"/>
                <a:r>
                  <a:rPr lang="en-US" sz="3600" b="1" dirty="0" smtClean="0">
                    <a:ln/>
                    <a:solidFill>
                      <a:srgbClr val="A7EA52"/>
                    </a:solidFill>
                    <a:latin typeface="Calibri" panose="020F0502020204030204" pitchFamily="34" charset="0"/>
                  </a:rPr>
                  <a:t>God</a:t>
                </a:r>
                <a:endParaRPr lang="en-US" sz="3600" b="1" dirty="0">
                  <a:ln/>
                  <a:solidFill>
                    <a:srgbClr val="A7EA52"/>
                  </a:solidFill>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276" y="4247309"/>
                <a:ext cx="2079206" cy="783763"/>
              </a:xfrm>
              <a:prstGeom prst="rect">
                <a:avLst/>
              </a:prstGeom>
              <a:effectLst>
                <a:glow rad="1270000">
                  <a:schemeClr val="tx1">
                    <a:lumMod val="85000"/>
                    <a:alpha val="62000"/>
                  </a:schemeClr>
                </a:glow>
                <a:softEdge rad="0"/>
              </a:effectLst>
            </p:spPr>
          </p:pic>
          <p:sp>
            <p:nvSpPr>
              <p:cNvPr id="35" name="TextBox 34"/>
              <p:cNvSpPr txBox="1"/>
              <p:nvPr/>
            </p:nvSpPr>
            <p:spPr>
              <a:xfrm>
                <a:off x="3505200" y="3943350"/>
                <a:ext cx="2056821"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spc="-100" dirty="0" smtClean="0">
                    <a:solidFill>
                      <a:srgbClr val="B4DCFA">
                        <a:lumMod val="10000"/>
                      </a:srgbClr>
                    </a:solidFill>
                    <a:effectLst>
                      <a:outerShdw blurRad="38100" dist="38100" dir="2700000" algn="tl">
                        <a:srgbClr val="000000">
                          <a:alpha val="43137"/>
                        </a:srgbClr>
                      </a:outerShdw>
                    </a:effectLst>
                    <a:latin typeface="Calibri" panose="020F0502020204030204" pitchFamily="34" charset="0"/>
                  </a:rPr>
                  <a:t>Genesis 6</a:t>
                </a:r>
                <a:endParaRPr lang="en-US" sz="3600" b="1" spc="-100" dirty="0">
                  <a:solidFill>
                    <a:srgbClr val="B4DCFA">
                      <a:lumMod val="10000"/>
                    </a:srgbClr>
                  </a:solidFill>
                  <a:effectLst>
                    <a:outerShdw blurRad="38100" dist="38100" dir="2700000" algn="tl">
                      <a:srgbClr val="000000">
                        <a:alpha val="43137"/>
                      </a:srgbClr>
                    </a:outerShdw>
                  </a:effectLst>
                  <a:latin typeface="Calibri" panose="020F0502020204030204" pitchFamily="34" charset="0"/>
                </a:endParaRPr>
              </a:p>
            </p:txBody>
          </p:sp>
          <p:cxnSp>
            <p:nvCxnSpPr>
              <p:cNvPr id="36" name="Straight Arrow Connector 35"/>
              <p:cNvCxnSpPr/>
              <p:nvPr/>
            </p:nvCxnSpPr>
            <p:spPr>
              <a:xfrm>
                <a:off x="2985077" y="3550564"/>
                <a:ext cx="901123" cy="545186"/>
              </a:xfrm>
              <a:prstGeom prst="straightConnector1">
                <a:avLst/>
              </a:prstGeom>
              <a:ln w="31750">
                <a:solidFill>
                  <a:schemeClr val="tx1"/>
                </a:solidFill>
                <a:tailEnd type="arrow"/>
              </a:ln>
            </p:spPr>
            <p:style>
              <a:lnRef idx="2">
                <a:schemeClr val="accent3"/>
              </a:lnRef>
              <a:fillRef idx="0">
                <a:schemeClr val="accent3"/>
              </a:fillRef>
              <a:effectRef idx="1">
                <a:schemeClr val="accent3"/>
              </a:effectRef>
              <a:fontRef idx="minor">
                <a:schemeClr val="tx1"/>
              </a:fontRef>
            </p:style>
          </p:cxnSp>
        </p:grpSp>
        <p:grpSp>
          <p:nvGrpSpPr>
            <p:cNvPr id="23" name="Group 22"/>
            <p:cNvGrpSpPr/>
            <p:nvPr/>
          </p:nvGrpSpPr>
          <p:grpSpPr>
            <a:xfrm>
              <a:off x="2743200" y="1352550"/>
              <a:ext cx="4118348" cy="1922845"/>
              <a:chOff x="2743200" y="1352550"/>
              <a:chExt cx="4118348" cy="192284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352550"/>
                <a:ext cx="1961742" cy="1922845"/>
              </a:xfrm>
              <a:prstGeom prst="rect">
                <a:avLst/>
              </a:prstGeom>
            </p:spPr>
          </p:pic>
          <p:sp>
            <p:nvSpPr>
              <p:cNvPr id="13" name="TextBox 12"/>
              <p:cNvSpPr txBox="1"/>
              <p:nvPr/>
            </p:nvSpPr>
            <p:spPr>
              <a:xfrm>
                <a:off x="3813548" y="2172510"/>
                <a:ext cx="3048000" cy="70788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Mixed </a:t>
                </a:r>
                <a:r>
                  <a:rPr lang="en-US" sz="4000" b="1" i="1" dirty="0" smtClean="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rPr>
                  <a:t>Blood</a:t>
                </a:r>
                <a:endParaRPr lang="en-US" sz="4000" b="1" i="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Calibri" panose="020F0502020204030204" pitchFamily="34" charset="0"/>
                </a:endParaRPr>
              </a:p>
            </p:txBody>
          </p:sp>
        </p:grpSp>
      </p:gr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800" y="1918335"/>
            <a:ext cx="5052000" cy="2406015"/>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sp>
        <p:nvSpPr>
          <p:cNvPr id="28" name="TextBox 27"/>
          <p:cNvSpPr txBox="1"/>
          <p:nvPr/>
        </p:nvSpPr>
        <p:spPr>
          <a:xfrm>
            <a:off x="943587" y="2190750"/>
            <a:ext cx="3780813"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The Flood</a:t>
            </a:r>
            <a:endParaRPr lang="en-US" sz="5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16677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0 L 0 -0.25 E" pathEditMode="relative" ptsTypes="">
                                      <p:cBhvr>
                                        <p:cTn id="6" dur="2000" fill="hold"/>
                                        <p:tgtEl>
                                          <p:spTgt spid="24"/>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2500"/>
                            </p:stCondLst>
                            <p:childTnLst>
                              <p:par>
                                <p:cTn id="12" presetID="53" presetClass="entr" presetSubtype="16"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7:7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1523999"/>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7</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 went in, and his sons, and his wife, and his sons' wives with him, into the ark, because of the waters of the </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flood.</a:t>
            </a:r>
            <a:endPar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7" name="Rectangle 1"/>
          <p:cNvSpPr txBox="1">
            <a:spLocks/>
          </p:cNvSpPr>
          <p:nvPr/>
        </p:nvSpPr>
        <p:spPr>
          <a:xfrm>
            <a:off x="304800" y="2495550"/>
            <a:ext cx="5334000" cy="85725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7:13</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304800" y="3200401"/>
            <a:ext cx="8153400" cy="1504949"/>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13</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In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selfsame day entered Noah, and Shem, and Ham, and Japheth, the sons of Noah, and Noah's wife, and the three wives of his sons with them, into the ark;</a:t>
            </a:r>
          </a:p>
        </p:txBody>
      </p:sp>
    </p:spTree>
    <p:extLst>
      <p:ext uri="{BB962C8B-B14F-4D97-AF65-F5344CB8AC3E}">
        <p14:creationId xmlns:p14="http://schemas.microsoft.com/office/powerpoint/2010/main" val="32096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9:18-19</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sons of Noah, that went forth of the ark, were Shem, and Ham, and Japheth: and </a:t>
            </a:r>
            <a:r>
              <a:rPr lang="en-US" altLang="x-none" sz="2800" b="1"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Ham is the father of Canaan</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19</a:t>
            </a:r>
            <a:r>
              <a:rPr lang="en-US" altLang="x-none" sz="2800"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These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are the three sons of Noah: and of them was the whole earth overspread</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57913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90600" y="361950"/>
            <a:ext cx="4267200" cy="1219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extLst/>
          </a:lstStyle>
          <a:p>
            <a:pPr marL="0" indent="0" algn="l">
              <a:lnSpc>
                <a:spcPts val="3500"/>
              </a:lnSpc>
              <a:buNone/>
            </a:pPr>
            <a:r>
              <a:rPr lang="en-US" sz="4000" i="1" spc="-120" dirty="0" smtClean="0">
                <a:ln w="11430">
                  <a:noFill/>
                </a:ln>
                <a:solidFill>
                  <a:schemeClr val="bg2">
                    <a:lumMod val="25000"/>
                  </a:schemeClr>
                </a:solidFill>
                <a:effectLst>
                  <a:outerShdw blurRad="50800" dist="39000" dir="5460000" algn="tl">
                    <a:srgbClr val="000000">
                      <a:alpha val="38000"/>
                    </a:srgbClr>
                  </a:outerShdw>
                </a:effectLst>
                <a:latin typeface="Calibri" panose="020F0502020204030204" pitchFamily="34" charset="0"/>
              </a:rPr>
              <a:t>…eight souls were</a:t>
            </a:r>
            <a:br>
              <a:rPr lang="en-US" sz="4000" i="1" spc="-120" dirty="0" smtClean="0">
                <a:ln w="11430">
                  <a:noFill/>
                </a:ln>
                <a:solidFill>
                  <a:schemeClr val="bg2">
                    <a:lumMod val="25000"/>
                  </a:schemeClr>
                </a:solidFill>
                <a:effectLst>
                  <a:outerShdw blurRad="50800" dist="39000" dir="5460000" algn="tl">
                    <a:srgbClr val="000000">
                      <a:alpha val="38000"/>
                    </a:srgbClr>
                  </a:outerShdw>
                </a:effectLst>
                <a:latin typeface="Calibri" panose="020F0502020204030204" pitchFamily="34" charset="0"/>
              </a:rPr>
            </a:br>
            <a:r>
              <a:rPr lang="en-US" sz="4000" i="1" spc="-120" dirty="0">
                <a:ln w="11430">
                  <a:noFill/>
                </a:ln>
                <a:solidFill>
                  <a:schemeClr val="bg2">
                    <a:lumMod val="25000"/>
                  </a:schemeClr>
                </a:solidFill>
                <a:effectLst>
                  <a:outerShdw blurRad="50800" dist="39000" dir="5460000" algn="tl">
                    <a:srgbClr val="000000">
                      <a:alpha val="38000"/>
                    </a:srgbClr>
                  </a:outerShdw>
                </a:effectLst>
                <a:latin typeface="Calibri" panose="020F0502020204030204" pitchFamily="34" charset="0"/>
              </a:rPr>
              <a:t>	</a:t>
            </a:r>
            <a:r>
              <a:rPr lang="en-US" sz="4000" i="1" spc="-120" dirty="0" smtClean="0">
                <a:ln w="11430">
                  <a:noFill/>
                </a:ln>
                <a:solidFill>
                  <a:schemeClr val="bg2">
                    <a:lumMod val="25000"/>
                  </a:schemeClr>
                </a:solidFill>
                <a:effectLst>
                  <a:outerShdw blurRad="50800" dist="39000" dir="5460000" algn="tl">
                    <a:srgbClr val="000000">
                      <a:alpha val="38000"/>
                    </a:srgbClr>
                  </a:outerShdw>
                </a:effectLst>
                <a:latin typeface="Calibri" panose="020F0502020204030204" pitchFamily="34" charset="0"/>
              </a:rPr>
              <a:t>saved by water.</a:t>
            </a:r>
            <a:endParaRPr lang="en-US" sz="4000" i="1" spc="-120" dirty="0">
              <a:ln w="11430">
                <a:noFill/>
              </a:ln>
              <a:solidFill>
                <a:schemeClr val="bg2">
                  <a:lumMod val="25000"/>
                </a:schemeClr>
              </a:solidFill>
              <a:effectLst>
                <a:outerShdw blurRad="50800" dist="39000" dir="5460000" algn="tl">
                  <a:srgbClr val="000000">
                    <a:alpha val="38000"/>
                  </a:srgbClr>
                </a:outerShdw>
              </a:effectLst>
              <a:latin typeface="Calibri" panose="020F0502020204030204" pitchFamily="34" charset="0"/>
            </a:endParaRPr>
          </a:p>
        </p:txBody>
      </p:sp>
      <p:sp>
        <p:nvSpPr>
          <p:cNvPr id="3" name="Rectangle 2"/>
          <p:cNvSpPr>
            <a:spLocks noGrp="1"/>
          </p:cNvSpPr>
          <p:nvPr>
            <p:ph sz="quarter" idx="13"/>
          </p:nvPr>
        </p:nvSpPr>
        <p:spPr>
          <a:xfrm>
            <a:off x="2667000" y="1885952"/>
            <a:ext cx="1676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01171"/>
            <a:ext cx="3697594" cy="1760979"/>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sp>
        <p:nvSpPr>
          <p:cNvPr id="8" name="Rectangle 2"/>
          <p:cNvSpPr>
            <a:spLocks noGrp="1"/>
          </p:cNvSpPr>
          <p:nvPr>
            <p:ph sz="quarter" idx="13"/>
          </p:nvPr>
        </p:nvSpPr>
        <p:spPr>
          <a:xfrm>
            <a:off x="4191000" y="1885952"/>
            <a:ext cx="3581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2667000" y="2343152"/>
            <a:ext cx="1143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4191000" y="2343152"/>
            <a:ext cx="4572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2667000" y="28003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4191000" y="2800351"/>
            <a:ext cx="4572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2667000" y="32575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7" name="Rectangle 2"/>
          <p:cNvSpPr>
            <a:spLocks noGrp="1"/>
          </p:cNvSpPr>
          <p:nvPr>
            <p:ph sz="quarter" idx="13"/>
          </p:nvPr>
        </p:nvSpPr>
        <p:spPr>
          <a:xfrm>
            <a:off x="4191000" y="3257551"/>
            <a:ext cx="4648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8" name="Rectangle 2"/>
          <p:cNvSpPr>
            <a:spLocks noGrp="1"/>
          </p:cNvSpPr>
          <p:nvPr>
            <p:ph sz="quarter" idx="13"/>
          </p:nvPr>
        </p:nvSpPr>
        <p:spPr>
          <a:xfrm>
            <a:off x="2660904" y="3257550"/>
            <a:ext cx="1600200" cy="6095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Ham</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3659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3" grpId="0" build="p"/>
      <p:bldP spid="14" grpId="0" build="p"/>
      <p:bldP spid="15" grpId="0" build="p"/>
      <p:bldP spid="16" grpId="0" build="p"/>
      <p:bldP spid="17" grpId="0" build="p"/>
      <p:bldP spid="1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9:20-22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20</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Noah began to be an husbandman, and he planted a vineyard:</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21</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drank of the wine, and was drunken; and he was uncovered within his tent.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22</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And Ham, the father of Canaan, saw the nakedness of his father</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and told his two brethren without.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1033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13:36-37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1242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36</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Then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Jesus sent the multitude away, and went into the house: and his disciples came unto him, saying, Declare unto us the parable of the tares of the field</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37</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He answered and said unto them, He that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soweth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the good seed is the Son of man; </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910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9:23-24</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23</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Shem and Japheth took a garment, and laid it upon both their shoulders, and went backward,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and covered the nakedness of their father; and their faces were backward, and they saw not their father's nakedness</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24</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Noah awoke from his wine, and knew what his younger son had done unto him.</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959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9:25-27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25</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said, </a:t>
            </a:r>
            <a:r>
              <a:rPr lang="en-US" altLang="x-none" sz="2800" b="1"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Cursed be Canaan</a:t>
            </a:r>
            <a:r>
              <a:rPr lang="en-US" altLang="x-none" sz="28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 a servant of servants shall he be unto his brethren</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26</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said, Blessed be the LORD God of Shem; and Canaan shall be his servant.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27</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God shall enlarge Japheth, and he shall dwell in the tents of Shem; and Canaan shall be his servant.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0035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2667000" y="1885952"/>
            <a:ext cx="1676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8" name="Rectangle 2"/>
          <p:cNvSpPr>
            <a:spLocks noGrp="1"/>
          </p:cNvSpPr>
          <p:nvPr>
            <p:ph sz="quarter" idx="13"/>
          </p:nvPr>
        </p:nvSpPr>
        <p:spPr>
          <a:xfrm>
            <a:off x="4191000" y="1885952"/>
            <a:ext cx="2438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2667000" y="2343152"/>
            <a:ext cx="1143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4191000" y="2343152"/>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2667000" y="28003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4191000" y="2800351"/>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2667000" y="3257551"/>
            <a:ext cx="1600200" cy="6095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Ham</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17" name="Rectangle 2"/>
          <p:cNvSpPr>
            <a:spLocks noGrp="1"/>
          </p:cNvSpPr>
          <p:nvPr>
            <p:ph sz="quarter" idx="13"/>
          </p:nvPr>
        </p:nvSpPr>
        <p:spPr>
          <a:xfrm>
            <a:off x="4191000" y="3257551"/>
            <a:ext cx="28956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0" name="Oval 9"/>
          <p:cNvSpPr/>
          <p:nvPr/>
        </p:nvSpPr>
        <p:spPr>
          <a:xfrm>
            <a:off x="4800600" y="3082712"/>
            <a:ext cx="1317413" cy="793367"/>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Left Arrow 21"/>
          <p:cNvSpPr/>
          <p:nvPr/>
        </p:nvSpPr>
        <p:spPr>
          <a:xfrm rot="3060217">
            <a:off x="3254306" y="2242554"/>
            <a:ext cx="2066810" cy="353592"/>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876800" y="2952750"/>
            <a:ext cx="2743200"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rPr>
              <a:t>CANAAN</a:t>
            </a:r>
            <a:endParaRPr lang="en-US" sz="4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89649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0 0 L 0.25 0 E" pathEditMode="relative" ptsTypes="">
                                      <p:cBhvr>
                                        <p:cTn id="6" dur="2000" fill="hold"/>
                                        <p:tgtEl>
                                          <p:spTgt spid="3">
                                            <p:txEl>
                                              <p:pRg st="0" end="0"/>
                                            </p:txEl>
                                          </p:spTgt>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8">
                                            <p:txEl>
                                              <p:pRg st="0" end="0"/>
                                            </p:txEl>
                                          </p:spTgt>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9">
                                            <p:txEl>
                                              <p:pRg st="0" end="0"/>
                                            </p:txEl>
                                          </p:spTgt>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3">
                                            <p:txEl>
                                              <p:pRg st="0" end="0"/>
                                            </p:txEl>
                                          </p:spTgt>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4">
                                            <p:txEl>
                                              <p:pRg st="0" end="0"/>
                                            </p:txEl>
                                          </p:spTgt>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5">
                                            <p:txEl>
                                              <p:pRg st="0" end="0"/>
                                            </p:txEl>
                                          </p:spTgt>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16">
                                            <p:txEl>
                                              <p:pRg st="0" end="0"/>
                                            </p:txEl>
                                          </p:spTgt>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7">
                                            <p:txEl>
                                              <p:pRg st="0" end="0"/>
                                            </p:txEl>
                                          </p:spTgt>
                                        </p:tgtEl>
                                        <p:attrNameLst>
                                          <p:attrName>ppt_x</p:attrName>
                                          <p:attrName>ppt_y</p:attrName>
                                        </p:attrNameLst>
                                      </p:cBhvr>
                                    </p:animMotion>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2000" fill="hold"/>
                                        <p:tgtEl>
                                          <p:spTgt spid="5"/>
                                        </p:tgtEl>
                                        <p:attrNameLst>
                                          <p:attrName>ppt_w</p:attrName>
                                        </p:attrNameLst>
                                      </p:cBhvr>
                                      <p:tavLst>
                                        <p:tav tm="0">
                                          <p:val>
                                            <p:fltVal val="0"/>
                                          </p:val>
                                        </p:tav>
                                        <p:tav tm="100000">
                                          <p:val>
                                            <p:strVal val="#ppt_w"/>
                                          </p:val>
                                        </p:tav>
                                      </p:tavLst>
                                    </p:anim>
                                    <p:anim calcmode="lin" valueType="num">
                                      <p:cBhvr>
                                        <p:cTn id="25" dur="2000" fill="hold"/>
                                        <p:tgtEl>
                                          <p:spTgt spid="5"/>
                                        </p:tgtEl>
                                        <p:attrNameLst>
                                          <p:attrName>ppt_h</p:attrName>
                                        </p:attrNameLst>
                                      </p:cBhvr>
                                      <p:tavLst>
                                        <p:tav tm="0">
                                          <p:val>
                                            <p:fltVal val="0"/>
                                          </p:val>
                                        </p:tav>
                                        <p:tav tm="100000">
                                          <p:val>
                                            <p:strVal val="#ppt_h"/>
                                          </p:val>
                                        </p:tav>
                                      </p:tavLst>
                                    </p:anim>
                                    <p:animEffect transition="in" filter="fade">
                                      <p:cBhvr>
                                        <p:cTn id="26" dur="2000"/>
                                        <p:tgtEl>
                                          <p:spTgt spid="5"/>
                                        </p:tgtEl>
                                      </p:cBhvr>
                                    </p:animEffect>
                                  </p:childTnLst>
                                </p:cTn>
                              </p:par>
                            </p:childTnLst>
                          </p:cTn>
                        </p:par>
                        <p:par>
                          <p:cTn id="27" fill="hold">
                            <p:stCondLst>
                              <p:cond delay="4000"/>
                            </p:stCondLst>
                            <p:childTnLst>
                              <p:par>
                                <p:cTn id="28" presetID="35" presetClass="path" presetSubtype="0" accel="50000" decel="50000" fill="hold" grpId="1" nodeType="afterEffect">
                                  <p:stCondLst>
                                    <p:cond delay="0"/>
                                  </p:stCondLst>
                                  <p:childTnLst>
                                    <p:animMotion origin="layout" path="M -3.33333E-6 -1.17356E-7 L -0.41666 -0.41569 " pathEditMode="relative" rAng="0" ptsTypes="AA">
                                      <p:cBhvr>
                                        <p:cTn id="29" dur="2000" fill="hold"/>
                                        <p:tgtEl>
                                          <p:spTgt spid="5"/>
                                        </p:tgtEl>
                                        <p:attrNameLst>
                                          <p:attrName>ppt_x</p:attrName>
                                          <p:attrName>ppt_y</p:attrName>
                                        </p:attrNameLst>
                                      </p:cBhvr>
                                      <p:rCtr x="-20833" y="-20784"/>
                                    </p:animMotion>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1000"/>
                                        <p:tgtEl>
                                          <p:spTgt spid="10"/>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3" grpId="0" build="p"/>
      <p:bldP spid="14" grpId="0" build="p"/>
      <p:bldP spid="15" grpId="0" build="p"/>
      <p:bldP spid="16" grpId="0" build="p"/>
      <p:bldP spid="17" grpId="0" build="p"/>
      <p:bldP spid="10" grpId="0" animBg="1"/>
      <p:bldP spid="22" grpId="0" animBg="1"/>
      <p:bldP spid="5" grpId="0"/>
      <p:bldP spid="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457200" y="22669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9:25</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457200" y="3028950"/>
            <a:ext cx="7924800" cy="12954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25</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said, </a:t>
            </a:r>
            <a:r>
              <a:rPr lang="en-US" altLang="x-none" sz="2800" b="1"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Cursed be Canaan</a:t>
            </a:r>
            <a:r>
              <a:rPr lang="en-US" altLang="x-none" sz="28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 a servant of servants shall he be unto his brethren</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7" name="Rectangle 1"/>
          <p:cNvSpPr txBox="1">
            <a:spLocks/>
          </p:cNvSpPr>
          <p:nvPr/>
        </p:nvSpPr>
        <p:spPr>
          <a:xfrm>
            <a:off x="457200" y="666750"/>
            <a:ext cx="5334000" cy="85725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9:22</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457200" y="1428750"/>
            <a:ext cx="7924800" cy="12954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22</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And Ham, the father of Canaan, saw the nakedness of his father</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and told his two brethren without.</a:t>
            </a:r>
          </a:p>
        </p:txBody>
      </p:sp>
    </p:spTree>
    <p:extLst>
      <p:ext uri="{BB962C8B-B14F-4D97-AF65-F5344CB8AC3E}">
        <p14:creationId xmlns:p14="http://schemas.microsoft.com/office/powerpoint/2010/main" val="361229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6667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9:22-23</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428750"/>
            <a:ext cx="7924800" cy="33528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22</a:t>
            </a:r>
            <a:r>
              <a:rPr lang="en-US" altLang="x-none" sz="2800"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Ham, the father of Canaan, saw the nakedness of his father</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and told his two brethren without</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23</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Shem and Japheth took a garment, and laid it upon both their shoulders, and went backward,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and covered the nakedness of their father; and their faces were backward, and they saw not their father's nakedness</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endPar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013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7150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Leviticus 20:11</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352551"/>
            <a:ext cx="7010400" cy="2133599"/>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man that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lieth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with his father's wife hath </a:t>
            </a:r>
            <a:r>
              <a:rPr lang="en-US" altLang="x-none" sz="28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uncovered his father's nakedness</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both of them shall surely be put to death; their blood [shall be] upon them.</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856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1066800" y="1276350"/>
            <a:ext cx="5334000" cy="85725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extLst/>
          </a:lstStyle>
          <a:p>
            <a:pPr marL="0" indent="0" algn="l">
              <a:buNone/>
            </a:pP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rPr>
              <a:t>Genesis 10:6</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endParaRPr>
          </a:p>
        </p:txBody>
      </p:sp>
      <p:sp>
        <p:nvSpPr>
          <p:cNvPr id="3" name="Rectangle 2"/>
          <p:cNvSpPr>
            <a:spLocks noGrp="1"/>
          </p:cNvSpPr>
          <p:nvPr>
            <p:ph sz="quarter" idx="13"/>
          </p:nvPr>
        </p:nvSpPr>
        <p:spPr>
          <a:xfrm>
            <a:off x="1066800" y="2038350"/>
            <a:ext cx="7010400" cy="2133599"/>
          </a:xfrm>
        </p:spPr>
        <p:txBody>
          <a:bodyPr>
            <a:normAutofit/>
          </a:bodyPr>
          <a:lstStyle>
            <a:extLst/>
          </a:lstStyle>
          <a:p>
            <a:pPr marL="0" indent="0">
              <a:lnSpc>
                <a:spcPts val="3500"/>
              </a:lnSpc>
              <a:buNone/>
            </a:pPr>
            <a:r>
              <a:rPr lang="en-US" altLang="x-none" sz="320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6</a:t>
            </a:r>
            <a:r>
              <a:rPr lang="en-US" altLang="x-none" sz="320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altLang="x-none" sz="3200" dirty="0">
                <a:solidFill>
                  <a:schemeClr val="tx1"/>
                </a:solidFill>
                <a:effectLst>
                  <a:outerShdw blurRad="38100" dist="38100" dir="2700000" algn="tl">
                    <a:srgbClr val="000000">
                      <a:alpha val="43137"/>
                    </a:srgbClr>
                  </a:outerShdw>
                </a:effectLst>
                <a:latin typeface="Calibri" panose="020F0502020204030204" pitchFamily="34" charset="0"/>
              </a:rPr>
              <a:t>the sons of Ham; Cush, and </a:t>
            </a:r>
            <a:r>
              <a:rPr lang="en-US" altLang="x-none" sz="3200" dirty="0" err="1">
                <a:solidFill>
                  <a:schemeClr val="tx1"/>
                </a:solidFill>
                <a:effectLst>
                  <a:outerShdw blurRad="38100" dist="38100" dir="2700000" algn="tl">
                    <a:srgbClr val="000000">
                      <a:alpha val="43137"/>
                    </a:srgbClr>
                  </a:outerShdw>
                </a:effectLst>
                <a:latin typeface="Calibri" panose="020F0502020204030204" pitchFamily="34" charset="0"/>
              </a:rPr>
              <a:t>Mizraim</a:t>
            </a:r>
            <a:r>
              <a:rPr lang="en-US" altLang="x-none" sz="3200" dirty="0">
                <a:solidFill>
                  <a:schemeClr val="tx1"/>
                </a:solidFill>
                <a:effectLst>
                  <a:outerShdw blurRad="38100" dist="38100" dir="2700000" algn="tl">
                    <a:srgbClr val="000000">
                      <a:alpha val="43137"/>
                    </a:srgbClr>
                  </a:outerShdw>
                </a:effectLst>
                <a:latin typeface="Calibri" panose="020F0502020204030204" pitchFamily="34" charset="0"/>
              </a:rPr>
              <a:t>, and </a:t>
            </a:r>
            <a:r>
              <a:rPr lang="en-US" altLang="x-none" sz="3200" dirty="0" err="1">
                <a:solidFill>
                  <a:schemeClr val="tx1"/>
                </a:solidFill>
                <a:effectLst>
                  <a:outerShdw blurRad="38100" dist="38100" dir="2700000" algn="tl">
                    <a:srgbClr val="000000">
                      <a:alpha val="43137"/>
                    </a:srgbClr>
                  </a:outerShdw>
                </a:effectLst>
                <a:latin typeface="Calibri" panose="020F0502020204030204" pitchFamily="34" charset="0"/>
              </a:rPr>
              <a:t>Phut</a:t>
            </a:r>
            <a:r>
              <a:rPr lang="en-US" altLang="x-none" sz="3200" dirty="0">
                <a:solidFill>
                  <a:schemeClr val="tx1"/>
                </a:solidFill>
                <a:effectLst>
                  <a:outerShdw blurRad="38100" dist="38100" dir="2700000" algn="tl">
                    <a:srgbClr val="000000">
                      <a:alpha val="43137"/>
                    </a:srgbClr>
                  </a:outerShdw>
                </a:effectLst>
                <a:latin typeface="Calibri" panose="020F0502020204030204" pitchFamily="34" charset="0"/>
              </a:rPr>
              <a:t>, and Canaan.</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black"/>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739286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1885949"/>
            <a:ext cx="2971800" cy="2123658"/>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CUSH</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MIZRAIM</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PHUT</a:t>
            </a:r>
            <a:endParaRPr lang="en-US" sz="44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endParaRPr>
          </a:p>
        </p:txBody>
      </p:sp>
      <p:sp>
        <p:nvSpPr>
          <p:cNvPr id="3" name="Rectangle 2"/>
          <p:cNvSpPr>
            <a:spLocks noGrp="1"/>
          </p:cNvSpPr>
          <p:nvPr>
            <p:ph sz="quarter" idx="13"/>
          </p:nvPr>
        </p:nvSpPr>
        <p:spPr>
          <a:xfrm>
            <a:off x="4953000" y="1885952"/>
            <a:ext cx="1676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8" name="Rectangle 2"/>
          <p:cNvSpPr>
            <a:spLocks noGrp="1"/>
          </p:cNvSpPr>
          <p:nvPr>
            <p:ph sz="quarter" idx="13"/>
          </p:nvPr>
        </p:nvSpPr>
        <p:spPr>
          <a:xfrm>
            <a:off x="6477000" y="1885952"/>
            <a:ext cx="2438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4953000" y="2343152"/>
            <a:ext cx="1143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6477000" y="2343152"/>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4953000" y="28003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6477000" y="2800351"/>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4953000" y="3257551"/>
            <a:ext cx="1600200" cy="6095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Ham</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17" name="Rectangle 2"/>
          <p:cNvSpPr>
            <a:spLocks noGrp="1"/>
          </p:cNvSpPr>
          <p:nvPr>
            <p:ph sz="quarter" idx="13"/>
          </p:nvPr>
        </p:nvSpPr>
        <p:spPr>
          <a:xfrm>
            <a:off x="6477000" y="3257551"/>
            <a:ext cx="28956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0" name="Oval 9"/>
          <p:cNvSpPr/>
          <p:nvPr/>
        </p:nvSpPr>
        <p:spPr>
          <a:xfrm>
            <a:off x="4800600" y="3082712"/>
            <a:ext cx="1317413" cy="793367"/>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Left Arrow 21"/>
          <p:cNvSpPr/>
          <p:nvPr/>
        </p:nvSpPr>
        <p:spPr>
          <a:xfrm rot="3060217">
            <a:off x="3254306" y="2242554"/>
            <a:ext cx="2066810" cy="353592"/>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143000" y="819150"/>
            <a:ext cx="2743200"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rPr>
              <a:t>CANAAN</a:t>
            </a:r>
            <a:endParaRPr lang="en-US" sz="4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2375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5143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Genesis 9:25-27</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0"/>
            <a:ext cx="7924800" cy="33528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25</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said, </a:t>
            </a:r>
            <a:r>
              <a:rPr lang="en-US" altLang="x-none" sz="2800" b="1"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Cursed be Canaan</a:t>
            </a:r>
            <a:r>
              <a:rPr lang="en-US" altLang="x-none" sz="2800" dirty="0">
                <a:solidFill>
                  <a:schemeClr val="bg2">
                    <a:lumMod val="50000"/>
                  </a:schemeClr>
                </a:solidFill>
                <a:effectLst>
                  <a:outerShdw blurRad="38100" dist="38100" dir="2700000" algn="tl">
                    <a:srgbClr val="000000">
                      <a:alpha val="43137"/>
                    </a:srgbClr>
                  </a:outerShdw>
                </a:effectLst>
                <a:latin typeface="Calibri" panose="020F0502020204030204" pitchFamily="34" charset="0"/>
              </a:rPr>
              <a:t>; a servant of servants shall he be unto his brethren</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26</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he said, Blessed be the LORD God of Shem; and Canaan shall be his servant.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27</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God shall enlarge Japheth, and he shall dwell in the tents of Shem; and Canaan shall be his servant.</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987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a:spLocks noGrp="1"/>
          </p:cNvSpPr>
          <p:nvPr>
            <p:ph sz="quarter" idx="13"/>
          </p:nvPr>
        </p:nvSpPr>
        <p:spPr>
          <a:xfrm>
            <a:off x="2667000" y="1885952"/>
            <a:ext cx="1676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8" name="Rectangle 2"/>
          <p:cNvSpPr>
            <a:spLocks noGrp="1"/>
          </p:cNvSpPr>
          <p:nvPr>
            <p:ph sz="quarter" idx="13"/>
          </p:nvPr>
        </p:nvSpPr>
        <p:spPr>
          <a:xfrm>
            <a:off x="4191000" y="1885952"/>
            <a:ext cx="2438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2667000" y="2343152"/>
            <a:ext cx="1143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4191000" y="2343152"/>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2667000" y="28003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4191000" y="2800351"/>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2667000" y="3257551"/>
            <a:ext cx="1600200" cy="6095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Ham</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17" name="Rectangle 2"/>
          <p:cNvSpPr>
            <a:spLocks noGrp="1"/>
          </p:cNvSpPr>
          <p:nvPr>
            <p:ph sz="quarter" idx="13"/>
          </p:nvPr>
        </p:nvSpPr>
        <p:spPr>
          <a:xfrm>
            <a:off x="4191000" y="3257551"/>
            <a:ext cx="28956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990600" y="1885949"/>
            <a:ext cx="2971800" cy="2123658"/>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CUSH</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MIZRAIM</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PHUT</a:t>
            </a:r>
            <a:endParaRPr lang="en-US" sz="44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endParaRPr>
          </a:p>
        </p:txBody>
      </p:sp>
      <p:sp>
        <p:nvSpPr>
          <p:cNvPr id="10" name="Oval 9"/>
          <p:cNvSpPr/>
          <p:nvPr/>
        </p:nvSpPr>
        <p:spPr>
          <a:xfrm>
            <a:off x="4800600" y="3082712"/>
            <a:ext cx="1317413" cy="793367"/>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362700" y="1648460"/>
            <a:ext cx="2286000" cy="847130"/>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Left Arrow 20"/>
          <p:cNvSpPr/>
          <p:nvPr/>
        </p:nvSpPr>
        <p:spPr>
          <a:xfrm rot="874736">
            <a:off x="3742613" y="1517834"/>
            <a:ext cx="2671392" cy="304800"/>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Left Arrow 21"/>
          <p:cNvSpPr/>
          <p:nvPr/>
        </p:nvSpPr>
        <p:spPr>
          <a:xfrm rot="3060217">
            <a:off x="3254306" y="2242554"/>
            <a:ext cx="2066810" cy="353592"/>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Arrow Connector 24"/>
          <p:cNvCxnSpPr/>
          <p:nvPr/>
        </p:nvCxnSpPr>
        <p:spPr>
          <a:xfrm>
            <a:off x="3637419" y="1504949"/>
            <a:ext cx="1467981" cy="914401"/>
          </a:xfrm>
          <a:prstGeom prst="straightConnector1">
            <a:avLst/>
          </a:prstGeom>
          <a:ln w="63500">
            <a:solidFill>
              <a:schemeClr val="accent5"/>
            </a:solidFill>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a:off x="3637419" y="1504949"/>
            <a:ext cx="1467981" cy="1447801"/>
          </a:xfrm>
          <a:prstGeom prst="straightConnector1">
            <a:avLst/>
          </a:prstGeom>
          <a:ln w="63500">
            <a:solidFill>
              <a:schemeClr val="accent5"/>
            </a:solidFill>
            <a:tailEnd type="arrow"/>
          </a:ln>
        </p:spPr>
        <p:style>
          <a:lnRef idx="3">
            <a:schemeClr val="accent1"/>
          </a:lnRef>
          <a:fillRef idx="0">
            <a:schemeClr val="accent1"/>
          </a:fillRef>
          <a:effectRef idx="2">
            <a:schemeClr val="accent1"/>
          </a:effectRef>
          <a:fontRef idx="minor">
            <a:schemeClr val="tx1"/>
          </a:fontRef>
        </p:style>
      </p:cxnSp>
      <p:sp>
        <p:nvSpPr>
          <p:cNvPr id="5" name="TextBox 4"/>
          <p:cNvSpPr txBox="1"/>
          <p:nvPr/>
        </p:nvSpPr>
        <p:spPr>
          <a:xfrm>
            <a:off x="4876800" y="2952750"/>
            <a:ext cx="2743200"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rPr>
              <a:t>CANAAN</a:t>
            </a:r>
            <a:endParaRPr lang="en-US" sz="4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36" name="TextBox 35"/>
          <p:cNvSpPr txBox="1"/>
          <p:nvPr/>
        </p:nvSpPr>
        <p:spPr>
          <a:xfrm>
            <a:off x="4038600" y="1239619"/>
            <a:ext cx="2743200" cy="646331"/>
          </a:xfrm>
          <a:prstGeom prst="rect">
            <a:avLst/>
          </a:prstGeom>
          <a:noFill/>
        </p:spPr>
        <p:txBody>
          <a:bodyPr wrap="square" rtlCol="0">
            <a:spAutoFit/>
          </a:bodyPr>
          <a:lstStyle/>
          <a:p>
            <a:r>
              <a:rPr lang="en-US" sz="3600" b="1" i="1" cap="all" dirty="0" smtClean="0">
                <a:ln w="9000" cmpd="sng">
                  <a:solidFill>
                    <a:srgbClr val="5DCEAF">
                      <a:shade val="50000"/>
                      <a:satMod val="120000"/>
                    </a:srgbClr>
                  </a:solidFill>
                  <a:prstDash val="solid"/>
                </a:ln>
                <a:gradFill>
                  <a:gsLst>
                    <a:gs pos="0">
                      <a:srgbClr val="5DCEAF">
                        <a:shade val="20000"/>
                        <a:satMod val="245000"/>
                      </a:srgbClr>
                    </a:gs>
                    <a:gs pos="43000">
                      <a:srgbClr val="5DCEAF">
                        <a:satMod val="255000"/>
                      </a:srgbClr>
                    </a:gs>
                    <a:gs pos="48000">
                      <a:srgbClr val="5DCEAF">
                        <a:shade val="85000"/>
                        <a:satMod val="255000"/>
                      </a:srgbClr>
                    </a:gs>
                    <a:gs pos="100000">
                      <a:srgbClr val="5DCEAF">
                        <a:shade val="20000"/>
                        <a:satMod val="245000"/>
                      </a:srgbClr>
                    </a:gs>
                  </a:gsLst>
                  <a:lin ang="5400000"/>
                </a:gradFill>
                <a:effectLst>
                  <a:reflection blurRad="12700" stA="28000" endPos="45000" dist="1000" dir="5400000" sy="-100000" algn="bl" rotWithShape="0"/>
                </a:effectLst>
                <a:latin typeface="Calibri" panose="020F0502020204030204" pitchFamily="34" charset="0"/>
              </a:rPr>
              <a:t>Brethren</a:t>
            </a:r>
            <a:endParaRPr lang="en-US" sz="3600" b="1" i="1" cap="all" dirty="0">
              <a:ln w="9000" cmpd="sng">
                <a:solidFill>
                  <a:srgbClr val="5DCEAF">
                    <a:shade val="50000"/>
                    <a:satMod val="120000"/>
                  </a:srgbClr>
                </a:solidFill>
                <a:prstDash val="solid"/>
              </a:ln>
              <a:gradFill>
                <a:gsLst>
                  <a:gs pos="0">
                    <a:srgbClr val="5DCEAF">
                      <a:shade val="20000"/>
                      <a:satMod val="245000"/>
                    </a:srgbClr>
                  </a:gs>
                  <a:gs pos="43000">
                    <a:srgbClr val="5DCEAF">
                      <a:satMod val="255000"/>
                    </a:srgbClr>
                  </a:gs>
                  <a:gs pos="48000">
                    <a:srgbClr val="5DCEAF">
                      <a:shade val="85000"/>
                      <a:satMod val="255000"/>
                    </a:srgbClr>
                  </a:gs>
                  <a:gs pos="100000">
                    <a:srgbClr val="5DCEAF">
                      <a:shade val="20000"/>
                      <a:satMod val="245000"/>
                    </a:srgbClr>
                  </a:gs>
                </a:gsLst>
                <a:lin ang="5400000"/>
              </a:gradFill>
              <a:effectLst>
                <a:reflection blurRad="12700" stA="28000" endPos="45000" dist="1000" dir="5400000" sy="-100000" algn="bl" rotWithShape="0"/>
              </a:effectLst>
              <a:latin typeface="Calibri" panose="020F0502020204030204" pitchFamily="34" charset="0"/>
            </a:endParaRPr>
          </a:p>
        </p:txBody>
      </p:sp>
    </p:spTree>
    <p:extLst>
      <p:ext uri="{BB962C8B-B14F-4D97-AF65-F5344CB8AC3E}">
        <p14:creationId xmlns:p14="http://schemas.microsoft.com/office/powerpoint/2010/main" val="27692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0 0 L 0.25 0 E" pathEditMode="relative" ptsTypes="">
                                      <p:cBhvr>
                                        <p:cTn id="6" dur="2000" fill="hold"/>
                                        <p:tgtEl>
                                          <p:spTgt spid="3">
                                            <p:txEl>
                                              <p:pRg st="0" end="0"/>
                                            </p:txEl>
                                          </p:spTgt>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8">
                                            <p:txEl>
                                              <p:pRg st="0" end="0"/>
                                            </p:txEl>
                                          </p:spTgt>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9">
                                            <p:txEl>
                                              <p:pRg st="0" end="0"/>
                                            </p:txEl>
                                          </p:spTgt>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3">
                                            <p:txEl>
                                              <p:pRg st="0" end="0"/>
                                            </p:txEl>
                                          </p:spTgt>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4">
                                            <p:txEl>
                                              <p:pRg st="0" end="0"/>
                                            </p:txEl>
                                          </p:spTgt>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5">
                                            <p:txEl>
                                              <p:pRg st="0" end="0"/>
                                            </p:txEl>
                                          </p:spTgt>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16">
                                            <p:txEl>
                                              <p:pRg st="0" end="0"/>
                                            </p:txEl>
                                          </p:spTgt>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7">
                                            <p:txEl>
                                              <p:pRg st="0" end="0"/>
                                            </p:txEl>
                                          </p:spTgt>
                                        </p:tgtEl>
                                        <p:attrNameLst>
                                          <p:attrName>ppt_x</p:attrName>
                                          <p:attrName>ppt_y</p:attrName>
                                        </p:attrNameLst>
                                      </p:cBhvr>
                                    </p:animMotion>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2000" fill="hold"/>
                                        <p:tgtEl>
                                          <p:spTgt spid="5"/>
                                        </p:tgtEl>
                                        <p:attrNameLst>
                                          <p:attrName>ppt_w</p:attrName>
                                        </p:attrNameLst>
                                      </p:cBhvr>
                                      <p:tavLst>
                                        <p:tav tm="0">
                                          <p:val>
                                            <p:fltVal val="0"/>
                                          </p:val>
                                        </p:tav>
                                        <p:tav tm="100000">
                                          <p:val>
                                            <p:strVal val="#ppt_w"/>
                                          </p:val>
                                        </p:tav>
                                      </p:tavLst>
                                    </p:anim>
                                    <p:anim calcmode="lin" valueType="num">
                                      <p:cBhvr>
                                        <p:cTn id="25" dur="2000" fill="hold"/>
                                        <p:tgtEl>
                                          <p:spTgt spid="5"/>
                                        </p:tgtEl>
                                        <p:attrNameLst>
                                          <p:attrName>ppt_h</p:attrName>
                                        </p:attrNameLst>
                                      </p:cBhvr>
                                      <p:tavLst>
                                        <p:tav tm="0">
                                          <p:val>
                                            <p:fltVal val="0"/>
                                          </p:val>
                                        </p:tav>
                                        <p:tav tm="100000">
                                          <p:val>
                                            <p:strVal val="#ppt_h"/>
                                          </p:val>
                                        </p:tav>
                                      </p:tavLst>
                                    </p:anim>
                                    <p:animEffect transition="in" filter="fade">
                                      <p:cBhvr>
                                        <p:cTn id="26" dur="2000"/>
                                        <p:tgtEl>
                                          <p:spTgt spid="5"/>
                                        </p:tgtEl>
                                      </p:cBhvr>
                                    </p:animEffect>
                                  </p:childTnLst>
                                </p:cTn>
                              </p:par>
                            </p:childTnLst>
                          </p:cTn>
                        </p:par>
                        <p:par>
                          <p:cTn id="27" fill="hold">
                            <p:stCondLst>
                              <p:cond delay="4000"/>
                            </p:stCondLst>
                            <p:childTnLst>
                              <p:par>
                                <p:cTn id="28" presetID="35" presetClass="path" presetSubtype="0" accel="50000" decel="50000" fill="hold" grpId="1" nodeType="afterEffect">
                                  <p:stCondLst>
                                    <p:cond delay="0"/>
                                  </p:stCondLst>
                                  <p:childTnLst>
                                    <p:animMotion origin="layout" path="M -3.33333E-6 -1.17356E-7 L -0.41666 -0.41569 " pathEditMode="relative" rAng="0" ptsTypes="AA">
                                      <p:cBhvr>
                                        <p:cTn id="29" dur="2000" fill="hold"/>
                                        <p:tgtEl>
                                          <p:spTgt spid="5"/>
                                        </p:tgtEl>
                                        <p:attrNameLst>
                                          <p:attrName>ppt_x</p:attrName>
                                          <p:attrName>ppt_y</p:attrName>
                                        </p:attrNameLst>
                                      </p:cBhvr>
                                      <p:rCtr x="-20833" y="-20784"/>
                                    </p:animMotion>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1000"/>
                                        <p:tgtEl>
                                          <p:spTgt spid="10"/>
                                        </p:tgtEl>
                                      </p:cBhvr>
                                    </p:animEffect>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1000"/>
                                        <p:tgtEl>
                                          <p:spTgt spid="19"/>
                                        </p:tgtEl>
                                      </p:cBhvr>
                                    </p:animEffect>
                                  </p:childTnLst>
                                </p:cTn>
                              </p:par>
                            </p:childTnLst>
                          </p:cTn>
                        </p:par>
                        <p:par>
                          <p:cTn id="39" fill="hold">
                            <p:stCondLst>
                              <p:cond delay="2000"/>
                            </p:stCondLst>
                            <p:childTnLst>
                              <p:par>
                                <p:cTn id="40" presetID="22" presetClass="entr" presetSubtype="2"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par>
                          <p:cTn id="46" fill="hold">
                            <p:stCondLst>
                              <p:cond delay="2500"/>
                            </p:stCondLst>
                            <p:childTnLst>
                              <p:par>
                                <p:cTn id="47" presetID="22" presetClass="entr" presetSubtype="1"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up)">
                                      <p:cBhvr>
                                        <p:cTn id="49" dur="1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left)">
                                      <p:cBhvr>
                                        <p:cTn id="70" dur="500"/>
                                        <p:tgtEl>
                                          <p:spTgt spid="26"/>
                                        </p:tgtEl>
                                      </p:cBhvr>
                                    </p:animEffect>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3" grpId="0" build="p"/>
      <p:bldP spid="14" grpId="0" build="p"/>
      <p:bldP spid="15" grpId="0" build="p"/>
      <p:bldP spid="16" grpId="0" build="p"/>
      <p:bldP spid="17" grpId="0" build="p"/>
      <p:bldP spid="6" grpId="0"/>
      <p:bldP spid="10" grpId="0" animBg="1"/>
      <p:bldP spid="10" grpId="1" animBg="1"/>
      <p:bldP spid="19" grpId="0" animBg="1"/>
      <p:bldP spid="19" grpId="1" animBg="1"/>
      <p:bldP spid="21" grpId="0" animBg="1"/>
      <p:bldP spid="21" grpId="1" animBg="1"/>
      <p:bldP spid="22" grpId="0" animBg="1"/>
      <p:bldP spid="22" grpId="1" animBg="1"/>
      <p:bldP spid="5" grpId="0"/>
      <p:bldP spid="5" grpId="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13:38-40</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field is the world; the good seed are the children of the kingdom; but the tares are the children of the wicked [one</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39</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enemy that sowed them is the devil; the harvest is the end of the world; and the reapers are the angels</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40</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As therefore the tares are gathered and burned in the fire; so shall it be in the end of this world.</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5879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1885949"/>
            <a:ext cx="2971800" cy="2123658"/>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CUSH</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MIZRAIM</a:t>
            </a:r>
          </a:p>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PHUT</a:t>
            </a:r>
            <a:endParaRPr lang="en-US" sz="44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endParaRPr>
          </a:p>
        </p:txBody>
      </p:sp>
      <p:sp>
        <p:nvSpPr>
          <p:cNvPr id="3" name="Rectangle 2"/>
          <p:cNvSpPr>
            <a:spLocks noGrp="1"/>
          </p:cNvSpPr>
          <p:nvPr>
            <p:ph sz="quarter" idx="13"/>
          </p:nvPr>
        </p:nvSpPr>
        <p:spPr>
          <a:xfrm>
            <a:off x="4953000" y="1885952"/>
            <a:ext cx="1676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8" name="Rectangle 2"/>
          <p:cNvSpPr>
            <a:spLocks noGrp="1"/>
          </p:cNvSpPr>
          <p:nvPr>
            <p:ph sz="quarter" idx="13"/>
          </p:nvPr>
        </p:nvSpPr>
        <p:spPr>
          <a:xfrm>
            <a:off x="6477000" y="1885952"/>
            <a:ext cx="2438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Noah’s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9" name="Rectangle 2"/>
          <p:cNvSpPr>
            <a:spLocks noGrp="1"/>
          </p:cNvSpPr>
          <p:nvPr>
            <p:ph sz="quarter" idx="13"/>
          </p:nvPr>
        </p:nvSpPr>
        <p:spPr>
          <a:xfrm>
            <a:off x="4953000" y="2343152"/>
            <a:ext cx="11430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6477000" y="2343152"/>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Shem’s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4953000" y="2800351"/>
            <a:ext cx="16002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6477000" y="2800351"/>
            <a:ext cx="28194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Japheth’s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Rectangle 2"/>
          <p:cNvSpPr>
            <a:spLocks noGrp="1"/>
          </p:cNvSpPr>
          <p:nvPr>
            <p:ph sz="quarter" idx="13"/>
          </p:nvPr>
        </p:nvSpPr>
        <p:spPr>
          <a:xfrm>
            <a:off x="4953000" y="3257551"/>
            <a:ext cx="1600200" cy="609599"/>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0" indent="0">
              <a:lnSpc>
                <a:spcPts val="3000"/>
              </a:lnSpc>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Ham</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17" name="Rectangle 2"/>
          <p:cNvSpPr>
            <a:spLocks noGrp="1"/>
          </p:cNvSpPr>
          <p:nvPr>
            <p:ph sz="quarter" idx="13"/>
          </p:nvPr>
        </p:nvSpPr>
        <p:spPr>
          <a:xfrm>
            <a:off x="6477000" y="3257551"/>
            <a:ext cx="2895600" cy="609599"/>
          </a:xfrm>
        </p:spPr>
        <p:txBody>
          <a:bodyPr>
            <a:normAutofit/>
          </a:bodyPr>
          <a:lstStyle>
            <a:extLst/>
          </a:lstStyle>
          <a:p>
            <a:pPr marL="0" indent="0">
              <a:lnSpc>
                <a:spcPts val="3000"/>
              </a:lnSpc>
              <a:buNone/>
            </a:pPr>
            <a:r>
              <a:rPr lang="en-US" altLang="x-none" sz="32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Ham’s wife</a:t>
            </a:r>
            <a:endParaRPr lang="en-US" sz="32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0" name="Oval 9"/>
          <p:cNvSpPr/>
          <p:nvPr/>
        </p:nvSpPr>
        <p:spPr>
          <a:xfrm>
            <a:off x="4800600" y="3082712"/>
            <a:ext cx="1317413" cy="793367"/>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Left Arrow 21"/>
          <p:cNvSpPr/>
          <p:nvPr/>
        </p:nvSpPr>
        <p:spPr>
          <a:xfrm rot="3060217">
            <a:off x="3254306" y="2242554"/>
            <a:ext cx="2066810" cy="353592"/>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143000" y="819150"/>
            <a:ext cx="2743200"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rPr>
              <a:t>CANAAN</a:t>
            </a:r>
            <a:endParaRPr lang="en-US" sz="4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8" name="Oval 17"/>
          <p:cNvSpPr/>
          <p:nvPr/>
        </p:nvSpPr>
        <p:spPr>
          <a:xfrm>
            <a:off x="6362700" y="1648460"/>
            <a:ext cx="2286000" cy="847130"/>
          </a:xfrm>
          <a:prstGeom prst="ellipse">
            <a:avLst/>
          </a:prstGeom>
          <a:noFill/>
          <a:ln w="63500">
            <a:solidFill>
              <a:schemeClr val="bg2">
                <a:lumMod val="25000"/>
              </a:schemeClr>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Left Arrow 18"/>
          <p:cNvSpPr/>
          <p:nvPr/>
        </p:nvSpPr>
        <p:spPr>
          <a:xfrm rot="874736">
            <a:off x="3742613" y="1517834"/>
            <a:ext cx="2671392" cy="304800"/>
          </a:xfrm>
          <a:prstGeom prst="lef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Arrow Connector 19"/>
          <p:cNvCxnSpPr/>
          <p:nvPr/>
        </p:nvCxnSpPr>
        <p:spPr>
          <a:xfrm>
            <a:off x="3637419" y="1504949"/>
            <a:ext cx="1467981" cy="914401"/>
          </a:xfrm>
          <a:prstGeom prst="straightConnector1">
            <a:avLst/>
          </a:prstGeom>
          <a:ln w="63500">
            <a:solidFill>
              <a:schemeClr val="accent5"/>
            </a:solidFill>
            <a:tailEnd type="arrow"/>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a:off x="3637419" y="1504949"/>
            <a:ext cx="1467981" cy="1447801"/>
          </a:xfrm>
          <a:prstGeom prst="straightConnector1">
            <a:avLst/>
          </a:prstGeom>
          <a:ln w="63500">
            <a:solidFill>
              <a:schemeClr val="accent5"/>
            </a:solidFill>
            <a:tailEnd type="arrow"/>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4038600" y="1239619"/>
            <a:ext cx="2743200" cy="646331"/>
          </a:xfrm>
          <a:prstGeom prst="rect">
            <a:avLst/>
          </a:prstGeom>
          <a:noFill/>
        </p:spPr>
        <p:txBody>
          <a:bodyPr wrap="square" rtlCol="0">
            <a:spAutoFit/>
          </a:bodyPr>
          <a:lstStyle/>
          <a:p>
            <a:r>
              <a:rPr lang="en-US" sz="3600" b="1" i="1" cap="all" dirty="0" smtClean="0">
                <a:ln w="9000" cmpd="sng">
                  <a:solidFill>
                    <a:srgbClr val="5DCEAF">
                      <a:shade val="50000"/>
                      <a:satMod val="120000"/>
                    </a:srgbClr>
                  </a:solidFill>
                  <a:prstDash val="solid"/>
                </a:ln>
                <a:gradFill>
                  <a:gsLst>
                    <a:gs pos="0">
                      <a:srgbClr val="5DCEAF">
                        <a:shade val="20000"/>
                        <a:satMod val="245000"/>
                      </a:srgbClr>
                    </a:gs>
                    <a:gs pos="43000">
                      <a:srgbClr val="5DCEAF">
                        <a:satMod val="255000"/>
                      </a:srgbClr>
                    </a:gs>
                    <a:gs pos="48000">
                      <a:srgbClr val="5DCEAF">
                        <a:shade val="85000"/>
                        <a:satMod val="255000"/>
                      </a:srgbClr>
                    </a:gs>
                    <a:gs pos="100000">
                      <a:srgbClr val="5DCEAF">
                        <a:shade val="20000"/>
                        <a:satMod val="245000"/>
                      </a:srgbClr>
                    </a:gs>
                  </a:gsLst>
                  <a:lin ang="5400000"/>
                </a:gradFill>
                <a:effectLst>
                  <a:reflection blurRad="12700" stA="28000" endPos="45000" dist="1000" dir="5400000" sy="-100000" algn="bl" rotWithShape="0"/>
                </a:effectLst>
                <a:latin typeface="Calibri" panose="020F0502020204030204" pitchFamily="34" charset="0"/>
              </a:rPr>
              <a:t>Brethren</a:t>
            </a:r>
            <a:endParaRPr lang="en-US" sz="3600" b="1" i="1" cap="all" dirty="0">
              <a:ln w="9000" cmpd="sng">
                <a:solidFill>
                  <a:srgbClr val="5DCEAF">
                    <a:shade val="50000"/>
                    <a:satMod val="120000"/>
                  </a:srgbClr>
                </a:solidFill>
                <a:prstDash val="solid"/>
              </a:ln>
              <a:gradFill>
                <a:gsLst>
                  <a:gs pos="0">
                    <a:srgbClr val="5DCEAF">
                      <a:shade val="20000"/>
                      <a:satMod val="245000"/>
                    </a:srgbClr>
                  </a:gs>
                  <a:gs pos="43000">
                    <a:srgbClr val="5DCEAF">
                      <a:satMod val="255000"/>
                    </a:srgbClr>
                  </a:gs>
                  <a:gs pos="48000">
                    <a:srgbClr val="5DCEAF">
                      <a:shade val="85000"/>
                      <a:satMod val="255000"/>
                    </a:srgbClr>
                  </a:gs>
                  <a:gs pos="100000">
                    <a:srgbClr val="5DCEAF">
                      <a:shade val="20000"/>
                      <a:satMod val="245000"/>
                    </a:srgbClr>
                  </a:gs>
                </a:gsLst>
                <a:lin ang="5400000"/>
              </a:gradFill>
              <a:effectLst>
                <a:reflection blurRad="12700" stA="28000" endPos="45000" dist="1000" dir="5400000" sy="-100000" algn="bl" rotWithShape="0"/>
              </a:effectLst>
              <a:latin typeface="Calibri" panose="020F0502020204030204" pitchFamily="34" charset="0"/>
            </a:endParaRPr>
          </a:p>
        </p:txBody>
      </p:sp>
    </p:spTree>
    <p:extLst>
      <p:ext uri="{BB962C8B-B14F-4D97-AF65-F5344CB8AC3E}">
        <p14:creationId xmlns:p14="http://schemas.microsoft.com/office/powerpoint/2010/main" val="83604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1000"/>
                                        <p:tgtEl>
                                          <p:spTgt spid="18"/>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18" grpId="0" animBg="1"/>
      <p:bldP spid="19" grpId="0" animBg="1"/>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666749"/>
            <a:ext cx="2209800" cy="769441"/>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CUSH</a:t>
            </a: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29" name="TextBox 28"/>
          <p:cNvSpPr txBox="1"/>
          <p:nvPr/>
        </p:nvSpPr>
        <p:spPr>
          <a:xfrm>
            <a:off x="4648200" y="666750"/>
            <a:ext cx="2971800" cy="769441"/>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SEMIRAMIS</a:t>
            </a:r>
          </a:p>
        </p:txBody>
      </p:sp>
      <p:sp>
        <p:nvSpPr>
          <p:cNvPr id="30" name="TextBox 29"/>
          <p:cNvSpPr txBox="1"/>
          <p:nvPr/>
        </p:nvSpPr>
        <p:spPr>
          <a:xfrm>
            <a:off x="0" y="2346110"/>
            <a:ext cx="9144000" cy="769441"/>
          </a:xfrm>
          <a:prstGeom prst="rect">
            <a:avLst/>
          </a:prstGeom>
          <a:noFill/>
        </p:spPr>
        <p:txBody>
          <a:bodyPr wrap="square" rtlCol="0">
            <a:spAutoFit/>
          </a:bodyPr>
          <a:lstStyle/>
          <a:p>
            <a:pPr algn="ctr"/>
            <a:r>
              <a:rPr lang="en-US" sz="4400" b="1" dirty="0" smtClean="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innerShdw blurRad="69850" dist="43180" dir="5400000">
                    <a:srgbClr val="000000">
                      <a:alpha val="65000"/>
                    </a:srgbClr>
                  </a:innerShdw>
                </a:effectLst>
                <a:latin typeface="Calibri" panose="020F0502020204030204" pitchFamily="34" charset="0"/>
              </a:rPr>
              <a:t>NIMROD</a:t>
            </a:r>
          </a:p>
        </p:txBody>
      </p:sp>
      <p:cxnSp>
        <p:nvCxnSpPr>
          <p:cNvPr id="32" name="Straight Arrow Connector 31"/>
          <p:cNvCxnSpPr/>
          <p:nvPr/>
        </p:nvCxnSpPr>
        <p:spPr>
          <a:xfrm flipV="1">
            <a:off x="4572000" y="1286752"/>
            <a:ext cx="1295400" cy="1219199"/>
          </a:xfrm>
          <a:prstGeom prst="straightConnector1">
            <a:avLst/>
          </a:prstGeom>
          <a:ln w="50800">
            <a:solidFill>
              <a:schemeClr val="tx2"/>
            </a:solidFill>
            <a:headEnd type="arrow"/>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3409950"/>
            <a:ext cx="9143999"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10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rPr>
              <a:t>Mother and son worship</a:t>
            </a:r>
            <a:endParaRPr lang="en-US" sz="4800" b="1" spc="-10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cxnSp>
        <p:nvCxnSpPr>
          <p:cNvPr id="36" name="Straight Connector 35"/>
          <p:cNvCxnSpPr/>
          <p:nvPr/>
        </p:nvCxnSpPr>
        <p:spPr>
          <a:xfrm>
            <a:off x="3200400" y="1051470"/>
            <a:ext cx="1371600" cy="1"/>
          </a:xfrm>
          <a:prstGeom prst="line">
            <a:avLst/>
          </a:prstGeom>
          <a:ln w="50800">
            <a:solidFill>
              <a:schemeClr val="tx2"/>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3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6" name="Rectangle 5"/>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 name="TextBox 6"/>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3" y="2190750"/>
            <a:ext cx="2479218" cy="2971800"/>
          </a:xfrm>
          <a:prstGeom prst="rect">
            <a:avLst/>
          </a:prstGeom>
          <a:effectLst>
            <a:outerShdw blurRad="50800" dist="38100" dir="2700000" algn="tl" rotWithShape="0">
              <a:prstClr val="black">
                <a:alpha val="40000"/>
              </a:prstClr>
            </a:outerShdw>
          </a:effectLst>
        </p:spPr>
      </p:pic>
      <p:sp>
        <p:nvSpPr>
          <p:cNvPr id="10" name="Rectangle 2"/>
          <p:cNvSpPr>
            <a:spLocks noGrp="1"/>
          </p:cNvSpPr>
          <p:nvPr>
            <p:ph sz="quarter" idx="13"/>
          </p:nvPr>
        </p:nvSpPr>
        <p:spPr>
          <a:xfrm>
            <a:off x="533400" y="285750"/>
            <a:ext cx="8153400" cy="4419600"/>
          </a:xfrm>
        </p:spPr>
        <p:txBody>
          <a:bodyPr>
            <a:normAutofit/>
          </a:bodyPr>
          <a:lstStyle>
            <a:extLst/>
          </a:lstStyle>
          <a:p>
            <a:pPr marL="0" indent="0">
              <a:buNone/>
              <a:defRPr/>
            </a:pPr>
            <a:r>
              <a:rPr lang="en-US" sz="3000" b="1"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3000" b="1" dirty="0">
                <a:solidFill>
                  <a:schemeClr val="tx1"/>
                </a:solidFill>
                <a:effectLst>
                  <a:outerShdw blurRad="38100" dist="38100" dir="2700000" algn="tl">
                    <a:srgbClr val="000000">
                      <a:alpha val="43137"/>
                    </a:srgbClr>
                  </a:outerShdw>
                </a:effectLst>
                <a:latin typeface="Calibri" panose="020F0502020204030204" pitchFamily="34" charset="0"/>
              </a:rPr>
              <a:t>Serpent’s Seed</a:t>
            </a:r>
            <a:r>
              <a:rPr lang="en-US" sz="30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400" dirty="0">
                <a:solidFill>
                  <a:schemeClr val="tx1"/>
                </a:solidFill>
                <a:effectLst>
                  <a:outerShdw blurRad="38100" dist="38100" dir="2700000" algn="tl">
                    <a:srgbClr val="000000">
                      <a:alpha val="43137"/>
                    </a:srgbClr>
                  </a:outerShdw>
                </a:effectLst>
                <a:latin typeface="Calibri" panose="020F0502020204030204" pitchFamily="34" charset="0"/>
              </a:rPr>
              <a:t>- Jeffersonville, </a:t>
            </a:r>
            <a:r>
              <a:rPr lang="en-US" sz="2400" dirty="0" smtClean="0">
                <a:solidFill>
                  <a:schemeClr val="tx1"/>
                </a:solidFill>
                <a:effectLst>
                  <a:outerShdw blurRad="38100" dist="38100" dir="2700000" algn="tl">
                    <a:srgbClr val="000000">
                      <a:alpha val="43137"/>
                    </a:srgbClr>
                  </a:outerShdw>
                </a:effectLst>
                <a:latin typeface="Calibri" panose="020F0502020204030204" pitchFamily="34" charset="0"/>
              </a:rPr>
              <a:t>IN </a:t>
            </a:r>
            <a:r>
              <a:rPr lang="en-US" sz="2000" dirty="0" smtClean="0">
                <a:solidFill>
                  <a:schemeClr val="tx1"/>
                </a:solidFill>
                <a:effectLst>
                  <a:outerShdw blurRad="38100" dist="38100" dir="2700000" algn="tl">
                    <a:srgbClr val="000000">
                      <a:alpha val="43137"/>
                    </a:srgbClr>
                  </a:outerShdw>
                </a:effectLst>
                <a:latin typeface="Calibri" panose="020F0502020204030204" pitchFamily="34" charset="0"/>
              </a:rPr>
              <a:t>[58-0928E]</a:t>
            </a:r>
          </a:p>
          <a:p>
            <a:pPr marL="0" indent="0">
              <a:lnSpc>
                <a:spcPts val="3500"/>
              </a:lnSpc>
              <a:spcBef>
                <a:spcPts val="0"/>
              </a:spcBef>
              <a:spcAft>
                <a:spcPts val="0"/>
              </a:spcAft>
              <a:buNone/>
              <a:defRPr/>
            </a:pPr>
            <a:r>
              <a:rPr lang="en-US" sz="2000" dirty="0" smtClean="0">
                <a:solidFill>
                  <a:schemeClr val="tx1"/>
                </a:solidFill>
                <a:effectLst>
                  <a:outerShdw blurRad="38100" dist="38100" dir="2700000" algn="tl">
                    <a:srgbClr val="000000">
                      <a:alpha val="43137"/>
                    </a:srgbClr>
                  </a:outerShdw>
                </a:effectLst>
                <a:latin typeface="Calibri" panose="020F0502020204030204" pitchFamily="34" charset="0"/>
              </a:rPr>
              <a:t>197</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Now, Noah and his sons which come out, Ham, Shem, and Japheth, come out in the righteous line. How did the seed ever get over? The seed come over</a:t>
            </a:r>
          </a:p>
          <a:p>
            <a:pPr marL="0" indent="0">
              <a:lnSpc>
                <a:spcPts val="3500"/>
              </a:lnSpc>
              <a:spcBef>
                <a:spcPts val="0"/>
              </a:spcBef>
              <a:spcAft>
                <a:spcPts val="0"/>
              </a:spcAft>
              <a:buNone/>
              <a:defRPr/>
            </a:pP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in the ark, just like it did in the beginning</a:t>
            </a:r>
          </a:p>
          <a:p>
            <a:pPr marL="0" indent="0">
              <a:lnSpc>
                <a:spcPts val="3500"/>
              </a:lnSpc>
              <a:spcBef>
                <a:spcPts val="0"/>
              </a:spcBef>
              <a:spcAft>
                <a:spcPts val="0"/>
              </a:spcAft>
              <a:buNone/>
              <a:defRPr/>
            </a:pPr>
            <a:r>
              <a:rPr lang="en-US" sz="28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through </a:t>
            </a:r>
            <a:r>
              <a:rPr lang="en-US" sz="2800" smtClean="0">
                <a:solidFill>
                  <a:schemeClr val="tx1"/>
                </a:solidFill>
                <a:effectLst>
                  <a:outerShdw blurRad="38100" dist="38100" dir="2700000" algn="tl">
                    <a:srgbClr val="000000">
                      <a:alpha val="43137"/>
                    </a:srgbClr>
                  </a:outerShdw>
                </a:effectLst>
                <a:latin typeface="Calibri" panose="020F0502020204030204" pitchFamily="34" charset="0"/>
              </a:rPr>
              <a:t>the woman</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their wives. They carried</a:t>
            </a:r>
          </a:p>
          <a:p>
            <a:pPr marL="0" indent="0">
              <a:lnSpc>
                <a:spcPts val="3500"/>
              </a:lnSpc>
              <a:spcBef>
                <a:spcPts val="0"/>
              </a:spcBef>
              <a:spcAft>
                <a:spcPts val="0"/>
              </a:spcAft>
              <a:buNone/>
              <a:defRPr/>
            </a:pPr>
            <a:r>
              <a:rPr lang="en-US" sz="28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the seed of Satan through the ark, just as</a:t>
            </a:r>
          </a:p>
          <a:p>
            <a:pPr marL="0" indent="0">
              <a:lnSpc>
                <a:spcPts val="3500"/>
              </a:lnSpc>
              <a:spcBef>
                <a:spcPts val="0"/>
              </a:spcBef>
              <a:spcAft>
                <a:spcPts val="0"/>
              </a:spcAft>
              <a:buNone/>
              <a:defRPr/>
            </a:pPr>
            <a:r>
              <a:rPr lang="en-US" sz="28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Eve packed the seed of Satan to give birth</a:t>
            </a:r>
          </a:p>
          <a:p>
            <a:pPr marL="0" indent="0">
              <a:lnSpc>
                <a:spcPts val="3500"/>
              </a:lnSpc>
              <a:spcBef>
                <a:spcPts val="0"/>
              </a:spcBef>
              <a:spcAft>
                <a:spcPts val="0"/>
              </a:spcAft>
              <a:buNone/>
              <a:defRPr/>
            </a:pPr>
            <a:r>
              <a:rPr lang="en-US" sz="28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dirty="0" smtClean="0">
                <a:solidFill>
                  <a:schemeClr val="tx1"/>
                </a:solidFill>
                <a:effectLst>
                  <a:outerShdw blurRad="38100" dist="38100" dir="2700000" algn="tl">
                    <a:srgbClr val="000000">
                      <a:alpha val="43137"/>
                    </a:srgbClr>
                  </a:outerShdw>
                </a:effectLst>
                <a:latin typeface="Calibri" panose="020F0502020204030204" pitchFamily="34" charset="0"/>
              </a:rPr>
              <a:t>                       to Cain, through the woman. </a:t>
            </a:r>
            <a:endParaRPr lang="en-US" sz="28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58862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r="48877" b="39326"/>
          <a:stretch/>
        </p:blipFill>
        <p:spPr>
          <a:xfrm>
            <a:off x="1295400" y="66047"/>
            <a:ext cx="7315200" cy="4869987"/>
          </a:xfrm>
        </p:spPr>
      </p:pic>
    </p:spTree>
    <p:extLst>
      <p:ext uri="{BB962C8B-B14F-4D97-AF65-F5344CB8AC3E}">
        <p14:creationId xmlns:p14="http://schemas.microsoft.com/office/powerpoint/2010/main" val="21475834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25" name="Content Placeholder 2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166723" y="1657011"/>
            <a:ext cx="4443877" cy="2743539"/>
          </a:xfrm>
          <a:effectLst>
            <a:outerShdw blurRad="50800" dist="38100" dir="8100000" algn="tr" rotWithShape="0">
              <a:prstClr val="black">
                <a:alpha val="40000"/>
              </a:prstClr>
            </a:outerShdw>
          </a:effec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68" y="209550"/>
            <a:ext cx="3425232" cy="22586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638550"/>
            <a:ext cx="3467100" cy="579324"/>
          </a:xfrm>
          <a:prstGeom prst="rect">
            <a:avLst/>
          </a:prstGeom>
          <a:effectLst>
            <a:outerShdw blurRad="50800" dist="38100" dir="8100000" algn="tr" rotWithShape="0">
              <a:prstClr val="black">
                <a:alpha val="40000"/>
              </a:prstClr>
            </a:outerShdw>
          </a:effectLst>
        </p:spPr>
      </p:pic>
      <p:sp>
        <p:nvSpPr>
          <p:cNvPr id="29" name="TextBox 28"/>
          <p:cNvSpPr txBox="1"/>
          <p:nvPr/>
        </p:nvSpPr>
        <p:spPr>
          <a:xfrm>
            <a:off x="3733800" y="57150"/>
            <a:ext cx="5334000" cy="1323439"/>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Calibri" panose="020F0502020204030204" pitchFamily="34" charset="0"/>
              </a:rPr>
              <a:t>Heteropaternal</a:t>
            </a:r>
            <a:endParaRPr lang="en-US" sz="4000" b="1" cap="all" dirty="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Calibri" panose="020F0502020204030204" pitchFamily="34" charset="0"/>
            </a:endParaRPr>
          </a:p>
          <a:p>
            <a:pPr algn="ctr"/>
            <a:r>
              <a:rPr lang="en-US" sz="4000" b="1" cap="all" dirty="0" smtClean="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Calibri" panose="020F0502020204030204" pitchFamily="34" charset="0"/>
              </a:rPr>
              <a:t>superfecundation</a:t>
            </a:r>
            <a:endParaRPr lang="en-US" sz="4000" b="1" cap="all" dirty="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Calibri" panose="020F0502020204030204" pitchFamily="34" charset="0"/>
            </a:endParaRPr>
          </a:p>
        </p:txBody>
      </p:sp>
    </p:spTree>
    <p:extLst>
      <p:ext uri="{BB962C8B-B14F-4D97-AF65-F5344CB8AC3E}">
        <p14:creationId xmlns:p14="http://schemas.microsoft.com/office/powerpoint/2010/main" val="131499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16" name="waving_goodbye_oval_sign_PA_400_clr_456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r="1376"/>
          <a:stretch/>
        </p:blipFill>
        <p:spPr>
          <a:xfrm>
            <a:off x="1295400" y="133350"/>
            <a:ext cx="1504949" cy="4042219"/>
          </a:xfrm>
          <a:prstGeom prst="rect">
            <a:avLst/>
          </a:prstGeom>
        </p:spPr>
      </p:pic>
      <p:sp>
        <p:nvSpPr>
          <p:cNvPr id="19" name="Right Arrow 18"/>
          <p:cNvSpPr/>
          <p:nvPr/>
        </p:nvSpPr>
        <p:spPr>
          <a:xfrm>
            <a:off x="3429000" y="1504950"/>
            <a:ext cx="22098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457200" y="3409950"/>
            <a:ext cx="8153400" cy="830997"/>
          </a:xfrm>
          <a:prstGeom prst="rect">
            <a:avLst/>
          </a:prstGeom>
          <a:noFill/>
        </p:spPr>
        <p:txBody>
          <a:bodyPr wrap="square" rtlCol="0">
            <a:spAutoFit/>
          </a:bodyPr>
          <a:lstStyle/>
          <a:p>
            <a:r>
              <a:rPr lang="en-US" sz="2400" b="1" dirty="0" smtClean="0">
                <a:solidFill>
                  <a:prstClr val="black"/>
                </a:solidFill>
                <a:effectLst>
                  <a:outerShdw blurRad="38100" dist="38100" dir="2700000" algn="tl">
                    <a:srgbClr val="000000">
                      <a:alpha val="43137"/>
                    </a:srgbClr>
                  </a:outerShdw>
                </a:effectLst>
                <a:latin typeface="Calibri" panose="020F0502020204030204" pitchFamily="34" charset="0"/>
              </a:rPr>
              <a:t>Romans 3:23</a:t>
            </a:r>
          </a:p>
          <a:p>
            <a:r>
              <a:rPr lang="en-US" sz="2400" baseline="30000" dirty="0" smtClean="0">
                <a:solidFill>
                  <a:prstClr val="black"/>
                </a:solidFill>
                <a:effectLst>
                  <a:outerShdw blurRad="38100" dist="38100" dir="2700000" algn="tl">
                    <a:srgbClr val="000000">
                      <a:alpha val="43137"/>
                    </a:srgbClr>
                  </a:outerShdw>
                </a:effectLst>
                <a:latin typeface="Calibri" panose="020F0502020204030204" pitchFamily="34" charset="0"/>
              </a:rPr>
              <a:t>23</a:t>
            </a:r>
            <a:r>
              <a:rPr lang="en-US" sz="2400" dirty="0" smtClean="0">
                <a:solidFill>
                  <a:prstClr val="black"/>
                </a:solidFill>
                <a:effectLst>
                  <a:outerShdw blurRad="38100" dist="38100" dir="2700000" algn="tl">
                    <a:srgbClr val="000000">
                      <a:alpha val="43137"/>
                    </a:srgbClr>
                  </a:outerShdw>
                </a:effectLst>
                <a:latin typeface="Calibri" panose="020F0502020204030204" pitchFamily="34" charset="0"/>
              </a:rPr>
              <a:t>For all have sinned, and have come short of the glory of God;</a:t>
            </a:r>
            <a:endParaRPr lang="en-US" sz="24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
        <p:nvSpPr>
          <p:cNvPr id="21" name="TextBox 20"/>
          <p:cNvSpPr txBox="1"/>
          <p:nvPr/>
        </p:nvSpPr>
        <p:spPr>
          <a:xfrm>
            <a:off x="457200" y="3409950"/>
            <a:ext cx="8153400" cy="1200329"/>
          </a:xfrm>
          <a:prstGeom prst="rect">
            <a:avLst/>
          </a:prstGeom>
          <a:noFill/>
        </p:spPr>
        <p:txBody>
          <a:bodyPr wrap="square" rtlCol="0">
            <a:spAutoFit/>
          </a:bodyPr>
          <a:lstStyle/>
          <a:p>
            <a:r>
              <a:rPr lang="en-US" sz="2400" b="1" dirty="0" smtClean="0">
                <a:solidFill>
                  <a:prstClr val="black"/>
                </a:solidFill>
                <a:effectLst>
                  <a:outerShdw blurRad="38100" dist="38100" dir="2700000" algn="tl">
                    <a:srgbClr val="000000">
                      <a:alpha val="43137"/>
                    </a:srgbClr>
                  </a:outerShdw>
                </a:effectLst>
                <a:latin typeface="Calibri" panose="020F0502020204030204" pitchFamily="34" charset="0"/>
              </a:rPr>
              <a:t>Romans 6:23</a:t>
            </a:r>
          </a:p>
          <a:p>
            <a:r>
              <a:rPr lang="en-US" sz="2400" baseline="30000" dirty="0" smtClean="0">
                <a:solidFill>
                  <a:prstClr val="black"/>
                </a:solidFill>
                <a:effectLst>
                  <a:outerShdw blurRad="38100" dist="38100" dir="2700000" algn="tl">
                    <a:srgbClr val="000000">
                      <a:alpha val="43137"/>
                    </a:srgbClr>
                  </a:outerShdw>
                </a:effectLst>
                <a:latin typeface="Calibri" panose="020F0502020204030204" pitchFamily="34" charset="0"/>
              </a:rPr>
              <a:t>23</a:t>
            </a:r>
            <a:r>
              <a:rPr lang="en-PH" sz="2400" dirty="0" smtClean="0">
                <a:solidFill>
                  <a:prstClr val="black"/>
                </a:solidFill>
                <a:effectLst>
                  <a:outerShdw blurRad="38100" dist="38100" dir="2700000" algn="tl">
                    <a:srgbClr val="C0C0C0"/>
                  </a:outerShdw>
                </a:effectLst>
                <a:latin typeface="Calibri" panose="020F0502020204030204" pitchFamily="34" charset="0"/>
              </a:rPr>
              <a:t>For </a:t>
            </a:r>
            <a:r>
              <a:rPr lang="en-PH" sz="2400" dirty="0">
                <a:solidFill>
                  <a:prstClr val="black"/>
                </a:solidFill>
                <a:effectLst>
                  <a:outerShdw blurRad="38100" dist="38100" dir="2700000" algn="tl">
                    <a:srgbClr val="C0C0C0"/>
                  </a:outerShdw>
                </a:effectLst>
                <a:latin typeface="Calibri" panose="020F0502020204030204" pitchFamily="34" charset="0"/>
              </a:rPr>
              <a:t>the wages of sin is death; but the gift of God is eternal life through Jesus Christ our Lord. </a:t>
            </a:r>
            <a:endParaRPr lang="en-US" sz="2400" dirty="0">
              <a:solidFill>
                <a:prstClr val="black"/>
              </a:solidFill>
              <a:effectLst>
                <a:outerShdw blurRad="38100" dist="38100" dir="2700000" algn="tl">
                  <a:srgbClr val="000000">
                    <a:alpha val="43137"/>
                  </a:srgbClr>
                </a:outerShdw>
              </a:effectLst>
              <a:latin typeface="Calibri" panose="020F0502020204030204" pitchFamily="34" charset="0"/>
            </a:endParaRPr>
          </a:p>
        </p:txBody>
      </p:sp>
      <p:pic>
        <p:nvPicPr>
          <p:cNvPr id="2" name="Confused_Man_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47901" y="933051"/>
            <a:ext cx="2857899" cy="2857899"/>
          </a:xfrm>
          <a:prstGeom prst="rect">
            <a:avLst/>
          </a:prstGeom>
        </p:spPr>
      </p:pic>
    </p:spTree>
    <p:extLst>
      <p:ext uri="{BB962C8B-B14F-4D97-AF65-F5344CB8AC3E}">
        <p14:creationId xmlns:p14="http://schemas.microsoft.com/office/powerpoint/2010/main" val="2641674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000"/>
                            </p:stCondLst>
                            <p:childTnLst>
                              <p:par>
                                <p:cTn id="17" presetID="1" presetClass="mediacall" presetSubtype="0" fill="hold" nodeType="afterEffect">
                                  <p:stCondLst>
                                    <p:cond delay="0"/>
                                  </p:stCondLst>
                                  <p:childTnLst>
                                    <p:cmd type="call" cmd="playFrom(0.0)">
                                      <p:cBhvr>
                                        <p:cTn id="18" dur="4533" fill="hold"/>
                                        <p:tgtEl>
                                          <p:spTgt spid="2"/>
                                        </p:tgtEl>
                                      </p:cBhvr>
                                    </p:cmd>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16"/>
                </p:tgtEl>
              </p:cMediaNode>
            </p:vide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6"/>
                                        </p:tgtEl>
                                      </p:cBhvr>
                                    </p:cmd>
                                  </p:childTnLst>
                                </p:cTn>
                              </p:par>
                            </p:childTnLst>
                          </p:cTn>
                        </p:par>
                      </p:childTnLst>
                    </p:cTn>
                  </p:par>
                </p:childTnLst>
              </p:cTn>
              <p:nextCondLst>
                <p:cond evt="onClick" delay="0">
                  <p:tgtEl>
                    <p:spTgt spid="16"/>
                  </p:tgtEl>
                </p:cond>
              </p:nextCondLst>
            </p:seq>
            <p:video>
              <p:cMediaNode vol="80000">
                <p:cTn id="37" repeatCount="indefinite"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childTnLst>
        </p:cTn>
      </p:par>
    </p:tnLst>
    <p:bldLst>
      <p:bldP spid="19" grpId="0" animBg="1"/>
      <p:bldP spid="20" grpId="0"/>
      <p:bldP spid="20" grpId="1"/>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7" name="Rectangle 2"/>
          <p:cNvSpPr>
            <a:spLocks noGrp="1"/>
          </p:cNvSpPr>
          <p:nvPr>
            <p:ph sz="quarter" idx="13"/>
          </p:nvPr>
        </p:nvSpPr>
        <p:spPr>
          <a:xfrm>
            <a:off x="2362200" y="1809749"/>
            <a:ext cx="5029200" cy="2819401"/>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8</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For by grace are you saved through faith; and that not of yourselves: it is the gift of God:</a:t>
            </a:r>
          </a:p>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9</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Not of works, lest any man should boast.</a:t>
            </a:r>
          </a:p>
        </p:txBody>
      </p:sp>
      <p:sp>
        <p:nvSpPr>
          <p:cNvPr id="8" name="Rectangle 1"/>
          <p:cNvSpPr>
            <a:spLocks noGrp="1"/>
          </p:cNvSpPr>
          <p:nvPr>
            <p:ph type="title"/>
          </p:nvPr>
        </p:nvSpPr>
        <p:spPr>
          <a:xfrm>
            <a:off x="2362200" y="895349"/>
            <a:ext cx="5334000" cy="857250"/>
          </a:xfrm>
        </p:spPr>
        <p:txBody>
          <a:bodyPr>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extLst/>
          </a:lstStyle>
          <a:p>
            <a:pPr marL="0" indent="0" algn="l">
              <a:buNone/>
            </a:pPr>
            <a:r>
              <a:rPr lang="en-US"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rPr>
              <a:t>Ephesians</a:t>
            </a:r>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rPr>
              <a:t> 2:8-9</a:t>
            </a:r>
            <a:endPar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endParaRPr>
          </a:p>
        </p:txBody>
      </p:sp>
    </p:spTree>
    <p:extLst>
      <p:ext uri="{BB962C8B-B14F-4D97-AF65-F5344CB8AC3E}">
        <p14:creationId xmlns:p14="http://schemas.microsoft.com/office/powerpoint/2010/main" val="2182833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41910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Ecclesiastes 3:18-19</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924800" cy="3429000"/>
          </a:xfrm>
        </p:spPr>
        <p:txBody>
          <a:bodyPr>
            <a:normAutofit/>
          </a:bodyPr>
          <a:lstStyle>
            <a:extLst/>
          </a:lstStyle>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18</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I said in mine heart concerning the estate of the sons of men, that God might manifest them, and that they might see that they themselves are beasts.</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19</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For that which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befalleth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the sons of men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befalleth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beasts; even one thing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befalleth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them: as the one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dieth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so </a:t>
            </a:r>
            <a:r>
              <a:rPr lang="en-US" altLang="x-none" sz="2800"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rPr>
              <a:t>dieth</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 the other; yea, they have all one breath; so that a man hath no preeminence above a beast: for all [is] vanity. </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prstClr val="white"/>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70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0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450" y="0"/>
            <a:ext cx="2798070" cy="1572771"/>
          </a:xfrm>
          <a:prstGeom prst="rect">
            <a:avLst/>
          </a:prstGeom>
        </p:spPr>
      </p:pic>
      <p:sp>
        <p:nvSpPr>
          <p:cNvPr id="2" name="Rectangle 1"/>
          <p:cNvSpPr>
            <a:spLocks noGrp="1"/>
          </p:cNvSpPr>
          <p:nvPr>
            <p:ph type="title"/>
          </p:nvPr>
        </p:nvSpPr>
        <p:spPr>
          <a:xfrm>
            <a:off x="304800" y="209550"/>
            <a:ext cx="5334000" cy="857250"/>
          </a:xfrm>
        </p:spPr>
        <p:txBody>
          <a:bodyPr/>
          <a:lstStyle>
            <a:extLst/>
          </a:lstStyle>
          <a:p>
            <a:pPr marL="0" indent="0" algn="l">
              <a:buNone/>
            </a:pPr>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Matthew 13:41-43</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a:spLocks noGrp="1"/>
          </p:cNvSpPr>
          <p:nvPr>
            <p:ph sz="quarter" idx="13"/>
          </p:nvPr>
        </p:nvSpPr>
        <p:spPr>
          <a:xfrm>
            <a:off x="304800" y="1276351"/>
            <a:ext cx="7620000" cy="3429000"/>
          </a:xfrm>
        </p:spPr>
        <p:txBody>
          <a:bodyPr>
            <a:normAutofit/>
          </a:bodyPr>
          <a:lstStyle>
            <a:extLst/>
          </a:lstStyle>
          <a:p>
            <a:pPr marL="0" indent="0">
              <a:lnSpc>
                <a:spcPts val="3000"/>
              </a:lnSpc>
              <a:buNone/>
            </a:pPr>
            <a:r>
              <a:rPr lang="en-US" altLang="x-none" sz="2800" baseline="300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41</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 </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Son of man shall send forth his angels, and they shall gather out of his kingdom all things that offend, and them which do iniquity</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42</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And shall cast them into a furnace of fire: there shall be wailing and gnashing of teeth</a:t>
            </a:r>
            <a:r>
              <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rPr>
              <a:t>.</a:t>
            </a:r>
          </a:p>
          <a:p>
            <a:pPr marL="0" indent="0">
              <a:lnSpc>
                <a:spcPts val="3000"/>
              </a:lnSpc>
              <a:buNone/>
            </a:pPr>
            <a:r>
              <a:rPr lang="en-US" altLang="x-none" sz="2800" baseline="300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43</a:t>
            </a:r>
            <a:r>
              <a:rPr lang="en-US" altLang="x-none" sz="2800" dirty="0">
                <a:solidFill>
                  <a:schemeClr val="bg2">
                    <a:lumMod val="10000"/>
                  </a:schemeClr>
                </a:solidFill>
                <a:effectLst>
                  <a:outerShdw blurRad="38100" dist="38100" dir="2700000" algn="tl">
                    <a:srgbClr val="000000">
                      <a:alpha val="43137"/>
                    </a:srgbClr>
                  </a:outerShdw>
                </a:effectLst>
                <a:latin typeface="Calibri" panose="020F0502020204030204" pitchFamily="34" charset="0"/>
              </a:rPr>
              <a:t>Then shall the righteous shine forth as the sun in the kingdom of their Father. Who hath ears to hear, let him hear.</a:t>
            </a:r>
            <a:endParaRPr lang="en-US" altLang="x-none" sz="2800" dirty="0" smtClean="0">
              <a:solidFill>
                <a:schemeClr val="bg2">
                  <a:lumMod val="10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6845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subTitle" idx="1"/>
          </p:nvPr>
        </p:nvSpPr>
        <p:spPr>
          <a:xfrm>
            <a:off x="0" y="2900761"/>
            <a:ext cx="9144000" cy="661589"/>
          </a:xfrm>
        </p:spPr>
        <p:txBody>
          <a:bodyPr>
            <a:noAutofit/>
          </a:bodyPr>
          <a:lstStyle>
            <a:extLst/>
          </a:lstStyle>
          <a:p>
            <a:pPr algn="ctr"/>
            <a:r>
              <a:rPr lang="en-US" i="1" dirty="0">
                <a:solidFill>
                  <a:schemeClr val="accent6">
                    <a:lumMod val="75000"/>
                  </a:schemeClr>
                </a:solidFill>
                <a:effectLst>
                  <a:outerShdw blurRad="38100" dist="38100" dir="2700000" algn="tl">
                    <a:srgbClr val="000000">
                      <a:alpha val="43137"/>
                    </a:srgbClr>
                  </a:outerShdw>
                </a:effectLst>
              </a:rPr>
              <a:t>The Mystery in the Garden of Eden</a:t>
            </a:r>
          </a:p>
        </p:txBody>
      </p:sp>
      <p:sp>
        <p:nvSpPr>
          <p:cNvPr id="4" name="Rectangle 3"/>
          <p:cNvSpPr>
            <a:spLocks noGrp="1"/>
          </p:cNvSpPr>
          <p:nvPr>
            <p:ph type="ctrTitle"/>
          </p:nvPr>
        </p:nvSpPr>
        <p:spPr>
          <a:xfrm>
            <a:off x="0" y="2114550"/>
            <a:ext cx="9144000" cy="1066800"/>
          </a:xfrm>
        </p:spPr>
        <p:txBody>
          <a:bodyPr/>
          <a:lstStyle>
            <a:extLst/>
          </a:lstStyle>
          <a:p>
            <a:pPr marL="182880" indent="0" algn="ctr">
              <a:buNone/>
            </a:pPr>
            <a:r>
              <a:rPr lang="en-US" dirty="0" smtClean="0">
                <a:effectLst>
                  <a:outerShdw blurRad="38100" dist="38100" dir="2700000" algn="tl">
                    <a:srgbClr val="000000">
                      <a:alpha val="43137"/>
                    </a:srgbClr>
                  </a:outerShdw>
                </a:effectLst>
              </a:rPr>
              <a:t>The Original Sin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0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Rounded Rectangle 1"/>
          <p:cNvSpPr/>
          <p:nvPr/>
        </p:nvSpPr>
        <p:spPr>
          <a:xfrm>
            <a:off x="304800" y="209550"/>
            <a:ext cx="2667000" cy="4114800"/>
          </a:xfrm>
          <a:prstGeom prst="roundRect">
            <a:avLst>
              <a:gd name="adj" fmla="val 729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 name="Rectangle 2"/>
          <p:cNvSpPr>
            <a:spLocks noGrp="1"/>
          </p:cNvSpPr>
          <p:nvPr>
            <p:ph sz="quarter" idx="13"/>
          </p:nvPr>
        </p:nvSpPr>
        <p:spPr>
          <a:xfrm>
            <a:off x="457200" y="361950"/>
            <a:ext cx="2362200" cy="762000"/>
          </a:xfrm>
        </p:spPr>
        <p:txBody>
          <a:bodyPr anchor="ctr">
            <a:normAutofit/>
          </a:bodyPr>
          <a:lstStyle>
            <a:extLst/>
          </a:lstStyle>
          <a:p>
            <a:pPr marL="91440" lvl="1" indent="0" algn="ctr">
              <a:lnSpc>
                <a:spcPts val="2000"/>
              </a:lnSpc>
              <a:buNone/>
            </a:pPr>
            <a:r>
              <a:rPr lang="en-US" altLang="x-none" sz="3200" b="1" cap="small" dirty="0" smtClean="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rPr>
              <a:t>Terms from</a:t>
            </a:r>
          </a:p>
          <a:p>
            <a:pPr marL="91440" lvl="1" indent="0" algn="ctr">
              <a:lnSpc>
                <a:spcPts val="1500"/>
              </a:lnSpc>
              <a:buNone/>
            </a:pPr>
            <a:r>
              <a:rPr lang="en-US" altLang="x-none" sz="3200" b="1" cap="small" dirty="0" smtClean="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rPr>
              <a:t>Matthew</a:t>
            </a:r>
            <a:endParaRPr lang="en-US" sz="3200" b="1" cap="small"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0" y="4705350"/>
            <a:ext cx="9144000" cy="438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Calibri" panose="020F0502020204030204" pitchFamily="34" charset="0"/>
            </a:endParaRPr>
          </a:p>
        </p:txBody>
      </p:sp>
      <p:sp>
        <p:nvSpPr>
          <p:cNvPr id="7" name="TextBox 6"/>
          <p:cNvSpPr txBox="1"/>
          <p:nvPr/>
        </p:nvSpPr>
        <p:spPr>
          <a:xfrm>
            <a:off x="5867400" y="4705350"/>
            <a:ext cx="3276600" cy="400110"/>
          </a:xfrm>
          <a:prstGeom prst="rect">
            <a:avLst/>
          </a:prstGeom>
          <a:noFill/>
        </p:spPr>
        <p:txBody>
          <a:bodyPr wrap="square" rtlCol="0">
            <a:spAutoFit/>
          </a:bodyPr>
          <a:lstStyle/>
          <a:p>
            <a:r>
              <a:rPr lang="en-US" sz="2000" i="1" kern="1000" spc="-60" dirty="0" smtClean="0">
                <a:solidFill>
                  <a:schemeClr val="bg1"/>
                </a:solidFill>
                <a:effectLst>
                  <a:outerShdw blurRad="38100" dist="38100" dir="2700000" algn="tl">
                    <a:srgbClr val="000000">
                      <a:alpha val="43137"/>
                    </a:srgbClr>
                  </a:outerShdw>
                </a:effectLst>
                <a:latin typeface="Calibri" panose="020F0502020204030204" pitchFamily="34" charset="0"/>
              </a:rPr>
              <a:t>Biblical Study on the Original Sin</a:t>
            </a:r>
            <a:endParaRPr lang="en-US" sz="2000" i="1" kern="1000" spc="-6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 name="Rectangle 2"/>
          <p:cNvSpPr>
            <a:spLocks noGrp="1"/>
          </p:cNvSpPr>
          <p:nvPr>
            <p:ph sz="quarter" idx="13"/>
          </p:nvPr>
        </p:nvSpPr>
        <p:spPr>
          <a:xfrm>
            <a:off x="876300" y="1200150"/>
            <a:ext cx="15240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Sowers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Rectangle 2"/>
          <p:cNvSpPr>
            <a:spLocks noGrp="1"/>
          </p:cNvSpPr>
          <p:nvPr>
            <p:ph sz="quarter" idx="13"/>
          </p:nvPr>
        </p:nvSpPr>
        <p:spPr>
          <a:xfrm>
            <a:off x="723900" y="1733550"/>
            <a:ext cx="18288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Seeds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9" name="Rectangle 2"/>
          <p:cNvSpPr>
            <a:spLocks noGrp="1"/>
          </p:cNvSpPr>
          <p:nvPr>
            <p:ph sz="quarter" idx="13"/>
          </p:nvPr>
        </p:nvSpPr>
        <p:spPr>
          <a:xfrm>
            <a:off x="990600" y="2495550"/>
            <a:ext cx="12954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Field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0" name="Rectangle 2"/>
          <p:cNvSpPr>
            <a:spLocks noGrp="1"/>
          </p:cNvSpPr>
          <p:nvPr>
            <p:ph sz="quarter" idx="13"/>
          </p:nvPr>
        </p:nvSpPr>
        <p:spPr>
          <a:xfrm>
            <a:off x="533400" y="3028950"/>
            <a:ext cx="22860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Harvest Time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1" name="Rectangle 2"/>
          <p:cNvSpPr>
            <a:spLocks noGrp="1"/>
          </p:cNvSpPr>
          <p:nvPr>
            <p:ph sz="quarter" idx="13"/>
          </p:nvPr>
        </p:nvSpPr>
        <p:spPr>
          <a:xfrm>
            <a:off x="914400" y="3562350"/>
            <a:ext cx="1447800" cy="533400"/>
          </a:xfrm>
        </p:spPr>
        <p:txBody>
          <a:bodyPr anchor="t">
            <a:normAutofit/>
          </a:bodyPr>
          <a:lstStyle>
            <a:extLst/>
          </a:lstStyle>
          <a:p>
            <a:pPr marL="91440" lvl="1" indent="0" algn="ctr">
              <a:buNone/>
            </a:pPr>
            <a:r>
              <a:rPr lang="en-US" altLang="x-non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Reapers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12" name="Rectangle 2"/>
          <p:cNvSpPr>
            <a:spLocks noGrp="1"/>
          </p:cNvSpPr>
          <p:nvPr>
            <p:ph sz="quarter" idx="13"/>
          </p:nvPr>
        </p:nvSpPr>
        <p:spPr>
          <a:xfrm>
            <a:off x="3505200" y="361950"/>
            <a:ext cx="12954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Owner</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3" name="Rectangle 2"/>
          <p:cNvSpPr>
            <a:spLocks noGrp="1"/>
          </p:cNvSpPr>
          <p:nvPr>
            <p:ph sz="quarter" idx="13"/>
          </p:nvPr>
        </p:nvSpPr>
        <p:spPr>
          <a:xfrm>
            <a:off x="3505200" y="819150"/>
            <a:ext cx="12954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Enemy</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4" name="Rectangle 2"/>
          <p:cNvSpPr>
            <a:spLocks noGrp="1"/>
          </p:cNvSpPr>
          <p:nvPr>
            <p:ph sz="quarter" idx="13"/>
          </p:nvPr>
        </p:nvSpPr>
        <p:spPr>
          <a:xfrm>
            <a:off x="3505200" y="1504950"/>
            <a:ext cx="15240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Wheat</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5" name="Rectangle 2"/>
          <p:cNvSpPr>
            <a:spLocks noGrp="1"/>
          </p:cNvSpPr>
          <p:nvPr>
            <p:ph sz="quarter" idx="13"/>
          </p:nvPr>
        </p:nvSpPr>
        <p:spPr>
          <a:xfrm>
            <a:off x="3505200" y="2000250"/>
            <a:ext cx="1524000" cy="533400"/>
          </a:xfrm>
        </p:spPr>
        <p:txBody>
          <a:bodyPr anchor="t">
            <a:normAutofit/>
          </a:bodyPr>
          <a:lstStyle>
            <a:extLst/>
          </a:lstStyle>
          <a:p>
            <a:pPr marL="91440" lvl="1" indent="0">
              <a:buNone/>
            </a:pPr>
            <a:r>
              <a:rPr lang="en-US" altLang="x-none" sz="2800" dirty="0" smtClean="0">
                <a:effectLst>
                  <a:outerShdw blurRad="38100" dist="38100" dir="2700000" algn="tl">
                    <a:srgbClr val="000000">
                      <a:alpha val="43137"/>
                    </a:srgbClr>
                  </a:outerShdw>
                </a:effectLst>
                <a:latin typeface="Calibri" panose="020F0502020204030204" pitchFamily="34" charset="0"/>
              </a:rPr>
              <a:t>Tares</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19" name="Rectangle 2"/>
          <p:cNvSpPr>
            <a:spLocks noGrp="1"/>
          </p:cNvSpPr>
          <p:nvPr>
            <p:ph sz="quarter" idx="13"/>
          </p:nvPr>
        </p:nvSpPr>
        <p:spPr>
          <a:xfrm>
            <a:off x="5486400" y="361950"/>
            <a:ext cx="3657600" cy="533400"/>
          </a:xfrm>
        </p:spPr>
        <p:txBody>
          <a:bodyPr anchor="t">
            <a:noAutofit/>
          </a:bodyPr>
          <a:lstStyle>
            <a:extLst/>
          </a:lstStyle>
          <a:p>
            <a:pPr marL="91440" lvl="1" indent="0">
              <a:buNone/>
            </a:pPr>
            <a:r>
              <a:rPr lang="en-US" altLang="x-none"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Lord God</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0" name="Rectangle 2"/>
          <p:cNvSpPr>
            <a:spLocks noGrp="1"/>
          </p:cNvSpPr>
          <p:nvPr>
            <p:ph sz="quarter" idx="13"/>
          </p:nvPr>
        </p:nvSpPr>
        <p:spPr>
          <a:xfrm>
            <a:off x="5486400" y="819150"/>
            <a:ext cx="3657600" cy="609600"/>
          </a:xfrm>
        </p:spPr>
        <p:txBody>
          <a:bodyPr anchor="t">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91440" lvl="1" indent="0">
              <a:buNone/>
            </a:pPr>
            <a:r>
              <a:rPr lang="en-US" altLang="x-none"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Devil</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21" name="Rectangle 2"/>
          <p:cNvSpPr>
            <a:spLocks noGrp="1"/>
          </p:cNvSpPr>
          <p:nvPr>
            <p:ph sz="quarter" idx="13"/>
          </p:nvPr>
        </p:nvSpPr>
        <p:spPr>
          <a:xfrm>
            <a:off x="5486400" y="1504950"/>
            <a:ext cx="3657600" cy="609600"/>
          </a:xfrm>
        </p:spPr>
        <p:txBody>
          <a:bodyPr anchor="t">
            <a:noAutofit/>
          </a:bodyPr>
          <a:lstStyle>
            <a:extLst/>
          </a:lstStyle>
          <a:p>
            <a:pPr marL="91440" lvl="1" indent="0">
              <a:buNone/>
            </a:pPr>
            <a:r>
              <a:rPr lang="en-US" altLang="x-none"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rPr>
              <a:t>Children of God</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ndParaRPr>
          </a:p>
        </p:txBody>
      </p:sp>
      <p:sp>
        <p:nvSpPr>
          <p:cNvPr id="22" name="Rectangle 2"/>
          <p:cNvSpPr>
            <a:spLocks noGrp="1"/>
          </p:cNvSpPr>
          <p:nvPr>
            <p:ph sz="quarter" idx="13"/>
          </p:nvPr>
        </p:nvSpPr>
        <p:spPr>
          <a:xfrm>
            <a:off x="5486400" y="2000250"/>
            <a:ext cx="3657600" cy="647700"/>
          </a:xfrm>
        </p:spPr>
        <p:txBody>
          <a:bodyPr anchor="t">
            <a:noAutofit/>
            <a:scene3d>
              <a:camera prst="orthographicFront"/>
              <a:lightRig rig="glow" dir="tl">
                <a:rot lat="0" lon="0" rev="5400000"/>
              </a:lightRig>
            </a:scene3d>
            <a:sp3d contourW="12700">
              <a:bevelT w="25400" h="25400"/>
              <a:contourClr>
                <a:schemeClr val="accent6">
                  <a:shade val="73000"/>
                </a:schemeClr>
              </a:contourClr>
            </a:sp3d>
          </a:bodyPr>
          <a:lstStyle>
            <a:extLst/>
          </a:lstStyle>
          <a:p>
            <a:pPr marL="91440" lvl="1" indent="0">
              <a:buNone/>
            </a:pPr>
            <a:r>
              <a:rPr lang="en-US" altLang="x-none" sz="3200" b="1" spc="-1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rPr>
              <a:t>Children of the Devil</a:t>
            </a:r>
            <a:endParaRPr lang="en-US" sz="3200" b="1" spc="-1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bri" panose="020F0502020204030204" pitchFamily="34" charset="0"/>
            </a:endParaRPr>
          </a:p>
        </p:txBody>
      </p:sp>
      <p:sp>
        <p:nvSpPr>
          <p:cNvPr id="4" name="Left Brace 3"/>
          <p:cNvSpPr/>
          <p:nvPr/>
        </p:nvSpPr>
        <p:spPr>
          <a:xfrm>
            <a:off x="3276600" y="438150"/>
            <a:ext cx="304800" cy="914400"/>
          </a:xfrm>
          <a:prstGeom prst="leftBrace">
            <a:avLst>
              <a:gd name="adj1" fmla="val 8333"/>
              <a:gd name="adj2" fmla="val 49333"/>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3" name="Left Brace 22"/>
          <p:cNvSpPr/>
          <p:nvPr/>
        </p:nvSpPr>
        <p:spPr>
          <a:xfrm>
            <a:off x="3276600" y="1504950"/>
            <a:ext cx="304800" cy="914400"/>
          </a:xfrm>
          <a:prstGeom prst="leftBrace">
            <a:avLst>
              <a:gd name="adj1" fmla="val 8333"/>
              <a:gd name="adj2" fmla="val 49333"/>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cxnSp>
        <p:nvCxnSpPr>
          <p:cNvPr id="25" name="Straight Arrow Connector 24"/>
          <p:cNvCxnSpPr/>
          <p:nvPr/>
        </p:nvCxnSpPr>
        <p:spPr>
          <a:xfrm flipV="1">
            <a:off x="2286000" y="895350"/>
            <a:ext cx="914400" cy="60960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27" name="Straight Arrow Connector 26"/>
          <p:cNvCxnSpPr/>
          <p:nvPr/>
        </p:nvCxnSpPr>
        <p:spPr>
          <a:xfrm flipV="1">
            <a:off x="2209800" y="1962150"/>
            <a:ext cx="990600" cy="7620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29" name="Straight Arrow Connector 28"/>
          <p:cNvCxnSpPr/>
          <p:nvPr/>
        </p:nvCxnSpPr>
        <p:spPr>
          <a:xfrm>
            <a:off x="4724400" y="6667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0" name="Straight Arrow Connector 29"/>
          <p:cNvCxnSpPr/>
          <p:nvPr/>
        </p:nvCxnSpPr>
        <p:spPr>
          <a:xfrm>
            <a:off x="4724400" y="11239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1" name="Straight Arrow Connector 30"/>
          <p:cNvCxnSpPr/>
          <p:nvPr/>
        </p:nvCxnSpPr>
        <p:spPr>
          <a:xfrm>
            <a:off x="4724400" y="18097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cxnSp>
        <p:nvCxnSpPr>
          <p:cNvPr id="32" name="Straight Arrow Connector 31"/>
          <p:cNvCxnSpPr/>
          <p:nvPr/>
        </p:nvCxnSpPr>
        <p:spPr>
          <a:xfrm>
            <a:off x="4724400" y="2266950"/>
            <a:ext cx="914400" cy="0"/>
          </a:xfrm>
          <a:prstGeom prst="straightConnector1">
            <a:avLst/>
          </a:prstGeom>
          <a:ln w="19050">
            <a:tailEnd type="arrow"/>
          </a:ln>
        </p:spPr>
        <p:style>
          <a:lnRef idx="1">
            <a:schemeClr val="accent5"/>
          </a:lnRef>
          <a:fillRef idx="0">
            <a:schemeClr val="accent5"/>
          </a:fillRef>
          <a:effectRef idx="0">
            <a:schemeClr val="accent5"/>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
                                            <p:txEl>
                                              <p:pRg st="0" end="0"/>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0">
                                            <p:txEl>
                                              <p:pRg st="0" end="0"/>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p:cTn id="4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 calcmode="lin" valueType="num">
                                      <p:cBhvr>
                                        <p:cTn id="64"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 calcmode="lin" valueType="num">
                                      <p:cBhvr>
                                        <p:cTn id="7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13">
                                            <p:txEl>
                                              <p:pRg st="0" end="0"/>
                                            </p:txEl>
                                          </p:spTgt>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15">
                                            <p:txEl>
                                              <p:pRg st="0" end="0"/>
                                            </p:txEl>
                                          </p:spTgt>
                                        </p:tgtEl>
                                        <p:attrNameLst>
                                          <p:attrName>style.visibility</p:attrName>
                                        </p:attrNameLst>
                                      </p:cBhvr>
                                      <p:to>
                                        <p:strVal val="visible"/>
                                      </p:to>
                                    </p:set>
                                    <p:anim calcmode="lin" valueType="num">
                                      <p:cBhvr>
                                        <p:cTn id="7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5">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500"/>
                                        <p:tgtEl>
                                          <p:spTgt spid="29"/>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9">
                                            <p:txEl>
                                              <p:pRg st="0" end="0"/>
                                            </p:txEl>
                                          </p:spTgt>
                                        </p:tgtEl>
                                        <p:attrNameLst>
                                          <p:attrName>style.visibility</p:attrName>
                                        </p:attrNameLst>
                                      </p:cBhvr>
                                      <p:to>
                                        <p:strVal val="visible"/>
                                      </p:to>
                                    </p:set>
                                    <p:anim calcmode="lin" valueType="num">
                                      <p:cBhvr>
                                        <p:cTn id="88"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1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20">
                                            <p:txEl>
                                              <p:pRg st="0" end="0"/>
                                            </p:txEl>
                                          </p:spTgt>
                                        </p:tgtEl>
                                        <p:attrNameLst>
                                          <p:attrName>style.visibility</p:attrName>
                                        </p:attrNameLst>
                                      </p:cBhvr>
                                      <p:to>
                                        <p:strVal val="visible"/>
                                      </p:to>
                                    </p:set>
                                    <p:anim calcmode="lin" valueType="num">
                                      <p:cBhvr>
                                        <p:cTn id="99"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01" dur="500"/>
                                        <p:tgtEl>
                                          <p:spTgt spid="2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500"/>
                            </p:stCondLst>
                            <p:childTnLst>
                              <p:par>
                                <p:cTn id="108" presetID="53" presetClass="entr" presetSubtype="16" fill="hold" grpId="0" nodeType="afterEffect">
                                  <p:stCondLst>
                                    <p:cond delay="0"/>
                                  </p:stCondLst>
                                  <p:childTnLst>
                                    <p:set>
                                      <p:cBhvr>
                                        <p:cTn id="109" dur="1" fill="hold">
                                          <p:stCondLst>
                                            <p:cond delay="0"/>
                                          </p:stCondLst>
                                        </p:cTn>
                                        <p:tgtEl>
                                          <p:spTgt spid="21">
                                            <p:txEl>
                                              <p:pRg st="0" end="0"/>
                                            </p:txEl>
                                          </p:spTgt>
                                        </p:tgtEl>
                                        <p:attrNameLst>
                                          <p:attrName>style.visibility</p:attrName>
                                        </p:attrNameLst>
                                      </p:cBhvr>
                                      <p:to>
                                        <p:strVal val="visible"/>
                                      </p:to>
                                    </p:set>
                                    <p:anim calcmode="lin" valueType="num">
                                      <p:cBhvr>
                                        <p:cTn id="11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1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12" dur="500"/>
                                        <p:tgtEl>
                                          <p:spTgt spid="21">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wipe(left)">
                                      <p:cBhvr>
                                        <p:cTn id="117" dur="500"/>
                                        <p:tgtEl>
                                          <p:spTgt spid="32"/>
                                        </p:tgtEl>
                                      </p:cBhvr>
                                    </p:animEffect>
                                  </p:childTnLst>
                                </p:cTn>
                              </p:par>
                            </p:childTnLst>
                          </p:cTn>
                        </p:par>
                        <p:par>
                          <p:cTn id="118" fill="hold">
                            <p:stCondLst>
                              <p:cond delay="500"/>
                            </p:stCondLst>
                            <p:childTnLst>
                              <p:par>
                                <p:cTn id="119" presetID="53" presetClass="entr" presetSubtype="16" fill="hold" grpId="0" nodeType="afterEffect">
                                  <p:stCondLst>
                                    <p:cond delay="0"/>
                                  </p:stCondLst>
                                  <p:childTnLst>
                                    <p:set>
                                      <p:cBhvr>
                                        <p:cTn id="120" dur="1" fill="hold">
                                          <p:stCondLst>
                                            <p:cond delay="0"/>
                                          </p:stCondLst>
                                        </p:cTn>
                                        <p:tgtEl>
                                          <p:spTgt spid="22">
                                            <p:txEl>
                                              <p:pRg st="0" end="0"/>
                                            </p:txEl>
                                          </p:spTgt>
                                        </p:tgtEl>
                                        <p:attrNameLst>
                                          <p:attrName>style.visibility</p:attrName>
                                        </p:attrNameLst>
                                      </p:cBhvr>
                                      <p:to>
                                        <p:strVal val="visible"/>
                                      </p:to>
                                    </p:set>
                                    <p:anim calcmode="lin" valueType="num">
                                      <p:cBhvr>
                                        <p:cTn id="121"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8" grpId="0" build="p"/>
      <p:bldP spid="9" grpId="0" build="p"/>
      <p:bldP spid="10" grpId="0" build="p"/>
      <p:bldP spid="11" grpId="0" build="p"/>
      <p:bldP spid="12" grpId="0" build="p"/>
      <p:bldP spid="13" grpId="0" build="p"/>
      <p:bldP spid="14" grpId="0" build="p"/>
      <p:bldP spid="15" grpId="0" build="p"/>
      <p:bldP spid="19" grpId="0" build="p"/>
      <p:bldP spid="20" grpId="0" build="p"/>
      <p:bldP spid="21" grpId="0" build="p"/>
      <p:bldP spid="22" grpId="0" build="p"/>
      <p:bldP spid="4" grpId="0" animBg="1"/>
      <p:bldP spid="23"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0</TotalTime>
  <Words>3076</Words>
  <Application>Microsoft Office PowerPoint</Application>
  <PresentationFormat>On-screen Show (16:9)</PresentationFormat>
  <Paragraphs>510</Paragraphs>
  <Slides>68</Slides>
  <Notes>66</Notes>
  <HiddenSlides>2</HiddenSlides>
  <MMClips>2</MMClips>
  <ScaleCrop>false</ScaleCrop>
  <HeadingPairs>
    <vt:vector size="4" baseType="variant">
      <vt:variant>
        <vt:lpstr>Theme</vt:lpstr>
      </vt:variant>
      <vt:variant>
        <vt:i4>3</vt:i4>
      </vt:variant>
      <vt:variant>
        <vt:lpstr>Slide Titles</vt:lpstr>
      </vt:variant>
      <vt:variant>
        <vt:i4>68</vt:i4>
      </vt:variant>
    </vt:vector>
  </HeadingPairs>
  <TitlesOfParts>
    <vt:vector size="71" baseType="lpstr">
      <vt:lpstr>Slipstream</vt:lpstr>
      <vt:lpstr>1_Slipstream</vt:lpstr>
      <vt:lpstr>2_Slipstream</vt:lpstr>
      <vt:lpstr>The Original Sin</vt:lpstr>
      <vt:lpstr>Matthew 13:24-26</vt:lpstr>
      <vt:lpstr>Matthew 13:27-28</vt:lpstr>
      <vt:lpstr>Matthew 13:29-30</vt:lpstr>
      <vt:lpstr>Matthew 13:36-37</vt:lpstr>
      <vt:lpstr>Matthew 13:38-40</vt:lpstr>
      <vt:lpstr>Matthew 13:41-43</vt:lpstr>
      <vt:lpstr>The Original Sin</vt:lpstr>
      <vt:lpstr>PowerPoint Presentation</vt:lpstr>
      <vt:lpstr>I John 3:10</vt:lpstr>
      <vt:lpstr>PowerPoint Presentation</vt:lpstr>
      <vt:lpstr>PowerPoint Presentation</vt:lpstr>
      <vt:lpstr>Genesis 3:1-2</vt:lpstr>
      <vt:lpstr>Genesis 3:3-5</vt:lpstr>
      <vt:lpstr>Genesis 3:6-7</vt:lpstr>
      <vt:lpstr>PowerPoint Presentation</vt:lpstr>
      <vt:lpstr>Genesis 3:14-15</vt:lpstr>
      <vt:lpstr>Genesis 3:16-17</vt:lpstr>
      <vt:lpstr>Terms from Genesis 3</vt:lpstr>
      <vt:lpstr>John 10:10</vt:lpstr>
      <vt:lpstr>Terms from Genesis 3</vt:lpstr>
      <vt:lpstr>Proverbs 30:20</vt:lpstr>
      <vt:lpstr>PowerPoint Presentation</vt:lpstr>
      <vt:lpstr>Genesis 4:1-2</vt:lpstr>
      <vt:lpstr>PowerPoint Presentation</vt:lpstr>
      <vt:lpstr>Genesis 3:20</vt:lpstr>
      <vt:lpstr>PowerPoint Presentation</vt:lpstr>
      <vt:lpstr>PowerPoint Presentation</vt:lpstr>
      <vt:lpstr>PowerPoint Presentation</vt:lpstr>
      <vt:lpstr>Genealogy of Joseph</vt:lpstr>
      <vt:lpstr>PowerPoint Presentation</vt:lpstr>
      <vt:lpstr>PowerPoint Presentation</vt:lpstr>
      <vt:lpstr>PowerPoint Presentation</vt:lpstr>
      <vt:lpstr>PowerPoint Presentation</vt:lpstr>
      <vt:lpstr>PowerPoint Presentation</vt:lpstr>
      <vt:lpstr>Jude 1:14</vt:lpstr>
      <vt:lpstr>I John 3:12</vt:lpstr>
      <vt:lpstr>The Original Sin</vt:lpstr>
      <vt:lpstr>The Original Sin</vt:lpstr>
      <vt:lpstr>Genesis 6:1-2</vt:lpstr>
      <vt:lpstr>Genesis 6:3-4</vt:lpstr>
      <vt:lpstr>Genesis 6:8</vt:lpstr>
      <vt:lpstr>PowerPoint Presentation</vt:lpstr>
      <vt:lpstr>PowerPoint Presentation</vt:lpstr>
      <vt:lpstr>PowerPoint Presentation</vt:lpstr>
      <vt:lpstr>Genesis 7:7</vt:lpstr>
      <vt:lpstr>Genesis 9:18-19</vt:lpstr>
      <vt:lpstr>…eight souls were  saved by water.</vt:lpstr>
      <vt:lpstr>Genesis 9:20-22</vt:lpstr>
      <vt:lpstr>Genesis 9:23-24</vt:lpstr>
      <vt:lpstr>Genesis 9:25-27</vt:lpstr>
      <vt:lpstr>PowerPoint Presentation</vt:lpstr>
      <vt:lpstr>Genesis 9:25</vt:lpstr>
      <vt:lpstr>Genesis 9:22-23</vt:lpstr>
      <vt:lpstr>Leviticus 20:11</vt:lpstr>
      <vt:lpstr>Genesis 10:6</vt:lpstr>
      <vt:lpstr>PowerPoint Presentation</vt:lpstr>
      <vt:lpstr>Genesis 9:25-27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2:8-9</vt:lpstr>
      <vt:lpstr>Ecclesiastes 3:18-19</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2014-07-22T13:52:15Z</dcterms:created>
  <dcterms:modified xsi:type="dcterms:W3CDTF">2016-08-14T01:45:57Z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